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4" r:id="rId3"/>
    <p:sldId id="293" r:id="rId4"/>
    <p:sldId id="278" r:id="rId5"/>
    <p:sldId id="281" r:id="rId6"/>
    <p:sldId id="283" r:id="rId7"/>
    <p:sldId id="287" r:id="rId8"/>
    <p:sldId id="516" r:id="rId9"/>
    <p:sldId id="289" r:id="rId10"/>
    <p:sldId id="264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86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6270" autoAdjust="0"/>
  </p:normalViewPr>
  <p:slideViewPr>
    <p:cSldViewPr snapToGrid="0">
      <p:cViewPr>
        <p:scale>
          <a:sx n="42" d="100"/>
          <a:sy n="42" d="100"/>
        </p:scale>
        <p:origin x="-954" y="-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39FFC-7504-4A1E-8BC7-F2CC1EAE66AB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D280D-BCB0-4A9F-9582-A63BA6215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48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>
            <a:extLst>
              <a:ext uri="{FF2B5EF4-FFF2-40B4-BE49-F238E27FC236}">
                <a16:creationId xmlns="" xmlns:a16="http://schemas.microsoft.com/office/drawing/2014/main" id="{48F9EDA8-9315-4C79-9E07-59A953F6DD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>
            <a:extLst>
              <a:ext uri="{FF2B5EF4-FFF2-40B4-BE49-F238E27FC236}">
                <a16:creationId xmlns="" xmlns:a16="http://schemas.microsoft.com/office/drawing/2014/main" id="{6216AC12-B003-40B1-A120-4A13D65AA6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1828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dirty="0"/>
              <a:t>Итак, первая часть школьной жизни уже позади - ребенок отучился в начальной школе. Он повзрослел. Он чувствует себя взрослым и снисходительно относится к тем «малышам», ряды которых сам покинул всего лишь три месяца назад. Он теперь - пятиклассник! Подростку предстоит понять требования средней школы и приспособиться к ним. </a:t>
            </a:r>
          </a:p>
          <a:p>
            <a:pPr indent="1828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indent="18288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dirty="0"/>
              <a:t>Переход ученика из начальной школы в среднюю школу совпадает со своеобразным концом детства - стабильным периодом развития в жизни ребенка. В пятом классе ребенка ждет новая система обучения: классный руководитель и учителя-предметники, преподающие новые дисциплины в разных кабинетах.</a:t>
            </a:r>
          </a:p>
        </p:txBody>
      </p:sp>
      <p:sp>
        <p:nvSpPr>
          <p:cNvPr id="6148" name="Номер слайда 3">
            <a:extLst>
              <a:ext uri="{FF2B5EF4-FFF2-40B4-BE49-F238E27FC236}">
                <a16:creationId xmlns="" xmlns:a16="http://schemas.microsoft.com/office/drawing/2014/main" id="{019E7012-BF9D-4B7B-ABA1-647568C1F7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9186C7-499C-41EC-A55A-C0CF34BC364E}" type="slidenum">
              <a:rPr lang="ru-RU" altLang="ru-RU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DD280D-BCB0-4A9F-9582-A63BA62156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44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182880">
              <a:spcBef>
                <a:spcPts val="0"/>
              </a:spcBef>
            </a:pPr>
            <a:r>
              <a:rPr lang="ru-RU" dirty="0"/>
              <a:t>Если у вас остались вопросы свяжитесь со</a:t>
            </a:r>
            <a:r>
              <a:rPr lang="ru-RU" baseline="0" dirty="0"/>
              <a:t> школьным психологом или психологом колледжа.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D89DE-0395-44D4-95E6-3BF34187DA9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416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>
            <a:extLst>
              <a:ext uri="{FF2B5EF4-FFF2-40B4-BE49-F238E27FC236}">
                <a16:creationId xmlns="" xmlns:a16="http://schemas.microsoft.com/office/drawing/2014/main" id="{552D515C-C11A-4CD8-A1BD-79F730182E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>
            <a:extLst>
              <a:ext uri="{FF2B5EF4-FFF2-40B4-BE49-F238E27FC236}">
                <a16:creationId xmlns="" xmlns:a16="http://schemas.microsoft.com/office/drawing/2014/main" id="{7238A7D6-58ED-4E9F-A87F-CFD0F74B5B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182880" eaLnBrk="1" hangingPunct="1"/>
            <a:r>
              <a:rPr lang="ru-RU" alt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Если для учащихся начальной школы проблемы чаще всего связаны с учебной успешностью, то переход в среднее звено школы сопряжен с проблемами личностного развития и межличностных отношений ребят. А это, как правило, сопровождается появлением разного рода трудностей - повышением тревожности, появлением неуверенности, страхов, частых волнений в ситуациях, связанных (решением каждодневных задач. Например, усиливается страх не соответствовать ожиданиям окружающих, который в этом возрасте, как правило, сильнее, чем страх самовыражения. Для ребенка младшего подросткового возраста чрезвычайно важно мнение других людей о нем и о его поступках, особенно мнение одноклассников и учителей.</a:t>
            </a:r>
          </a:p>
          <a:p>
            <a:pPr indent="182880" eaLnBrk="1" hangingPunct="1"/>
            <a:r>
              <a:rPr lang="ru-RU" alt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Постоянный страх не соответствовать ожиданиям окружающих приводит к тому, что и способный ребенок не проявляет в должной мере свои возможности. Кстати, дети очень способные живут в быстром ритме, увлекаются шахматами, английским языком, информатикой, и может быть, поэтому физиологическая сопротивляемость стрессу у них низкая. Родители, заботясь об образовании детей и их успешности в будущей жизни и беспокоясь, «как бы чего не случилось на улице, ведь время такое сложное», предпочитают загружать свободное время ребенка образованием, хотя именно эти дети нуждаются в щадящем режиме и специальных навыках управления стрессом, и, может быть, в особом внимании медиков.</a:t>
            </a:r>
            <a:endParaRPr lang="en-US" alt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182880" eaLnBrk="1" hangingPunct="1"/>
            <a:endParaRPr lang="ru-RU" altLang="ru-RU" dirty="0"/>
          </a:p>
        </p:txBody>
      </p:sp>
      <p:sp>
        <p:nvSpPr>
          <p:cNvPr id="8196" name="Номер слайда 3">
            <a:extLst>
              <a:ext uri="{FF2B5EF4-FFF2-40B4-BE49-F238E27FC236}">
                <a16:creationId xmlns="" xmlns:a16="http://schemas.microsoft.com/office/drawing/2014/main" id="{1CD781B6-B799-4771-8B79-2812016AAD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DEEF78-C3ED-4C48-99F2-C93EF1184FDE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>
            <a:extLst>
              <a:ext uri="{FF2B5EF4-FFF2-40B4-BE49-F238E27FC236}">
                <a16:creationId xmlns="" xmlns:a16="http://schemas.microsoft.com/office/drawing/2014/main" id="{11DAF472-11E1-4235-A273-F5072D3772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>
            <a:extLst>
              <a:ext uri="{FF2B5EF4-FFF2-40B4-BE49-F238E27FC236}">
                <a16:creationId xmlns="" xmlns:a16="http://schemas.microsoft.com/office/drawing/2014/main" id="{FD84B903-23B6-4799-970D-2C09D9ED7D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1828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dirty="0"/>
              <a:t>В переходный период наибольшие изменения во внутренней позиции связаны со взаимоотношениями с другими людьми, прежде всего со сверстниками. В этом возрасте появляются притязания детей на определенное положение в системе и деловых, и личных взаимоотношений класса, формируется достаточно устойчивый статус ученика в этой системе. Поэтому на эмоциональное самочувствие ребенка все в большей степени начинает влиять то, как складываются его отношения с товарищами, а не только успехи в учебе и отношения с учителями.</a:t>
            </a:r>
          </a:p>
          <a:p>
            <a:pPr eaLnBrk="1" hangingPunct="1"/>
            <a:endParaRPr lang="ru-RU" altLang="ru-RU" dirty="0"/>
          </a:p>
        </p:txBody>
      </p:sp>
      <p:sp>
        <p:nvSpPr>
          <p:cNvPr id="10244" name="Номер слайда 3">
            <a:extLst>
              <a:ext uri="{FF2B5EF4-FFF2-40B4-BE49-F238E27FC236}">
                <a16:creationId xmlns="" xmlns:a16="http://schemas.microsoft.com/office/drawing/2014/main" id="{277476AD-DF21-4691-8514-7A54DB9D59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286FB9-9A61-4CD4-AA73-874419035708}" type="slidenum">
              <a:rPr lang="ru-RU" altLang="ru-RU"/>
              <a:pPr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>
            <a:extLst>
              <a:ext uri="{FF2B5EF4-FFF2-40B4-BE49-F238E27FC236}">
                <a16:creationId xmlns="" xmlns:a16="http://schemas.microsoft.com/office/drawing/2014/main" id="{3A84DAAF-40CA-45FA-9CC9-F7895A4A18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>
            <a:extLst>
              <a:ext uri="{FF2B5EF4-FFF2-40B4-BE49-F238E27FC236}">
                <a16:creationId xmlns="" xmlns:a16="http://schemas.microsoft.com/office/drawing/2014/main" id="{FE591F4F-A575-448A-9F12-D98D86EBEF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182880" eaLnBrk="1" hangingPunct="1"/>
            <a:r>
              <a:rPr lang="ru-RU" altLang="ru-RU" dirty="0"/>
              <a:t>Давайте разберемся, в чем же заключается сложность этого периода и как миновать «подводные камни», о которые «спотыкаются» и дети, и родители, и педагоги.</a:t>
            </a:r>
          </a:p>
          <a:p>
            <a:pPr marL="0" indent="182880" eaLnBrk="1" hangingPunct="1"/>
            <a:r>
              <a:rPr lang="ru-RU" altLang="ru-RU" dirty="0"/>
              <a:t>В большинстве случаев сами пятиклассники указывают, что в школе стало сложнее, потому что:</a:t>
            </a:r>
          </a:p>
          <a:p>
            <a:pPr lvl="1" eaLnBrk="1" hangingPunct="1"/>
            <a:r>
              <a:rPr lang="ru-RU" altLang="ru-RU" dirty="0"/>
              <a:t>- очень много разных учителей (их надо запомнить, привыкнуть) к требованиям каждого);</a:t>
            </a:r>
          </a:p>
          <a:p>
            <a:pPr lvl="1" eaLnBrk="1" hangingPunct="1"/>
            <a:r>
              <a:rPr lang="ru-RU" altLang="ru-RU" dirty="0"/>
              <a:t>- непривычное расписание (новый режим);</a:t>
            </a:r>
          </a:p>
          <a:p>
            <a:pPr lvl="1" eaLnBrk="1" hangingPunct="1"/>
            <a:r>
              <a:rPr lang="ru-RU" altLang="ru-RU" dirty="0"/>
              <a:t>- много новых кабинетов, которые неизвестно как расположены;</a:t>
            </a:r>
          </a:p>
          <a:p>
            <a:pPr lvl="1" eaLnBrk="1" hangingPunct="1"/>
            <a:r>
              <a:rPr lang="ru-RU" altLang="ru-RU" dirty="0"/>
              <a:t>- новые дети в классе (или я сам в новом классе);</a:t>
            </a:r>
          </a:p>
          <a:p>
            <a:pPr lvl="1" eaLnBrk="1" hangingPunct="1"/>
            <a:r>
              <a:rPr lang="ru-RU" altLang="ru-RU" dirty="0"/>
              <a:t>- новый классный руководитель;</a:t>
            </a:r>
          </a:p>
          <a:p>
            <a:pPr lvl="1" eaLnBrk="1" hangingPunct="1"/>
            <a:r>
              <a:rPr lang="ru-RU" altLang="ru-RU" dirty="0"/>
              <a:t>- в средней школе мы снова - самые маленькие, а в начальной были уже большими;</a:t>
            </a:r>
          </a:p>
          <a:p>
            <a:pPr lvl="1" eaLnBrk="1" hangingPunct="1"/>
            <a:r>
              <a:rPr lang="ru-RU" altLang="ru-RU" dirty="0"/>
              <a:t>- проблемы со старшеклассниками (например, в буфете или в туалетной комнате).</a:t>
            </a:r>
          </a:p>
          <a:p>
            <a:pPr indent="182880" eaLnBrk="1" hangingPunct="1"/>
            <a:r>
              <a:rPr lang="ru-RU" alt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Учась в начальной школе, ребенок был ориентирован на одного учителя. Именно у него надо было завоевать авторитет. Уже через некоторое время после начала учебы этот учитель знал, на что способен ваш ребенок, как его ободрить, поддержать, помочь разобраться в сложной теме. Ребенок спокойно развивался: приобретал знания в ОДНОМ кабинете, с ОДНИМ основным учителем, его окружали ОДНИ и те же ребята, и требования к выполнению заданий и ведению тетрадей были ОДИНАКОВЫЕ. Все было привычно. А учитель - практически вторая мама, которая и подскажет, и направит.</a:t>
            </a:r>
          </a:p>
          <a:p>
            <a:pPr indent="182880" eaLnBrk="1" hangingPunct="1"/>
            <a:r>
              <a:rPr lang="ru-RU" alt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переходе же в 5-й класс ребенок сталкивается с проблемой множественности. Во-первых, стало МНОГО учителей-предметников. Во-вторых, каждый предмет </a:t>
            </a:r>
            <a:r>
              <a:rPr lang="ru-RU" altLang="ru-RU" dirty="0"/>
              <a:t>изучается в своем кабинете, и таких кабинетов МНОГО. Зачастую на этом этапе дети переходят в другую школу, в другой класс (например, гимназический). Тогда ко всему вышесказанному прибавляется еще и новый коллектив - МНОГО новых ребят.</a:t>
            </a:r>
          </a:p>
          <a:p>
            <a:pPr indent="182880" eaLnBrk="1" hangingPunct="1"/>
            <a:r>
              <a:rPr lang="ru-RU" altLang="ru-RU" dirty="0"/>
              <a:t>Рушится привычный мирок, и, конечно, освоить все это непросто. Надо выучить всех новых учителей, расположение всех кабинетов. А на это требуется время. И побегать по школе придется, потому что больше некому напомнить, какой следующий урок и в каком кабинете он будет. Ко всему прочему, необходимо помнить, что ребенку надо заново завоевывать авторитет, и не у одного учителя, а у многих, со многими учителями выработать свои отношения. Поневоле заволнуешься, испугаешься - а в итоге повышается тревожность.</a:t>
            </a:r>
          </a:p>
          <a:p>
            <a:pPr eaLnBrk="1" hangingPunct="1"/>
            <a:endParaRPr lang="ru-RU" altLang="ru-RU" dirty="0"/>
          </a:p>
        </p:txBody>
      </p:sp>
      <p:sp>
        <p:nvSpPr>
          <p:cNvPr id="16388" name="Номер слайда 3">
            <a:extLst>
              <a:ext uri="{FF2B5EF4-FFF2-40B4-BE49-F238E27FC236}">
                <a16:creationId xmlns="" xmlns:a16="http://schemas.microsoft.com/office/drawing/2014/main" id="{271E7DEE-7A7D-4092-B38B-0A2B4F46D3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A285EED-DA81-40AB-9455-A3A9FEE06000}" type="slidenum">
              <a:rPr lang="ru-RU" altLang="ru-RU"/>
              <a:pPr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>
            <a:extLst>
              <a:ext uri="{FF2B5EF4-FFF2-40B4-BE49-F238E27FC236}">
                <a16:creationId xmlns="" xmlns:a16="http://schemas.microsoft.com/office/drawing/2014/main" id="{C2DA7AA0-0FB2-4A4F-917F-A1100CB074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>
            <a:extLst>
              <a:ext uri="{FF2B5EF4-FFF2-40B4-BE49-F238E27FC236}">
                <a16:creationId xmlns="" xmlns:a16="http://schemas.microsoft.com/office/drawing/2014/main" id="{C827AA83-188E-416C-91E4-BF2C3EFB5A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Номер слайда 3">
            <a:extLst>
              <a:ext uri="{FF2B5EF4-FFF2-40B4-BE49-F238E27FC236}">
                <a16:creationId xmlns="" xmlns:a16="http://schemas.microsoft.com/office/drawing/2014/main" id="{199FD281-3C34-48E0-ABEA-1256F972A8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4D14256-3ED9-4C24-8894-AF455764F2C3}" type="slidenum">
              <a:rPr lang="ru-RU" altLang="en-US"/>
              <a:pPr/>
              <a:t>5</a:t>
            </a:fld>
            <a:endParaRPr lang="ru-RU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>
            <a:extLst>
              <a:ext uri="{FF2B5EF4-FFF2-40B4-BE49-F238E27FC236}">
                <a16:creationId xmlns="" xmlns:a16="http://schemas.microsoft.com/office/drawing/2014/main" id="{DC7E6990-E667-40D4-B2A6-30DBF0D08A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>
            <a:extLst>
              <a:ext uri="{FF2B5EF4-FFF2-40B4-BE49-F238E27FC236}">
                <a16:creationId xmlns="" xmlns:a16="http://schemas.microsoft.com/office/drawing/2014/main" id="{420C7E75-44FF-4A4F-B891-422868F2C7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182880"/>
            <a:r>
              <a:rPr lang="ru-RU" altLang="ru-RU" dirty="0"/>
              <a:t>Одни пятиклассники гордятся тем, что повзрослели, и быстро втягиваются в учебный процесс, а другие переживают изменения в школьной жизни, и адаптация у них затягивается. В такой период дети нередко меняются - тревожатся без явных на то причин, становятся робкими или, наоборот, развязными, слишком суетятся. </a:t>
            </a:r>
          </a:p>
          <a:p>
            <a:pPr indent="182880"/>
            <a:r>
              <a:rPr lang="ru-RU" altLang="ru-RU" dirty="0"/>
              <a:t>Как результат – у ребят снижается работоспособность, они становятся забывчивыми, неорганизованными, иногда у детей ухудшаются сон и аппетит. Успешность адаптации младшего подростка зависит не только от его интеллектуальной готовности, но и от того, насколько хорошо он умеет налаживать отношения и общаться с одноклассниками и педагогами, соблюдать школьные правила, ориентироваться в новых ситуациях. </a:t>
            </a:r>
          </a:p>
          <a:p>
            <a:endParaRPr lang="ru-RU" altLang="en-US" dirty="0"/>
          </a:p>
        </p:txBody>
      </p:sp>
      <p:sp>
        <p:nvSpPr>
          <p:cNvPr id="20484" name="Номер слайда 3">
            <a:extLst>
              <a:ext uri="{FF2B5EF4-FFF2-40B4-BE49-F238E27FC236}">
                <a16:creationId xmlns="" xmlns:a16="http://schemas.microsoft.com/office/drawing/2014/main" id="{1CB513B6-6926-42DE-A8A3-24F26B9D6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CC9A41-11ED-4348-8245-CA6E4BEDF1DF}" type="slidenum">
              <a:rPr lang="ru-RU" altLang="en-US"/>
              <a:pPr/>
              <a:t>6</a:t>
            </a:fld>
            <a:endParaRPr lang="ru-RU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>
            <a:extLst>
              <a:ext uri="{FF2B5EF4-FFF2-40B4-BE49-F238E27FC236}">
                <a16:creationId xmlns="" xmlns:a16="http://schemas.microsoft.com/office/drawing/2014/main" id="{560217E6-8FE8-406F-A42C-C4418878AA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>
            <a:extLst>
              <a:ext uri="{FF2B5EF4-FFF2-40B4-BE49-F238E27FC236}">
                <a16:creationId xmlns="" xmlns:a16="http://schemas.microsoft.com/office/drawing/2014/main" id="{720E924D-7BBC-4675-8823-BC4C2D2E00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kk-KZ" altLang="ru-RU" dirty="0"/>
              <a:t>Давайте ответим на следующие вопросы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altLang="en-US" dirty="0"/>
              <a:t>За каждый + один бал</a:t>
            </a:r>
            <a:endParaRPr lang="ru-RU" altLang="en-US" dirty="0"/>
          </a:p>
        </p:txBody>
      </p:sp>
      <p:sp>
        <p:nvSpPr>
          <p:cNvPr id="23556" name="Номер слайда 3">
            <a:extLst>
              <a:ext uri="{FF2B5EF4-FFF2-40B4-BE49-F238E27FC236}">
                <a16:creationId xmlns="" xmlns:a16="http://schemas.microsoft.com/office/drawing/2014/main" id="{527BB37C-7066-4D1E-A5C9-1D7D9EB013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4D6CE5-D041-4DAF-8939-9BD625E8EF37}" type="slidenum">
              <a:rPr lang="ru-RU" altLang="ru-RU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k-KZ" altLang="ru-RU" dirty="0"/>
              <a:t>Давайте ответим на следующие вопросы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altLang="en-US" dirty="0"/>
              <a:t>За каждый + один бал</a:t>
            </a:r>
            <a:endParaRPr lang="ru-RU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DD280D-BCB0-4A9F-9582-A63BA62156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893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>
            <a:extLst>
              <a:ext uri="{FF2B5EF4-FFF2-40B4-BE49-F238E27FC236}">
                <a16:creationId xmlns="" xmlns:a16="http://schemas.microsoft.com/office/drawing/2014/main" id="{C83C963F-5DA3-4873-9A89-86CBCD024B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>
            <a:extLst>
              <a:ext uri="{FF2B5EF4-FFF2-40B4-BE49-F238E27FC236}">
                <a16:creationId xmlns="" xmlns:a16="http://schemas.microsoft.com/office/drawing/2014/main" id="{7F561AF7-00A4-4EE9-80C8-FB38DD379B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kk-KZ" altLang="ru-RU" dirty="0"/>
              <a:t>Здесь мы можете посмотреть ответы</a:t>
            </a:r>
            <a:endParaRPr lang="ru-RU" altLang="ru-RU" dirty="0"/>
          </a:p>
        </p:txBody>
      </p:sp>
      <p:sp>
        <p:nvSpPr>
          <p:cNvPr id="29700" name="Номер слайда 3">
            <a:extLst>
              <a:ext uri="{FF2B5EF4-FFF2-40B4-BE49-F238E27FC236}">
                <a16:creationId xmlns="" xmlns:a16="http://schemas.microsoft.com/office/drawing/2014/main" id="{5699F8B7-FA16-48D0-A0D8-5F54774554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EE65EB-C091-4F4D-8294-12A763A1A4EC}" type="slidenum">
              <a:rPr lang="ru-RU" altLang="ru-RU"/>
              <a:pPr/>
              <a:t>9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0F5CE47-09C7-49F9-AE11-7F76808AE8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09ED933-7C3D-4814-BB1A-BA0E9AF32E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2744819-77D9-477F-880D-F44F42BCB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B62B0FA-F765-42D8-977A-E9E23DD9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AB26648-1E61-4994-BA53-0EE232416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987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1B69844-0F7B-4AA9-AD08-2684E597A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B1AC99B-AC75-400B-BFF9-69BE2F6BD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F36F991-3F66-4714-B69D-3C2C1B249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3C21561-CA41-4660-905A-6E7112FFD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577DE21-8DA6-4B81-AFC8-3C7E1C3E8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6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99EE2377-F0B4-430C-AED4-17955D1BB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8B99760-47E7-4B9C-9297-86B14EB3F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6D49B9C-0022-4A61-A7DA-7350A7BE5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CF574A4-3093-474C-8EF0-EBE89187F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1C38F1F-2C66-467C-B449-62C6F9FC3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402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953551F6-AD8A-4DD2-BE9C-D6F952C96A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ECF43BE-2934-439C-A3FE-2D76D1953F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5A21EBB8-12CA-4F5A-A36B-57AAB6283E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2DFA2-20AD-4BE5-AD44-08357CF37C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728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FA0DFB-CEDD-47FF-AA23-62CFE8026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303B0C8-50FF-4ACF-94C4-B667CD547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A32F50A-1F31-4858-9298-87DAE8619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64E4DE0-D470-497F-ABBB-6BA6CABEC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632D2D9-D291-4374-978F-06C5DD2F8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833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0B6D43B-626B-4051-B96A-012012BC2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3CCF46F-4856-4562-A0A4-68D636467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BEE6CB-81DA-4268-85DE-4640ACC2F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A2FD44F-401F-48BD-AD4F-284E553DB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F2A58A3-A9D3-4070-9EBF-D5BBA20F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67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2D4049C-6582-4682-AC80-F5C3AD38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8A52216-6245-4F9B-84B8-0954778CA7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64A9214-92CF-48CC-9B18-A32896E9A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123D0E6-A13C-4AD0-9D38-6FEE9B276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C8FC4F3-9778-4CEE-ACCE-438E66C79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7D6787A-9244-4594-9716-B85585290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65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37741D1-878A-49D5-BEC9-FA603E75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A93BE32-CC28-4EBF-A108-468FCA801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EFD6621-2822-44D2-AE94-376DABF58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27E1E592-226B-45D1-8690-284FBBCFD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6D296613-12C5-47D1-BE62-44D1D0DB04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193B8FA-52E8-4918-B25E-F13485B5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DCD2490D-6046-4ADB-BBA6-11D83742A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FF3970C-38F5-4772-B3A3-54406B567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0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FAA1692-C4BB-468E-9CF2-526F307E6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D725B3F1-E864-42CC-8783-58C9FB25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F1F3B41-8106-4E16-B5F6-843E77D11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8B28644F-F509-47B9-BBE6-F6599FCB1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77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B5A6ED7-5041-4EA4-AE6B-3D5B3B515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733F605A-57CA-4BE0-A05B-4FAB2C1F1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E008241-A1FA-49FA-8446-641D91DC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18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34E68C-01C1-4E1C-8BC2-87D2D588E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6121352-3C65-45D9-8F87-65E99C664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1D98952-6292-4E12-9F13-D4B03C202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C21688E-B1C5-4318-B68E-D0B0A589D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D8D4775-D5C3-46C3-9696-2FDC27C1E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0B6E3CA-736E-4A55-ABA9-59403FF96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57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A4D645-74AF-4CBA-9BE2-0C9F382E6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02B05BF-9089-46D0-B53F-F5B66950D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1EF9AB8-1105-47BE-8C66-DDAED3AFC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3680F94-2F01-48AE-96F9-0972B8B3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A5F006E-5BD7-4C81-B157-0F6F051BC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2908B0F-7F93-409E-B2D1-C4A6920E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77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D1AB5B-F250-4298-AAF4-A36278C72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A89726F-E7D5-46FE-B499-90A65C771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0983956-F145-44C7-A2CC-39297688D6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E2D47-12CE-4AA3-868B-845C3106D8A7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DB282A1-FA7C-44DE-AB10-A399DB7786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43DCE79-0131-4763-9BA2-32640AB43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EE79F-CDC9-45A3-9B96-8DCC79B9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75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="" xmlns:a16="http://schemas.microsoft.com/office/drawing/2014/main" id="{35F77AFE-D561-43CB-9FC5-35FFCE589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85" y="5228215"/>
            <a:ext cx="12070080" cy="1420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ru-RU" altLang="ru-RU" sz="4400" b="1" dirty="0">
                <a:solidFill>
                  <a:srgbClr val="C00000"/>
                </a:solidFill>
              </a:rPr>
              <a:t>Пятый класс: </a:t>
            </a:r>
            <a:r>
              <a:rPr lang="ru-RU" altLang="ru-RU" sz="3600" dirty="0">
                <a:solidFill>
                  <a:srgbClr val="000066"/>
                </a:solidFill>
              </a:rPr>
              <a:t>переход не только на новую ступень, но и в новый период развития - </a:t>
            </a:r>
            <a:r>
              <a:rPr lang="ru-RU" altLang="ru-RU" sz="4400" b="1" dirty="0">
                <a:solidFill>
                  <a:srgbClr val="000066"/>
                </a:solidFill>
              </a:rPr>
              <a:t>отрочество.</a:t>
            </a:r>
          </a:p>
        </p:txBody>
      </p:sp>
      <p:pic>
        <p:nvPicPr>
          <p:cNvPr id="5123" name="Picture 6">
            <a:extLst>
              <a:ext uri="{FF2B5EF4-FFF2-40B4-BE49-F238E27FC236}">
                <a16:creationId xmlns="" xmlns:a16="http://schemas.microsoft.com/office/drawing/2014/main" id="{E1954C94-405B-4A25-B98D-58A38E3D5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85" y="1316279"/>
            <a:ext cx="1800225" cy="197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4" name="Picture 7" descr="slide0055_image073">
            <a:extLst>
              <a:ext uri="{FF2B5EF4-FFF2-40B4-BE49-F238E27FC236}">
                <a16:creationId xmlns="" xmlns:a16="http://schemas.microsoft.com/office/drawing/2014/main" id="{C14C6AC2-6EDA-4F50-9721-F9C16D2C6D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209" y="1219200"/>
            <a:ext cx="2131979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1244564717_schkoljnaja">
            <a:extLst>
              <a:ext uri="{FF2B5EF4-FFF2-40B4-BE49-F238E27FC236}">
                <a16:creationId xmlns="" xmlns:a16="http://schemas.microsoft.com/office/drawing/2014/main" id="{6826B86A-F9F7-44B6-8294-17222BB7D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071" y="34024"/>
            <a:ext cx="6437952" cy="5194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6">
            <a:extLst>
              <a:ext uri="{FF2B5EF4-FFF2-40B4-BE49-F238E27FC236}">
                <a16:creationId xmlns="" xmlns:a16="http://schemas.microsoft.com/office/drawing/2014/main" id="{67652136-BC50-4BF7-B0A6-94C840910EB6}"/>
              </a:ext>
            </a:extLst>
          </p:cNvPr>
          <p:cNvSpPr txBox="1">
            <a:spLocks noChangeArrowheads="1"/>
          </p:cNvSpPr>
          <p:nvPr/>
        </p:nvSpPr>
        <p:spPr bwMode="auto">
          <a:xfrm rot="21111324">
            <a:off x="4299300" y="844146"/>
            <a:ext cx="3899493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FF3300"/>
                </a:solidFill>
              </a:rPr>
              <a:t>         </a:t>
            </a:r>
            <a:r>
              <a:rPr lang="ru-RU" altLang="ru-RU" b="1" dirty="0">
                <a:solidFill>
                  <a:srgbClr val="FF3300"/>
                </a:solidFill>
              </a:rPr>
              <a:t>«Особенности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3300"/>
                </a:solidFill>
              </a:rPr>
              <a:t>адаптации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3300"/>
                </a:solidFill>
              </a:rPr>
              <a:t>пятиклассников»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0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70C0"/>
                </a:solidFill>
              </a:rPr>
              <a:t>Встреча психолога с родителями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="" xmlns:a16="http://schemas.microsoft.com/office/drawing/2014/main" id="{99C9E04B-9F0F-4E1D-BF33-4CD53C4E5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8833" y="120541"/>
            <a:ext cx="10515600" cy="701731"/>
          </a:xfr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Рекомендации родителям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="" xmlns:a16="http://schemas.microsoft.com/office/drawing/2014/main" id="{A9A0D775-7823-4ED6-823A-00E38D0C00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4573" y="952389"/>
            <a:ext cx="11542853" cy="4351338"/>
          </a:xfrm>
        </p:spPr>
        <p:txBody>
          <a:bodyPr>
            <a:noAutofit/>
          </a:bodyPr>
          <a:lstStyle/>
          <a:p>
            <a:pPr marL="514350" indent="-51435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sz="3200" b="1" dirty="0"/>
              <a:t>Расспрашивайте Вашего ребенка о его школьных делах.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sz="3200" b="1" dirty="0">
                <a:solidFill>
                  <a:srgbClr val="0070C0"/>
                </a:solidFill>
              </a:rPr>
              <a:t>Регулярно беседуйте с учителями вашего ребенка 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sz="3200" b="1" dirty="0"/>
              <a:t>Не связывайте оценки за успеваемость ребенка со своей системой наказаний и поощрений.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sz="3200" b="1" dirty="0">
                <a:solidFill>
                  <a:srgbClr val="0070C0"/>
                </a:solidFill>
              </a:rPr>
              <a:t>Помогайте ребенку выполнять домашние задания 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sz="3200" b="1" dirty="0"/>
              <a:t>Помогите ребенку почувствовать интерес к тому, что преподают в школе</a:t>
            </a:r>
            <a:r>
              <a:rPr lang="ru-RU" altLang="ru-RU" sz="3200" dirty="0"/>
              <a:t> 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sz="3200" b="1" dirty="0">
                <a:solidFill>
                  <a:srgbClr val="0070C0"/>
                </a:solidFill>
              </a:rPr>
              <a:t>Особенные усилия прилагайте для того, чтобы поддерживать спокойную и стабильную атмосферу в доме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1634" y="2568642"/>
            <a:ext cx="9448800" cy="3126317"/>
          </a:xfrm>
        </p:spPr>
        <p:txBody>
          <a:bodyPr>
            <a:normAutofit fontScale="90000"/>
          </a:bodyPr>
          <a:lstStyle/>
          <a:p>
            <a:r>
              <a:rPr lang="ru-RU" sz="4667" b="1" dirty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Спасибо за Ваше внимание!</a:t>
            </a:r>
            <a:br>
              <a:rPr lang="ru-RU" sz="4667" b="1" dirty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</a:br>
            <a:r>
              <a:rPr lang="ru-RU" sz="4667" b="1" dirty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В случае вопросов и необходимости Вы можете связаться со </a:t>
            </a:r>
            <a:r>
              <a:rPr lang="ru-RU" sz="4667" b="1" dirty="0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мной</a:t>
            </a:r>
            <a:br>
              <a:rPr lang="ru-RU" sz="4667" b="1" dirty="0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</a:br>
            <a:r>
              <a:rPr lang="ru-RU" sz="4667" b="1" dirty="0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 </a:t>
            </a:r>
            <a:r>
              <a:rPr lang="ru-RU" sz="4667" b="1" dirty="0" err="1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Успанова</a:t>
            </a:r>
            <a:r>
              <a:rPr lang="ru-RU" sz="4667" b="1" dirty="0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 </a:t>
            </a:r>
            <a:r>
              <a:rPr lang="ru-RU" sz="4667" b="1" dirty="0" err="1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Гульмира</a:t>
            </a:r>
            <a:r>
              <a:rPr lang="ru-RU" sz="4667" b="1" dirty="0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 </a:t>
            </a:r>
            <a:r>
              <a:rPr lang="ru-RU" sz="4667" b="1" dirty="0" err="1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Баймуханбетовна</a:t>
            </a:r>
            <a:r>
              <a:rPr lang="ru-RU" sz="4667" b="1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/>
            </a:r>
            <a:br>
              <a:rPr lang="ru-RU" sz="4667" b="1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</a:br>
            <a:r>
              <a:rPr lang="ru-RU" sz="4667" b="1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педагог-психолог ОШ</a:t>
            </a:r>
            <a:r>
              <a:rPr lang="ru-RU" sz="4667" b="1" dirty="0" smtClean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>№3</a:t>
            </a:r>
            <a:r>
              <a:rPr lang="ru-RU" sz="4667" b="1" dirty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  <a:t/>
            </a:r>
            <a:br>
              <a:rPr lang="ru-RU" sz="4667" b="1" dirty="0">
                <a:solidFill>
                  <a:srgbClr val="05856D"/>
                </a:solidFill>
                <a:latin typeface="+mn-lt"/>
                <a:ea typeface="Open Sans Light" charset="0"/>
                <a:cs typeface="Open Sans Light" charset="0"/>
              </a:rPr>
            </a:br>
            <a:endParaRPr lang="ru-RU" sz="4667" b="1" dirty="0">
              <a:solidFill>
                <a:srgbClr val="05856D"/>
              </a:solidFill>
              <a:latin typeface="+mn-lt"/>
              <a:ea typeface="Open Sans Light" charset="0"/>
              <a:cs typeface="Open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11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="" xmlns:a16="http://schemas.microsoft.com/office/drawing/2014/main" id="{11C6D252-0F02-486B-B57F-376504F78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199" y="105388"/>
            <a:ext cx="10515600" cy="54705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b="1" dirty="0">
                <a:solidFill>
                  <a:srgbClr val="993300"/>
                </a:solidFill>
                <a:latin typeface="+mn-lt"/>
              </a:rPr>
              <a:t>Что важно знать о младшем подростке: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="" xmlns:a16="http://schemas.microsoft.com/office/drawing/2014/main" id="{1B769D32-3E28-45DC-B9ED-5A85371DCC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814" y="847600"/>
            <a:ext cx="11976371" cy="5631483"/>
          </a:xfrm>
        </p:spPr>
        <p:txBody>
          <a:bodyPr>
            <a:normAutofit fontScale="92500"/>
          </a:bodyPr>
          <a:lstStyle/>
          <a:p>
            <a:pPr marL="514350" indent="-514350" eaLnBrk="1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/>
              <a:t>Проявление чувства взрослости. Стремление отмежеваться от всего «детского»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>
                <a:solidFill>
                  <a:srgbClr val="0070C0"/>
                </a:solidFill>
              </a:rPr>
              <a:t>Рост самооценки, самосознания, саморегуляции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/>
              <a:t>Проявление самостоятельности в приобретении знаний</a:t>
            </a:r>
          </a:p>
          <a:p>
            <a:pPr marL="514350" indent="-514350" eaLnBrk="1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>
                <a:solidFill>
                  <a:srgbClr val="0070C0"/>
                </a:solidFill>
              </a:rPr>
              <a:t>Появление познавательной мотивации</a:t>
            </a:r>
          </a:p>
          <a:p>
            <a:pPr marL="514350" indent="-5143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/>
              <a:t>Желание быть не хуже других</a:t>
            </a:r>
          </a:p>
          <a:p>
            <a:pPr marL="514350" indent="-5143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>
                <a:solidFill>
                  <a:srgbClr val="0070C0"/>
                </a:solidFill>
              </a:rPr>
              <a:t>Потребность в достойном положении в коллективе сверстников, в семье</a:t>
            </a:r>
          </a:p>
          <a:p>
            <a:pPr marL="514350" indent="-5143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/>
              <a:t>Стремление обзавестись верным другом</a:t>
            </a:r>
          </a:p>
          <a:p>
            <a:pPr marL="514350" indent="-5143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>
                <a:solidFill>
                  <a:srgbClr val="0070C0"/>
                </a:solidFill>
              </a:rPr>
              <a:t>Стремление избежать изоляции, как в классе, так и в малом коллективе </a:t>
            </a:r>
          </a:p>
          <a:p>
            <a:pPr marL="514350" indent="-5143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/>
              <a:t>Повышенный интерес к вопросу о “соотношении сил” в классе</a:t>
            </a:r>
          </a:p>
          <a:p>
            <a:pPr marL="514350" indent="-5143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altLang="ru-RU" b="1" dirty="0">
                <a:solidFill>
                  <a:srgbClr val="0070C0"/>
                </a:solidFill>
              </a:rPr>
              <a:t>Установление доверительных отношений со сверстниками (ведущая деятельность – общение)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>
            <a:extLst>
              <a:ext uri="{FF2B5EF4-FFF2-40B4-BE49-F238E27FC236}">
                <a16:creationId xmlns="" xmlns:a16="http://schemas.microsoft.com/office/drawing/2014/main" id="{CBB2BEA5-3BAC-45B9-ACEB-B6059D769F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9548" y="740454"/>
            <a:ext cx="11772901" cy="601215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11. Повышенное внимание к своей внешности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/>
              <a:t>12. Ярко выраженная эмоциональность, высокая тревожность, неустойчивая психика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13. Отсутствие авторитета возраста; намеренная манипуляция взрослыми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/>
              <a:t>14. Повышенное негативное отношение к учителям, родителям, взрослым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15. Отвращение к необоснованным запретам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/>
              <a:t>16. Переоценка своих возможностей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17.Отсутствие адаптации к неудачам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/>
              <a:t>18.Проявление эгоцентризма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19. Внутренний конфликт с самим собой и окружающими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ru-RU" altLang="ru-RU" b="1" dirty="0"/>
              <a:t>20. Страх одиночества</a:t>
            </a:r>
            <a:endParaRPr lang="ru-RU" altLang="ru-RU" sz="2400" b="1" dirty="0"/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AB9553F0-ED4E-4630-9A01-0B08A5C86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199" y="105388"/>
            <a:ext cx="10515600" cy="54705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b="1" dirty="0">
                <a:solidFill>
                  <a:srgbClr val="993300"/>
                </a:solidFill>
                <a:latin typeface="+mn-lt"/>
              </a:rPr>
              <a:t>Что важно знать о младшем подростке: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="" xmlns:a16="http://schemas.microsoft.com/office/drawing/2014/main" id="{17FFB970-E76E-469F-BD9D-EC866CDA5F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180488"/>
            <a:ext cx="11353800" cy="164831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kk-KZ" altLang="ru-RU" b="1" dirty="0">
                <a:solidFill>
                  <a:srgbClr val="993300"/>
                </a:solidFill>
                <a:latin typeface="+mn-lt"/>
              </a:rPr>
              <a:t>С какими трудностями встречается пятиклассник</a:t>
            </a:r>
            <a:endParaRPr lang="ru-RU" altLang="ru-RU" b="1" dirty="0">
              <a:solidFill>
                <a:srgbClr val="993300"/>
              </a:solidFill>
              <a:latin typeface="+mn-lt"/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="" xmlns:a16="http://schemas.microsoft.com/office/drawing/2014/main" id="{2A4D6133-671E-464A-AE31-1CB5D3221A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7696" y="2008094"/>
            <a:ext cx="10515600" cy="3168408"/>
          </a:xfrm>
        </p:spPr>
        <p:txBody>
          <a:bodyPr/>
          <a:lstStyle/>
          <a:p>
            <a:pPr marL="609600" indent="-609600">
              <a:buNone/>
            </a:pPr>
            <a:endParaRPr lang="ru-RU" altLang="ru-RU" dirty="0"/>
          </a:p>
          <a:p>
            <a:pPr marL="609600" indent="-609600">
              <a:buNone/>
            </a:pPr>
            <a:r>
              <a:rPr lang="ru-RU" altLang="ru-RU" sz="3600" dirty="0"/>
              <a:t>1. Изменение условий обучения</a:t>
            </a:r>
          </a:p>
          <a:p>
            <a:pPr marL="609600" indent="-609600">
              <a:buNone/>
            </a:pPr>
            <a:r>
              <a:rPr lang="ru-RU" altLang="ru-RU" sz="3600" dirty="0">
                <a:solidFill>
                  <a:srgbClr val="0070C0"/>
                </a:solidFill>
              </a:rPr>
              <a:t>2. Разные требования </a:t>
            </a:r>
          </a:p>
          <a:p>
            <a:pPr marL="609600" indent="-609600">
              <a:buNone/>
            </a:pPr>
            <a:r>
              <a:rPr lang="ru-RU" altLang="ru-RU" sz="3600" dirty="0"/>
              <a:t>3. Отсутствие контроля</a:t>
            </a:r>
          </a:p>
          <a:p>
            <a:pPr marL="609600" indent="-609600">
              <a:buNone/>
            </a:pPr>
            <a:endParaRPr lang="ru-RU" altLang="ru-RU" sz="3600" dirty="0"/>
          </a:p>
          <a:p>
            <a:pPr marL="609600" indent="-609600">
              <a:buFontTx/>
              <a:buAutoNum type="arabicPeriod"/>
            </a:pPr>
            <a:endParaRPr lang="ru-RU" alt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="" xmlns:a16="http://schemas.microsoft.com/office/drawing/2014/main" id="{5F3B12F4-9E20-4595-870E-6F35C1F17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425" y="97130"/>
            <a:ext cx="9961581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b="1" dirty="0">
                <a:solidFill>
                  <a:srgbClr val="993300"/>
                </a:solidFill>
              </a:rPr>
              <a:t>Как понять что ваш ребенок успешно адаптируется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="" xmlns:a16="http://schemas.microsoft.com/office/drawing/2014/main" id="{97E7C72F-F5D1-4C86-9004-A5892A69A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6387" y="1686544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u-RU" altLang="ru-RU" sz="3200" dirty="0"/>
              <a:t>1. Удовлетворенность ребенка процессом обучения.</a:t>
            </a:r>
          </a:p>
          <a:p>
            <a:pPr marL="0" indent="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u-RU" altLang="ru-RU" sz="3200" dirty="0">
                <a:solidFill>
                  <a:srgbClr val="0070C0"/>
                </a:solidFill>
              </a:rPr>
              <a:t>2. Ребенок легко справляется с программой.</a:t>
            </a:r>
          </a:p>
          <a:p>
            <a:pPr marL="0" indent="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u-RU" altLang="ru-RU" sz="3200" dirty="0"/>
              <a:t>3. Степень самостоятельности ребенка при выполнении им учебных заданий, готовность прибегнуть к помощи взрослого лишь ПОСЛЕ попыток выполнить задание самому.</a:t>
            </a:r>
          </a:p>
          <a:p>
            <a:pPr marL="0" indent="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u-RU" altLang="ru-RU" sz="3200" dirty="0">
                <a:solidFill>
                  <a:srgbClr val="0070C0"/>
                </a:solidFill>
              </a:rPr>
              <a:t>4. Удовлетворенность межличностными отношениями – с одноклассниками и учителем.</a:t>
            </a:r>
          </a:p>
          <a:p>
            <a:pPr marL="0" indent="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ru-RU" altLang="ru-RU" sz="3200" dirty="0"/>
          </a:p>
        </p:txBody>
      </p:sp>
      <p:pic>
        <p:nvPicPr>
          <p:cNvPr id="17412" name="Picture 4" descr="slide0089_image182">
            <a:extLst>
              <a:ext uri="{FF2B5EF4-FFF2-40B4-BE49-F238E27FC236}">
                <a16:creationId xmlns="" xmlns:a16="http://schemas.microsoft.com/office/drawing/2014/main" id="{FF04CFE5-40F6-43F8-86E4-04601E320B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206" y="-1210906"/>
            <a:ext cx="2087563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="" xmlns:a16="http://schemas.microsoft.com/office/drawing/2014/main" id="{939CFF39-52ED-423C-9199-753C75FED7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01878"/>
            <a:ext cx="12120979" cy="616039"/>
          </a:xfrm>
        </p:spPr>
        <p:txBody>
          <a:bodyPr>
            <a:noAutofit/>
          </a:bodyPr>
          <a:lstStyle/>
          <a:p>
            <a:pPr algn="ctr" eaLnBrk="1" hangingPunct="1">
              <a:lnSpc>
                <a:spcPts val="3600"/>
              </a:lnSpc>
            </a:pPr>
            <a:r>
              <a:rPr lang="kk-KZ" altLang="ru-RU" sz="4000" b="1" dirty="0">
                <a:solidFill>
                  <a:srgbClr val="993300"/>
                </a:solidFill>
              </a:rPr>
              <a:t>Как понять что ребенок испытывает </a:t>
            </a:r>
            <a:r>
              <a:rPr lang="en-US" altLang="ru-RU" sz="4000" b="1" dirty="0">
                <a:solidFill>
                  <a:srgbClr val="993300"/>
                </a:solidFill>
              </a:rPr>
              <a:t/>
            </a:r>
            <a:br>
              <a:rPr lang="en-US" altLang="ru-RU" sz="4000" b="1" dirty="0">
                <a:solidFill>
                  <a:srgbClr val="993300"/>
                </a:solidFill>
              </a:rPr>
            </a:br>
            <a:r>
              <a:rPr lang="kk-KZ" altLang="ru-RU" sz="4000" b="1" dirty="0">
                <a:solidFill>
                  <a:srgbClr val="993300"/>
                </a:solidFill>
              </a:rPr>
              <a:t>трудности в адаптации</a:t>
            </a:r>
            <a:endParaRPr lang="ru-RU" altLang="ru-RU" sz="4000" b="1" dirty="0">
              <a:solidFill>
                <a:srgbClr val="993300"/>
              </a:solidFill>
            </a:endParaRPr>
          </a:p>
        </p:txBody>
      </p:sp>
      <p:sp>
        <p:nvSpPr>
          <p:cNvPr id="31747" name="Rectangle 3">
            <a:extLst>
              <a:ext uri="{FF2B5EF4-FFF2-40B4-BE49-F238E27FC236}">
                <a16:creationId xmlns="" xmlns:a16="http://schemas.microsoft.com/office/drawing/2014/main" id="{EDF696A0-4FDB-44E1-A3A8-A11E308E8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832" y="1037346"/>
            <a:ext cx="11986334" cy="5730536"/>
          </a:xfrm>
        </p:spPr>
        <p:txBody>
          <a:bodyPr>
            <a:normAutofit fontScale="92500" lnSpcReduction="10000"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dirty="0"/>
              <a:t>Усталый, утомлённый внешний вид ребёнка.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Нежелание ребёнка делиться своими впечатлениями о проведённом дне.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dirty="0"/>
              <a:t>Стремление отвлечь взрослого от школьных событий, переключить внимание на другие темы.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Нежелания выполнять домашние задания.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altLang="ru-RU" dirty="0"/>
              <a:t>Негативные характеристики в адрес школы, учителей, одноклассников.</a:t>
            </a:r>
            <a:endParaRPr lang="en-US" altLang="ru-RU" dirty="0"/>
          </a:p>
          <a:p>
            <a:pPr marL="514350" indent="-514350"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Жалобы на те или иные события, связанные со школой.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dirty="0"/>
              <a:t>Беспокойный сон. Нарушение аппетита.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Трудности утреннего пробуждения, вялость.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dirty="0"/>
              <a:t>Постоянные жалобы на плохое самочувствие.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Снижение работоспособности.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dirty="0"/>
              <a:t>Забывчивость.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Неорганизованность</a:t>
            </a:r>
          </a:p>
          <a:p>
            <a:pPr eaLnBrk="1" hangingPunct="1">
              <a:buFontTx/>
              <a:buNone/>
            </a:pPr>
            <a:endParaRPr lang="ru-RU" altLang="ru-RU" dirty="0"/>
          </a:p>
        </p:txBody>
      </p:sp>
      <p:pic>
        <p:nvPicPr>
          <p:cNvPr id="19460" name="Picture 4" descr="people1840">
            <a:extLst>
              <a:ext uri="{FF2B5EF4-FFF2-40B4-BE49-F238E27FC236}">
                <a16:creationId xmlns="" xmlns:a16="http://schemas.microsoft.com/office/drawing/2014/main" id="{A3659C9B-69CF-4DA6-862A-CE420FA18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5281" y="4662919"/>
            <a:ext cx="2174624" cy="176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="" xmlns:a16="http://schemas.microsoft.com/office/drawing/2014/main" id="{D171B50D-94D4-4508-8B3A-3837521440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" y="197487"/>
            <a:ext cx="11970226" cy="119888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ts val="4500"/>
              </a:lnSpc>
            </a:pPr>
            <a:r>
              <a:rPr lang="ru-RU" altLang="ru-RU" sz="6700" b="1" dirty="0">
                <a:solidFill>
                  <a:srgbClr val="993300"/>
                </a:solidFill>
              </a:rPr>
              <a:t>Тест</a:t>
            </a:r>
            <a:r>
              <a:rPr lang="ru-RU" altLang="ru-RU" sz="4800" b="1" dirty="0">
                <a:solidFill>
                  <a:srgbClr val="993300"/>
                </a:solidFill>
              </a:rPr>
              <a:t> «Как вы думаете, все ли благополучно </a:t>
            </a:r>
            <a:r>
              <a:rPr lang="en-US" altLang="ru-RU" sz="4800" b="1" dirty="0">
                <a:solidFill>
                  <a:srgbClr val="993300"/>
                </a:solidFill>
              </a:rPr>
              <a:t/>
            </a:r>
            <a:br>
              <a:rPr lang="en-US" altLang="ru-RU" sz="4800" b="1" dirty="0">
                <a:solidFill>
                  <a:srgbClr val="993300"/>
                </a:solidFill>
              </a:rPr>
            </a:br>
            <a:r>
              <a:rPr lang="ru-RU" altLang="ru-RU" sz="4800" b="1" dirty="0">
                <a:solidFill>
                  <a:srgbClr val="993300"/>
                </a:solidFill>
              </a:rPr>
              <a:t>у вашего ребенка в школе?»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="" xmlns:a16="http://schemas.microsoft.com/office/drawing/2014/main" id="{71643934-4C47-464A-825E-6C940612D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24113" y="3141664"/>
            <a:ext cx="8007350" cy="27638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/>
              <a:t>   </a:t>
            </a:r>
            <a:endParaRPr lang="ru-RU" altLang="ru-RU" sz="3600" b="1" dirty="0"/>
          </a:p>
        </p:txBody>
      </p:sp>
      <p:pic>
        <p:nvPicPr>
          <p:cNvPr id="22532" name="Picture 4" descr="545">
            <a:extLst>
              <a:ext uri="{FF2B5EF4-FFF2-40B4-BE49-F238E27FC236}">
                <a16:creationId xmlns="" xmlns:a16="http://schemas.microsoft.com/office/drawing/2014/main" id="{FC56B1E5-1566-4F85-B85F-454574804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1012" y="4264026"/>
            <a:ext cx="1896875" cy="18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8044BD1F-6801-49A0-BB88-E697A97D7CB1}"/>
              </a:ext>
            </a:extLst>
          </p:cNvPr>
          <p:cNvSpPr txBox="1">
            <a:spLocks noChangeArrowheads="1"/>
          </p:cNvSpPr>
          <p:nvPr/>
        </p:nvSpPr>
        <p:spPr>
          <a:xfrm>
            <a:off x="266551" y="1870640"/>
            <a:ext cx="11399520" cy="2967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ru-RU" altLang="ru-RU" sz="3600" b="1" dirty="0"/>
              <a:t>Если согласны с утверждением, то поставьте </a:t>
            </a:r>
            <a:r>
              <a:rPr lang="ru-RU" altLang="ru-RU" sz="4400" b="1" dirty="0">
                <a:solidFill>
                  <a:schemeClr val="accent2"/>
                </a:solidFill>
              </a:rPr>
              <a:t>“+”</a:t>
            </a:r>
            <a:endParaRPr lang="ru-RU" altLang="ru-RU" sz="3600" b="1" dirty="0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ru-RU" altLang="ru-RU" sz="1100" b="1" dirty="0"/>
              <a:t> </a:t>
            </a:r>
            <a:r>
              <a:rPr lang="ru-RU" altLang="ru-RU" sz="2000" b="1" dirty="0"/>
              <a:t>  </a:t>
            </a:r>
            <a:endParaRPr lang="ru-RU" altLang="ru-RU" sz="3600" b="1" dirty="0"/>
          </a:p>
          <a:p>
            <a:pPr>
              <a:buFontTx/>
              <a:buNone/>
            </a:pPr>
            <a:r>
              <a:rPr lang="ru-RU" altLang="ru-RU" sz="3600" b="1" dirty="0"/>
              <a:t>Если утверждение к вам не относится, то поставьте </a:t>
            </a:r>
            <a:r>
              <a:rPr lang="ru-RU" altLang="ru-RU" sz="4400" b="1" dirty="0">
                <a:solidFill>
                  <a:schemeClr val="accent2"/>
                </a:solidFill>
              </a:rPr>
              <a:t>“-” </a:t>
            </a:r>
          </a:p>
          <a:p>
            <a:pPr>
              <a:buFontTx/>
              <a:buNone/>
            </a:pPr>
            <a:endParaRPr lang="en-US" altLang="en-US" sz="1600" dirty="0"/>
          </a:p>
          <a:p>
            <a:pPr>
              <a:buFontTx/>
              <a:buNone/>
            </a:pPr>
            <a:r>
              <a:rPr lang="kk-KZ" altLang="en-US" sz="4000" b="1" dirty="0"/>
              <a:t>За каждый «+» 1 бал</a:t>
            </a:r>
            <a:r>
              <a:rPr lang="ru-RU" altLang="en-US" sz="4000" b="1" dirty="0"/>
              <a:t>л</a:t>
            </a:r>
          </a:p>
        </p:txBody>
      </p:sp>
      <p:pic>
        <p:nvPicPr>
          <p:cNvPr id="7" name="Picture 4" descr="slide0093_image192">
            <a:extLst>
              <a:ext uri="{FF2B5EF4-FFF2-40B4-BE49-F238E27FC236}">
                <a16:creationId xmlns="" xmlns:a16="http://schemas.microsoft.com/office/drawing/2014/main" id="{48506E5D-E16F-4B4F-8263-BDA2732D89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75577" y="-2224"/>
            <a:ext cx="1233544" cy="1584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="" xmlns:a16="http://schemas.microsoft.com/office/drawing/2014/main" id="{24A7B182-2D1D-4B47-8337-5B742D78869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14435" y="289643"/>
            <a:ext cx="11981109" cy="5707476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dirty="0"/>
              <a:t>Моему ребенку нравится учиться в школе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Я думаю, что мой ребенок охотно перешел бы в другую школу, класс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dirty="0"/>
              <a:t>Если бы был выбор, он не хотел бы учиться дома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К сожалению, мой ребенок никогда не рассказывает мне и родственникам о школе с радостью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dirty="0"/>
              <a:t>В классе у него много друзей 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Ему мало нравятся учителя в школе 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altLang="ru-RU" dirty="0"/>
              <a:t>Он активно участвует во внеклассных мероприятиях, вечерах, походах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Мой ребенок не расстраивается, когда отменяют уроки (по болезни учителя или др. причине) 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altLang="ru-RU" dirty="0"/>
              <a:t>Мой ребенок редко делает уроки без напоминания 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</a:pPr>
            <a:r>
              <a:rPr lang="ru-RU" altLang="ru-RU" dirty="0">
                <a:solidFill>
                  <a:srgbClr val="0070C0"/>
                </a:solidFill>
              </a:rPr>
              <a:t>Другие интересы и хобби не мешают его учебе в школе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ru-RU" altLang="ru-RU" dirty="0"/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A0A0CE4-9147-486E-9304-9C38B15601E1}"/>
              </a:ext>
            </a:extLst>
          </p:cNvPr>
          <p:cNvSpPr/>
          <p:nvPr/>
        </p:nvSpPr>
        <p:spPr>
          <a:xfrm>
            <a:off x="21150" y="5906010"/>
            <a:ext cx="12192000" cy="91884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>
              <a:lnSpc>
                <a:spcPts val="3200"/>
              </a:lnSpc>
              <a:buFontTx/>
              <a:buNone/>
            </a:pPr>
            <a:r>
              <a:rPr lang="ru-RU" altLang="ru-RU" sz="2400" b="1" dirty="0"/>
              <a:t>Если согласны с утверждением, то поставьте </a:t>
            </a:r>
            <a:r>
              <a:rPr lang="ru-RU" altLang="ru-RU" sz="3200" b="1" dirty="0">
                <a:solidFill>
                  <a:srgbClr val="C00000"/>
                </a:solidFill>
              </a:rPr>
              <a:t>“+” </a:t>
            </a:r>
            <a:r>
              <a:rPr lang="ru-RU" altLang="ru-RU" sz="3200" b="1" dirty="0">
                <a:solidFill>
                  <a:schemeClr val="accent2"/>
                </a:solidFill>
              </a:rPr>
              <a:t> </a:t>
            </a:r>
            <a:endParaRPr lang="en-US" altLang="ru-RU" sz="3200" b="1" dirty="0">
              <a:solidFill>
                <a:schemeClr val="accent2"/>
              </a:solidFill>
            </a:endParaRPr>
          </a:p>
          <a:p>
            <a:pPr algn="ctr">
              <a:lnSpc>
                <a:spcPts val="3200"/>
              </a:lnSpc>
              <a:buFontTx/>
              <a:buNone/>
            </a:pPr>
            <a:r>
              <a:rPr lang="ru-RU" altLang="ru-RU" sz="2400" b="1" dirty="0"/>
              <a:t>Если утверждение к вам не относится, то поставьте </a:t>
            </a:r>
            <a:r>
              <a:rPr lang="ru-RU" altLang="ru-RU" sz="3200" b="1" dirty="0">
                <a:solidFill>
                  <a:srgbClr val="C00000"/>
                </a:solidFill>
              </a:rPr>
              <a:t>“-”</a:t>
            </a:r>
            <a:r>
              <a:rPr lang="ru-RU" altLang="ru-RU" sz="3200" b="1" dirty="0">
                <a:solidFill>
                  <a:schemeClr val="accent2"/>
                </a:solidFill>
              </a:rPr>
              <a:t> </a:t>
            </a:r>
            <a:r>
              <a:rPr lang="kk-KZ" altLang="en-US" sz="2800" b="1" dirty="0"/>
              <a:t>За каждый «+»</a:t>
            </a:r>
            <a:r>
              <a:rPr lang="en-US" altLang="en-US" sz="2800" b="1" dirty="0"/>
              <a:t> -</a:t>
            </a:r>
            <a:r>
              <a:rPr lang="kk-KZ" altLang="en-US" sz="2800" b="1" dirty="0"/>
              <a:t> 1 бал</a:t>
            </a:r>
            <a:r>
              <a:rPr lang="ru-RU" altLang="en-US" sz="2800" b="1" dirty="0"/>
              <a:t>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>
            <a:extLst>
              <a:ext uri="{FF2B5EF4-FFF2-40B4-BE49-F238E27FC236}">
                <a16:creationId xmlns="" xmlns:a16="http://schemas.microsoft.com/office/drawing/2014/main" id="{4583F137-8CE8-4D60-B0D4-2872D4038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9524" y="1635377"/>
            <a:ext cx="11269884" cy="4928404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u-RU" altLang="ru-RU" sz="3200" b="1" dirty="0">
                <a:solidFill>
                  <a:srgbClr val="800000"/>
                </a:solidFill>
              </a:rPr>
              <a:t>8-10 баллов</a:t>
            </a:r>
            <a:r>
              <a:rPr lang="ru-RU" altLang="ru-RU" sz="3200" dirty="0"/>
              <a:t> </a:t>
            </a:r>
            <a:r>
              <a:rPr lang="ru-RU" altLang="ru-RU" dirty="0"/>
              <a:t>– У вашего ребенка хорошее отношение к школе и скорее         всего у него в ближайшее время не возникнет проблем.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altLang="ru-RU" sz="3200" b="1" dirty="0">
                <a:solidFill>
                  <a:srgbClr val="800000"/>
                </a:solidFill>
              </a:rPr>
              <a:t>6-7 баллов</a:t>
            </a:r>
            <a:r>
              <a:rPr lang="ru-RU" altLang="ru-RU" sz="3200" dirty="0"/>
              <a:t> </a:t>
            </a:r>
            <a:r>
              <a:rPr lang="ru-RU" altLang="ru-RU" dirty="0"/>
              <a:t>–  В школе дела обстоят неплохо.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altLang="ru-RU" sz="3200" b="1" dirty="0">
                <a:solidFill>
                  <a:srgbClr val="800000"/>
                </a:solidFill>
              </a:rPr>
              <a:t>4-5 баллов</a:t>
            </a:r>
            <a:r>
              <a:rPr lang="ru-RU" altLang="ru-RU" sz="3200" dirty="0"/>
              <a:t> </a:t>
            </a:r>
            <a:r>
              <a:rPr lang="ru-RU" altLang="ru-RU" dirty="0"/>
              <a:t>– Будьте внимательны! В школьной жизни что-то неблагополучно.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altLang="ru-RU" sz="3200" b="1" dirty="0">
                <a:solidFill>
                  <a:srgbClr val="800000"/>
                </a:solidFill>
              </a:rPr>
              <a:t>1-3 балла</a:t>
            </a:r>
            <a:r>
              <a:rPr lang="ru-RU" altLang="ru-RU" sz="3200" dirty="0"/>
              <a:t> </a:t>
            </a:r>
            <a:r>
              <a:rPr lang="ru-RU" altLang="ru-RU" dirty="0"/>
              <a:t>– Ребенку крайне необходима ваша помощь. У него негативное отношение  к школе, связанное с конфликтами, снижением успеваемости. </a:t>
            </a:r>
          </a:p>
        </p:txBody>
      </p:sp>
      <p:pic>
        <p:nvPicPr>
          <p:cNvPr id="28675" name="Picture 4" descr="1267806325_roditely[1]">
            <a:extLst>
              <a:ext uri="{FF2B5EF4-FFF2-40B4-BE49-F238E27FC236}">
                <a16:creationId xmlns="" xmlns:a16="http://schemas.microsoft.com/office/drawing/2014/main" id="{B6E87064-676F-4F11-A2B9-A623A0F8D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4888" y="163010"/>
            <a:ext cx="1017588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AEC35675-313D-444D-9EFC-010BEBD63E6B}"/>
              </a:ext>
            </a:extLst>
          </p:cNvPr>
          <p:cNvSpPr/>
          <p:nvPr/>
        </p:nvSpPr>
        <p:spPr>
          <a:xfrm>
            <a:off x="231494" y="81293"/>
            <a:ext cx="1077603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400" b="1" dirty="0">
                <a:solidFill>
                  <a:srgbClr val="0070C0"/>
                </a:solidFill>
              </a:rPr>
              <a:t>Результаты теста</a:t>
            </a:r>
            <a:r>
              <a:rPr lang="ru-RU" altLang="ru-RU" sz="2800" b="1" dirty="0">
                <a:solidFill>
                  <a:srgbClr val="0070C0"/>
                </a:solidFill>
              </a:rPr>
              <a:t> </a:t>
            </a:r>
            <a:r>
              <a:rPr lang="ru-RU" altLang="ru-RU" sz="3600" b="1" dirty="0">
                <a:solidFill>
                  <a:srgbClr val="0070C0"/>
                </a:solidFill>
              </a:rPr>
              <a:t>«Как вы думаете, все ли благополучно у вашего ребенка в школе?»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6340</TotalTime>
  <Words>1602</Words>
  <Application>Microsoft Office PowerPoint</Application>
  <PresentationFormat>Произвольный</PresentationFormat>
  <Paragraphs>120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Что важно знать о младшем подростке:</vt:lpstr>
      <vt:lpstr>Что важно знать о младшем подростке:</vt:lpstr>
      <vt:lpstr>С какими трудностями встречается пятиклассник</vt:lpstr>
      <vt:lpstr>Как понять что ваш ребенок успешно адаптируется</vt:lpstr>
      <vt:lpstr>Как понять что ребенок испытывает  трудности в адаптации</vt:lpstr>
      <vt:lpstr>Тест «Как вы думаете, все ли благополучно  у вашего ребенка в школе?»</vt:lpstr>
      <vt:lpstr>Презентация PowerPoint</vt:lpstr>
      <vt:lpstr>Презентация PowerPoint</vt:lpstr>
      <vt:lpstr>Рекомендации родителям</vt:lpstr>
      <vt:lpstr>Спасибо за Ваше внимание! В случае вопросов и необходимости Вы можете связаться со мной  Успанова Гульмира Баймуханбетовна педагог-психолог ОШ№3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Тревога≠ страх, стресс</dc:title>
  <dc:creator>Пользователь</dc:creator>
  <cp:lastModifiedBy>User</cp:lastModifiedBy>
  <cp:revision>141</cp:revision>
  <dcterms:created xsi:type="dcterms:W3CDTF">2020-06-01T02:18:42Z</dcterms:created>
  <dcterms:modified xsi:type="dcterms:W3CDTF">2022-10-10T09:38:57Z</dcterms:modified>
</cp:coreProperties>
</file>