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  <p:sldMasterId id="2147483704" r:id="rId3"/>
    <p:sldMasterId id="2147483708" r:id="rId4"/>
    <p:sldMasterId id="2147483720" r:id="rId5"/>
    <p:sldMasterId id="2147483722" r:id="rId6"/>
  </p:sldMasterIdLst>
  <p:notesMasterIdLst>
    <p:notesMasterId r:id="rId24"/>
  </p:notesMasterIdLst>
  <p:sldIdLst>
    <p:sldId id="349" r:id="rId7"/>
    <p:sldId id="380" r:id="rId8"/>
    <p:sldId id="318" r:id="rId9"/>
    <p:sldId id="262" r:id="rId10"/>
    <p:sldId id="327" r:id="rId11"/>
    <p:sldId id="328" r:id="rId12"/>
    <p:sldId id="374" r:id="rId13"/>
    <p:sldId id="366" r:id="rId14"/>
    <p:sldId id="370" r:id="rId15"/>
    <p:sldId id="373" r:id="rId16"/>
    <p:sldId id="257" r:id="rId17"/>
    <p:sldId id="260" r:id="rId18"/>
    <p:sldId id="298" r:id="rId19"/>
    <p:sldId id="376" r:id="rId20"/>
    <p:sldId id="378" r:id="rId21"/>
    <p:sldId id="379" r:id="rId22"/>
    <p:sldId id="375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32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C4219-43C7-419E-A560-55CC05F56F8D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336A-35A9-4FFF-894F-E1E07BC737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48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8F43-2644-4F52-BD36-5CC3DFDE8E3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8F43-2644-4F52-BD36-5CC3DFDE8E3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1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8F43-2644-4F52-BD36-5CC3DFDE8E3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0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036-5DA3-4C8A-A018-17D200F2A8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2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93F-56B0-4499-9663-0F5929B810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5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E29-2FD9-4561-98AA-382452299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6A02-36C9-4EA9-80A7-C04E867252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8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9776-D688-4BFE-848F-44A0FC488D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4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A5BF-8BF4-44B2-A8DE-7F9F653913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979-739C-467E-AA69-D630B130C6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3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F0D-5A5A-466F-A45F-74E89F4FF9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2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40E-8AEC-46E5-AD82-8692BEEEEC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77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1508-D5BF-4F6A-BC77-F697D385D3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53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0A35-9BBD-47C3-9F56-D4A5EB6D50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2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;p6">
            <a:extLst>
              <a:ext uri="{FF2B5EF4-FFF2-40B4-BE49-F238E27FC236}">
                <a16:creationId xmlns="" xmlns:a16="http://schemas.microsoft.com/office/drawing/2014/main" id="{065E87A3-3128-7E7C-3B78-C3A04ECE8920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429751" cy="1769533"/>
            <a:chOff x="-4" y="40"/>
            <a:chExt cx="7072430" cy="1327315"/>
          </a:xfrm>
        </p:grpSpPr>
        <p:sp>
          <p:nvSpPr>
            <p:cNvPr id="3" name="Google Shape;83;p6">
              <a:extLst>
                <a:ext uri="{FF2B5EF4-FFF2-40B4-BE49-F238E27FC236}">
                  <a16:creationId xmlns="" xmlns:a16="http://schemas.microsoft.com/office/drawing/2014/main" id="{4F151C14-DD70-9101-5A74-F0DCCAF06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950" y="127056"/>
              <a:ext cx="779476" cy="258795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x-none" altLang="x-none" sz="1867">
                <a:latin typeface="Arvo" charset="0"/>
                <a:sym typeface="Arvo" charset="0"/>
              </a:endParaRPr>
            </a:p>
          </p:txBody>
        </p:sp>
        <p:grpSp>
          <p:nvGrpSpPr>
            <p:cNvPr id="4" name="Google Shape;84;p6">
              <a:extLst>
                <a:ext uri="{FF2B5EF4-FFF2-40B4-BE49-F238E27FC236}">
                  <a16:creationId xmlns="" xmlns:a16="http://schemas.microsoft.com/office/drawing/2014/main" id="{2C35B7D1-1076-3BD5-CC84-F63DB8C7BA3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" name="Google Shape;85;p6">
                <a:extLst>
                  <a:ext uri="{FF2B5EF4-FFF2-40B4-BE49-F238E27FC236}">
                    <a16:creationId xmlns="" xmlns:a16="http://schemas.microsoft.com/office/drawing/2014/main" id="{CC8969FD-87D5-D98F-663D-BD919FE60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92539" y="354470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  <p:sp>
            <p:nvSpPr>
              <p:cNvPr id="9" name="Google Shape;86;p6">
                <a:extLst>
                  <a:ext uri="{FF2B5EF4-FFF2-40B4-BE49-F238E27FC236}">
                    <a16:creationId xmlns="" xmlns:a16="http://schemas.microsoft.com/office/drawing/2014/main" id="{44DCE98C-DD0C-9F94-AC9C-9B3E9294C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</p:grpSp>
        <p:grpSp>
          <p:nvGrpSpPr>
            <p:cNvPr id="5" name="Google Shape;87;p6">
              <a:extLst>
                <a:ext uri="{FF2B5EF4-FFF2-40B4-BE49-F238E27FC236}">
                  <a16:creationId xmlns="" xmlns:a16="http://schemas.microsoft.com/office/drawing/2014/main" id="{AF13FF3E-F71A-C769-08A6-29E54CCB8B8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" name="Google Shape;88;p6">
                <a:extLst>
                  <a:ext uri="{FF2B5EF4-FFF2-40B4-BE49-F238E27FC236}">
                    <a16:creationId xmlns="" xmlns:a16="http://schemas.microsoft.com/office/drawing/2014/main" id="{2AA45BD6-6CD5-2DFB-7B49-F8B2B49E2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092084" y="372126"/>
                <a:ext cx="13882553" cy="169923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  <p:sp>
            <p:nvSpPr>
              <p:cNvPr id="7" name="Google Shape;89;p6">
                <a:extLst>
                  <a:ext uri="{FF2B5EF4-FFF2-40B4-BE49-F238E27FC236}">
                    <a16:creationId xmlns="" xmlns:a16="http://schemas.microsoft.com/office/drawing/2014/main" id="{24D626F5-2E0C-ACE1-7B5B-1ACDB10D0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429" y="330170"/>
                <a:ext cx="1699048" cy="169923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</p:grpSp>
      </p:grpSp>
      <p:grpSp>
        <p:nvGrpSpPr>
          <p:cNvPr id="10" name="Google Shape;90;p6">
            <a:extLst>
              <a:ext uri="{FF2B5EF4-FFF2-40B4-BE49-F238E27FC236}">
                <a16:creationId xmlns="" xmlns:a16="http://schemas.microsoft.com/office/drawing/2014/main" id="{BC384960-5E0C-1970-6141-94EBF268D10B}"/>
              </a:ext>
            </a:extLst>
          </p:cNvPr>
          <p:cNvGrpSpPr>
            <a:grpSpLocks/>
          </p:cNvGrpSpPr>
          <p:nvPr/>
        </p:nvGrpSpPr>
        <p:grpSpPr bwMode="auto">
          <a:xfrm>
            <a:off x="9262534" y="5962651"/>
            <a:ext cx="2937933" cy="895349"/>
            <a:chOff x="5575242" y="4472723"/>
            <a:chExt cx="2202830" cy="670795"/>
          </a:xfrm>
        </p:grpSpPr>
        <p:sp>
          <p:nvSpPr>
            <p:cNvPr id="11" name="Google Shape;91;p6">
              <a:extLst>
                <a:ext uri="{FF2B5EF4-FFF2-40B4-BE49-F238E27FC236}">
                  <a16:creationId xmlns="" xmlns:a16="http://schemas.microsoft.com/office/drawing/2014/main" id="{21DC4D5C-A291-7014-7565-D5B1AE471A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x-none" altLang="x-none" sz="1867"/>
            </a:p>
          </p:txBody>
        </p:sp>
        <p:grpSp>
          <p:nvGrpSpPr>
            <p:cNvPr id="12" name="Google Shape;92;p6">
              <a:extLst>
                <a:ext uri="{FF2B5EF4-FFF2-40B4-BE49-F238E27FC236}">
                  <a16:creationId xmlns="" xmlns:a16="http://schemas.microsoft.com/office/drawing/2014/main" id="{C566F005-4E67-186D-19FA-B6F10231432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" name="Google Shape;93;p6">
                <a:extLst>
                  <a:ext uri="{FF2B5EF4-FFF2-40B4-BE49-F238E27FC236}">
                    <a16:creationId xmlns="" xmlns:a16="http://schemas.microsoft.com/office/drawing/2014/main" id="{19756543-EF6F-6093-2CEA-A41BFC2E1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  <p:sp>
            <p:nvSpPr>
              <p:cNvPr id="17" name="Google Shape;94;p6">
                <a:extLst>
                  <a:ext uri="{FF2B5EF4-FFF2-40B4-BE49-F238E27FC236}">
                    <a16:creationId xmlns="" xmlns:a16="http://schemas.microsoft.com/office/drawing/2014/main" id="{A3CF4867-41D0-3C6B-BAE1-20A8052DF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</p:grpSp>
        <p:grpSp>
          <p:nvGrpSpPr>
            <p:cNvPr id="13" name="Google Shape;95;p6">
              <a:extLst>
                <a:ext uri="{FF2B5EF4-FFF2-40B4-BE49-F238E27FC236}">
                  <a16:creationId xmlns="" xmlns:a16="http://schemas.microsoft.com/office/drawing/2014/main" id="{7302B67B-BFBC-3D3D-C6A4-A56A60F1EE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" name="Google Shape;96;p6">
                <a:extLst>
                  <a:ext uri="{FF2B5EF4-FFF2-40B4-BE49-F238E27FC236}">
                    <a16:creationId xmlns="" xmlns:a16="http://schemas.microsoft.com/office/drawing/2014/main" id="{5EC0EEBE-1B7A-12AE-275B-FA3C49B13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  <p:sp>
            <p:nvSpPr>
              <p:cNvPr id="15" name="Google Shape;97;p6">
                <a:extLst>
                  <a:ext uri="{FF2B5EF4-FFF2-40B4-BE49-F238E27FC236}">
                    <a16:creationId xmlns="" xmlns:a16="http://schemas.microsoft.com/office/drawing/2014/main" id="{D2935445-E5DB-BC53-69AC-9F2F3B647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anchor="t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anchor="t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8" name="Google Shape;101;p6">
            <a:extLst>
              <a:ext uri="{FF2B5EF4-FFF2-40B4-BE49-F238E27FC236}">
                <a16:creationId xmlns="" xmlns:a16="http://schemas.microsoft.com/office/drawing/2014/main" id="{42E4380A-B428-7367-7350-24151CD7632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B47FEF-C384-4A78-AD96-09406A10002E}" type="slidenum">
              <a:rPr lang="ru-RU" altLang="kk-KZ"/>
              <a:pPr/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3853492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B1693D-D935-4808-804C-F12561978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540DF22-4D39-4084-8EDB-4C1969794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0E5405-C612-4951-B85E-49042B9C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312263-7207-4A17-A6FD-79EE5906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F35F25-DCA5-44DE-AC94-C3865B9A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CFD69F-F72C-41FB-999A-6CC97AC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AE680B-0578-49B5-AB5D-EFD2BB02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6FD559-971F-40EC-B891-78511A4D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DFB092-8BD2-4130-BEA2-3751BA5D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726C2A-3D87-4E34-A8BE-AD5F510A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83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2270E3-7A8A-4CE4-9BA7-7E2CB65B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EC52B2-9099-47A8-BBF1-53435C055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2B52B4-6836-4D9C-AFFB-C9C0BE69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843616-3B5B-451B-8610-5F864A8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3D61D2-C036-4BDC-BD79-E9BA78A2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77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8A7D98-3C99-4B8F-AFFB-F817A643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7C2480-11D2-4794-B5CB-BAB4F2DE7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184FCA9-38FE-4CD0-AA49-1D77002E1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8A50E01-FEF2-4645-B060-5FCB8B52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38DE9AB-9811-458A-80DA-ED3785FA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D8E704-A94A-40C5-A06C-8BEB70A9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30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9A68A-2BE5-485B-A567-786457EC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6888D4-82F8-4732-AC98-438C30E4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78A2B8F-9E17-4535-8A76-4D43EFFDB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6FD3D46-4E89-416E-8AD1-755D72AB4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7FD104-B6DE-44F1-9984-1E5A3B64A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0B78A8D-B2D9-43CA-B981-8DFCB056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C2F9914-BA77-4A4D-85F7-99BDD72A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D9BB621-D36F-4AE6-A967-701F0E80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9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4F5764-4504-45B0-8753-D3C87F7C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95D281-C6EF-4C6C-844B-DA73C30B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B12E2C-6048-4A23-8920-4EF7F217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B6B0242-B141-41FC-8FC2-5C24C022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9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6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17DBFE-060D-4487-B137-1AB66C85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3794D02-B882-4897-9FB5-734E48BA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AE1A456-D917-454F-8990-C28D2D61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42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87138-056F-4EC2-8B7B-CDF2C877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4DDE67-36F6-4A26-A0E0-4A8968BC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DCDEAF-B794-4A2B-AE8C-A80016432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1A4123-4849-49E4-8D4B-08234CF6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DE211E-AF48-4C74-AD1F-DB4FC8BB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F46C67A-E71D-406A-B3B9-B9F1FAC3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60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5E6FB-18B0-4675-8503-D5D1315D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89B10AA-C866-4DE8-82B3-0AA51EFC9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CD0694-7B01-48E4-A5A0-504628CEC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9ED7C0-908D-42B3-95BC-C495120D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DAB163-C2F6-406A-9887-79AFDCAD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1BE6E6-D627-408B-BE64-6FF1DE8A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C97D9-5DFC-466C-840F-75637016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52A6FF-9EFF-42BD-8E56-006062CD8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A26508-838D-4731-AF74-D902D5E7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A0775B-A042-4908-B97E-2D29CE6A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6CDD5A-7779-4961-9CBC-A46EE604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92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47A91A5-2930-45A6-B83B-AF191E4C5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2F542C8-101F-4A75-B76E-28E0DB0EF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B8EC09-D9C7-4F6C-AD40-30D64B7A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68516B-31DA-4B48-97B4-B225AE9A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80A530-E476-454B-BAB7-8A254D77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25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;p6">
            <a:extLst>
              <a:ext uri="{FF2B5EF4-FFF2-40B4-BE49-F238E27FC236}">
                <a16:creationId xmlns="" xmlns:a16="http://schemas.microsoft.com/office/drawing/2014/main" id="{B8097D9B-B8C0-EE75-42BA-C2862D4ABF40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429751" cy="1769533"/>
            <a:chOff x="-4" y="40"/>
            <a:chExt cx="7072430" cy="1327315"/>
          </a:xfrm>
        </p:grpSpPr>
        <p:sp>
          <p:nvSpPr>
            <p:cNvPr id="3" name="Google Shape;83;p6">
              <a:extLst>
                <a:ext uri="{FF2B5EF4-FFF2-40B4-BE49-F238E27FC236}">
                  <a16:creationId xmlns="" xmlns:a16="http://schemas.microsoft.com/office/drawing/2014/main" id="{1D79AECD-FB4C-D111-FD6F-8224CF4C4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950" y="127056"/>
              <a:ext cx="779476" cy="258795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x-none" altLang="x-none" sz="1867">
                <a:latin typeface="Arvo" charset="0"/>
                <a:sym typeface="Arvo" charset="0"/>
              </a:endParaRPr>
            </a:p>
          </p:txBody>
        </p:sp>
        <p:grpSp>
          <p:nvGrpSpPr>
            <p:cNvPr id="4" name="Google Shape;84;p6">
              <a:extLst>
                <a:ext uri="{FF2B5EF4-FFF2-40B4-BE49-F238E27FC236}">
                  <a16:creationId xmlns="" xmlns:a16="http://schemas.microsoft.com/office/drawing/2014/main" id="{1CE19C6A-B228-9DBC-196F-8D9C2E876B8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" name="Google Shape;85;p6">
                <a:extLst>
                  <a:ext uri="{FF2B5EF4-FFF2-40B4-BE49-F238E27FC236}">
                    <a16:creationId xmlns="" xmlns:a16="http://schemas.microsoft.com/office/drawing/2014/main" id="{582DCEE2-B324-1E5F-F27B-1DDC4737F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6442" y="348370"/>
                <a:ext cx="6957878" cy="1699507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  <p:sp>
            <p:nvSpPr>
              <p:cNvPr id="9" name="Google Shape;86;p6">
                <a:extLst>
                  <a:ext uri="{FF2B5EF4-FFF2-40B4-BE49-F238E27FC236}">
                    <a16:creationId xmlns="" xmlns:a16="http://schemas.microsoft.com/office/drawing/2014/main" id="{15ABEE6C-6FCE-F904-1AD0-F2D66EC60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</p:grpSp>
        <p:grpSp>
          <p:nvGrpSpPr>
            <p:cNvPr id="5" name="Google Shape;87;p6">
              <a:extLst>
                <a:ext uri="{FF2B5EF4-FFF2-40B4-BE49-F238E27FC236}">
                  <a16:creationId xmlns="" xmlns:a16="http://schemas.microsoft.com/office/drawing/2014/main" id="{3BE56A55-0CF9-CCBA-CE21-F865EE0A8D8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" name="Google Shape;88;p6">
                <a:extLst>
                  <a:ext uri="{FF2B5EF4-FFF2-40B4-BE49-F238E27FC236}">
                    <a16:creationId xmlns="" xmlns:a16="http://schemas.microsoft.com/office/drawing/2014/main" id="{597D85AB-40D2-C7F8-5BF2-BA2D7C52D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092084" y="361636"/>
                <a:ext cx="13882553" cy="169923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  <p:sp>
            <p:nvSpPr>
              <p:cNvPr id="7" name="Google Shape;89;p6">
                <a:extLst>
                  <a:ext uri="{FF2B5EF4-FFF2-40B4-BE49-F238E27FC236}">
                    <a16:creationId xmlns="" xmlns:a16="http://schemas.microsoft.com/office/drawing/2014/main" id="{68BBE9B7-3EFA-479F-4CE4-A92B8A7B2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4940" y="330170"/>
                <a:ext cx="1699048" cy="169923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</p:grpSp>
      </p:grpSp>
      <p:grpSp>
        <p:nvGrpSpPr>
          <p:cNvPr id="10" name="Google Shape;90;p6">
            <a:extLst>
              <a:ext uri="{FF2B5EF4-FFF2-40B4-BE49-F238E27FC236}">
                <a16:creationId xmlns="" xmlns:a16="http://schemas.microsoft.com/office/drawing/2014/main" id="{2195EA72-6045-66DF-7C2C-3E2A1053B5DE}"/>
              </a:ext>
            </a:extLst>
          </p:cNvPr>
          <p:cNvGrpSpPr>
            <a:grpSpLocks/>
          </p:cNvGrpSpPr>
          <p:nvPr/>
        </p:nvGrpSpPr>
        <p:grpSpPr bwMode="auto">
          <a:xfrm>
            <a:off x="9262534" y="5962651"/>
            <a:ext cx="2937933" cy="895349"/>
            <a:chOff x="5575242" y="4472723"/>
            <a:chExt cx="2202830" cy="670795"/>
          </a:xfrm>
        </p:grpSpPr>
        <p:sp>
          <p:nvSpPr>
            <p:cNvPr id="11" name="Google Shape;91;p6">
              <a:extLst>
                <a:ext uri="{FF2B5EF4-FFF2-40B4-BE49-F238E27FC236}">
                  <a16:creationId xmlns="" xmlns:a16="http://schemas.microsoft.com/office/drawing/2014/main" id="{088E1CF9-4080-85BD-1591-E1AD5F3945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x-none" altLang="x-none" sz="1867"/>
            </a:p>
          </p:txBody>
        </p:sp>
        <p:grpSp>
          <p:nvGrpSpPr>
            <p:cNvPr id="12" name="Google Shape;92;p6">
              <a:extLst>
                <a:ext uri="{FF2B5EF4-FFF2-40B4-BE49-F238E27FC236}">
                  <a16:creationId xmlns="" xmlns:a16="http://schemas.microsoft.com/office/drawing/2014/main" id="{61B0EFD3-1BCD-6E50-657B-722824829F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" name="Google Shape;93;p6">
                <a:extLst>
                  <a:ext uri="{FF2B5EF4-FFF2-40B4-BE49-F238E27FC236}">
                    <a16:creationId xmlns="" xmlns:a16="http://schemas.microsoft.com/office/drawing/2014/main" id="{B7A6701D-A703-772C-EAAA-DB1466380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  <p:sp>
            <p:nvSpPr>
              <p:cNvPr id="17" name="Google Shape;94;p6">
                <a:extLst>
                  <a:ext uri="{FF2B5EF4-FFF2-40B4-BE49-F238E27FC236}">
                    <a16:creationId xmlns="" xmlns:a16="http://schemas.microsoft.com/office/drawing/2014/main" id="{BCFCE54D-2898-498F-B243-C8CF2D23C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</p:grpSp>
        <p:grpSp>
          <p:nvGrpSpPr>
            <p:cNvPr id="13" name="Google Shape;95;p6">
              <a:extLst>
                <a:ext uri="{FF2B5EF4-FFF2-40B4-BE49-F238E27FC236}">
                  <a16:creationId xmlns="" xmlns:a16="http://schemas.microsoft.com/office/drawing/2014/main" id="{1C74BF5D-B344-AA6E-C7AE-DB60548B23A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" name="Google Shape;96;p6">
                <a:extLst>
                  <a:ext uri="{FF2B5EF4-FFF2-40B4-BE49-F238E27FC236}">
                    <a16:creationId xmlns="" xmlns:a16="http://schemas.microsoft.com/office/drawing/2014/main" id="{6149E3C6-2B71-B1A5-7E3D-010CD77E5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  <p:sp>
            <p:nvSpPr>
              <p:cNvPr id="15" name="Google Shape;97;p6">
                <a:extLst>
                  <a:ext uri="{FF2B5EF4-FFF2-40B4-BE49-F238E27FC236}">
                    <a16:creationId xmlns="" xmlns:a16="http://schemas.microsoft.com/office/drawing/2014/main" id="{D0EAF03F-7207-30F2-D2A9-5ABAE41DD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anchor="t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anchor="t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8" name="Google Shape;101;p6">
            <a:extLst>
              <a:ext uri="{FF2B5EF4-FFF2-40B4-BE49-F238E27FC236}">
                <a16:creationId xmlns="" xmlns:a16="http://schemas.microsoft.com/office/drawing/2014/main" id="{F99A665E-FF61-E557-A6C1-3499E6F27CA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EB0127-781A-4C08-B0A9-0B4A9CECE195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64016376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20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1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34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1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17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71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4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8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10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7407-CD68-438F-AF20-73A73CCF0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="" xmlns:a16="http://schemas.microsoft.com/office/drawing/2014/main" id="{7E0B7F75-F42B-80A7-6C33-A1A56FF74D2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85851" y="522818"/>
            <a:ext cx="7010400" cy="10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="" xmlns:a16="http://schemas.microsoft.com/office/drawing/2014/main" id="{0A47AEF6-51F0-CA40-738E-3423DBC6C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085851" y="1769534"/>
            <a:ext cx="8176683" cy="41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="" xmlns:a16="http://schemas.microsoft.com/office/drawing/2014/main" id="{44A610EC-3BC7-E74E-01B9-EBC6C57C19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0157885" y="6182785"/>
            <a:ext cx="1983316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600" b="1">
                <a:solidFill>
                  <a:srgbClr val="FFFFFF"/>
                </a:solidFill>
                <a:latin typeface="Roboto Condensed" panose="02000000000000000000" pitchFamily="2" charset="0"/>
                <a:sym typeface="Roboto Condensed" panose="02000000000000000000" pitchFamily="2" charset="0"/>
              </a:defRPr>
            </a:lvl1pPr>
          </a:lstStyle>
          <a:p>
            <a:fld id="{D416A93C-287E-4584-953E-EC4F047FCFDE}" type="slidenum">
              <a:rPr lang="ru-RU" altLang="kk-KZ"/>
              <a:pPr/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4016434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indent="-45718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90575" lvl="1" indent="-38099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523962" lvl="2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133547" lvl="3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743131" lvl="4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24C5E-94CD-4C65-8EDB-33ADD36F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9FD60B-AFE7-467F-8564-64438D66F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B82F9E-39FE-4222-95B4-D3F4BF9E0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DD5BA1-2158-4294-81AE-5714E1059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0A3D0D-C571-4225-B22E-B29217886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1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="" xmlns:a16="http://schemas.microsoft.com/office/drawing/2014/main" id="{442E5C6E-1C51-38AB-4C7E-6199048AD77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85851" y="522818"/>
            <a:ext cx="7010400" cy="10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="" xmlns:a16="http://schemas.microsoft.com/office/drawing/2014/main" id="{21FC5D15-1662-ADF7-7CAC-917DB64B8EE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085851" y="1769534"/>
            <a:ext cx="8176683" cy="41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="" xmlns:a16="http://schemas.microsoft.com/office/drawing/2014/main" id="{CEFCA125-5559-7CB6-B82F-94A32D1233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0157885" y="6182785"/>
            <a:ext cx="1983316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600" b="1" smtClean="0">
                <a:solidFill>
                  <a:srgbClr val="FFFFFF"/>
                </a:solidFill>
                <a:latin typeface="Roboto Condensed" panose="020B0604020202020204" pitchFamily="2" charset="0"/>
                <a:sym typeface="Roboto Condensed" panose="020B0604020202020204" pitchFamily="2" charset="0"/>
              </a:defRPr>
            </a:lvl1pPr>
          </a:lstStyle>
          <a:p>
            <a:pPr>
              <a:defRPr/>
            </a:pPr>
            <a:fld id="{B6E51018-82E7-48B3-A032-EC554236CCC9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284851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indent="-45718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90575" lvl="1" indent="-38099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523962" lvl="2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133547" lvl="3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743131" lvl="4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hyperlink" Target="http://www.oecd.org/education/school/49322514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https://www.youtube.com/watch?v=WhhW-X-C6zo" TargetMode="External"/><Relationship Id="rId10" Type="http://schemas.microsoft.com/office/2007/relationships/hdphoto" Target="../media/hdphoto2.wdp"/><Relationship Id="rId4" Type="http://schemas.openxmlformats.org/officeDocument/2006/relationships/hyperlink" Target="https://www.youtube.com/watch?v=2OTfRmZ57nY" TargetMode="Externa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="" xmlns:a16="http://schemas.microsoft.com/office/drawing/2014/main" id="{91217B45-57AF-29CB-B783-E4DE0EC2D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9527"/>
            <a:ext cx="9457267" cy="1034474"/>
          </a:xfrm>
          <a:solidFill>
            <a:srgbClr val="0070C0"/>
          </a:solidFill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ИНСТИТУТ РАННЕГО РАЗВИТИЯ ДЕТЕЙ </a:t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МИНИСТЕРСТВА ПРОСВЕЩЕНИЯ РЕСПУБЛИКИ КАЗАХСТАН</a:t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x-none" sz="2133" b="1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5123" name="Текст 2">
            <a:extLst>
              <a:ext uri="{FF2B5EF4-FFF2-40B4-BE49-F238E27FC236}">
                <a16:creationId xmlns="" xmlns:a16="http://schemas.microsoft.com/office/drawing/2014/main" id="{F561974D-6DAC-F953-BE1A-7AEA15E0E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2682590"/>
            <a:ext cx="12192000" cy="2283111"/>
          </a:xfrm>
          <a:noFill/>
        </p:spPr>
        <p:txBody>
          <a:bodyPr/>
          <a:lstStyle/>
          <a:p>
            <a:pPr marL="135463" indent="0" algn="ctr">
              <a:spcAft>
                <a:spcPct val="0"/>
              </a:spcAft>
              <a:buNone/>
            </a:pPr>
            <a:endParaRPr lang="ru-RU" alt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463" indent="0" algn="ctr">
              <a:spcAft>
                <a:spcPct val="0"/>
              </a:spcAft>
              <a:buNone/>
            </a:pPr>
            <a:r>
              <a:rPr lang="ru-RU" altLang="x-none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РЕАЛИЗАЦИЯ МОДЕЛИ РАЗВИТИЯ ДОШКОЛЬНОГО ВОСПИТАНИЯ И ОБУЧЕНИЯ: </a:t>
            </a:r>
            <a:r>
              <a:rPr lang="ru-RU" altLang="x-none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</a:t>
            </a:r>
            <a:r>
              <a:rPr lang="ru-RU" altLang="x-none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</a:t>
            </a:r>
            <a:r>
              <a:rPr lang="ru-RU" altLang="x-non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ДОШКОЛЬНОГО ОБРАЗОВАНИЯ</a:t>
            </a:r>
          </a:p>
        </p:txBody>
      </p:sp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6338565B-34C1-BBE9-1F8B-3F13601C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185" y="1892300"/>
            <a:ext cx="18473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endParaRPr lang="x-none" altLang="x-none" sz="1867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D810B74-976F-427A-BB32-98F91E55AF32}"/>
              </a:ext>
            </a:extLst>
          </p:cNvPr>
          <p:cNvSpPr/>
          <p:nvPr/>
        </p:nvSpPr>
        <p:spPr>
          <a:xfrm>
            <a:off x="4176185" y="6337301"/>
            <a:ext cx="3744383" cy="26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"/>
                <a:sym typeface="Arial" panose="020B0604020202020204" pitchFamily="34" charset="0"/>
              </a:rPr>
              <a:t>Астана, 2022</a:t>
            </a:r>
            <a:endParaRPr lang="x-none" sz="1600" dirty="0">
              <a:solidFill>
                <a:srgbClr val="002060"/>
              </a:solidFill>
              <a:latin typeface="Arial "/>
              <a:sym typeface="Arial" panose="020B0604020202020204" pitchFamily="34" charset="0"/>
            </a:endParaRPr>
          </a:p>
        </p:txBody>
      </p:sp>
      <p:pic>
        <p:nvPicPr>
          <p:cNvPr id="5126" name="Рисунок 1">
            <a:extLst>
              <a:ext uri="{FF2B5EF4-FFF2-40B4-BE49-F238E27FC236}">
                <a16:creationId xmlns="" xmlns:a16="http://schemas.microsoft.com/office/drawing/2014/main" id="{3A201A33-1113-B9DE-B745-E021A6A7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67733"/>
            <a:ext cx="163406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9F0926FB-565C-9DB1-961F-480B37B26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85" y="548218"/>
            <a:ext cx="8401049" cy="1022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Текст 2">
            <a:extLst>
              <a:ext uri="{FF2B5EF4-FFF2-40B4-BE49-F238E27FC236}">
                <a16:creationId xmlns="" xmlns:a16="http://schemas.microsoft.com/office/drawing/2014/main" id="{51766519-B77C-7BF9-369D-E37A10CD1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3934" y="1987551"/>
            <a:ext cx="5990167" cy="3937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Параграф 1. Образовательная область «Здоровье»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Базовое содержание образовательной области «Здоровье» реализуется в ОУД - физическая культура.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Параграф 2. Образовательная область «Коммуникация»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Базовое содержание образовательной области «Коммуникация» реализуется в ОУД - развитие речи, художественная литература.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Параграф 3. Образовательная область «Познание»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Базовое содержание образовательной области «Познание» реализуется в ОУД  – сенсорика, естествознание.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Параграф 4. Образовательная область «Творчество»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Базовое содержание образовательной области «Творчество» реализуется в ОУД – рисование, лепка, музыка.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Параграф 5. Образовательная область «Социум»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Цель: социализация детей раннего возраста, приобщение их к социокультурным нормам, традициям семьи, развитие у них социальных навыков и навыков самообслуживания.</a:t>
            </a: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Текст 3">
            <a:extLst>
              <a:ext uri="{FF2B5EF4-FFF2-40B4-BE49-F238E27FC236}">
                <a16:creationId xmlns="" xmlns:a16="http://schemas.microsoft.com/office/drawing/2014/main" id="{1C204E7B-69A1-8161-F7E8-4790D7571E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91251" y="1987551"/>
            <a:ext cx="5856816" cy="3937000"/>
          </a:xfrm>
          <a:solidFill>
            <a:srgbClr val="0070C0"/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ежедневно в игровой форме и через ОД по физической культуре с учетом индивидуальных особенностей детей.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коммуникативных навыков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ежедневно в игровой форме и через ОД по развитию речи и художественной литературе с учетом индивидуальных особенностей детей.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познавательных и интеллектуальных навыков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ежедневно в игровой форме и через ОД по сенсорике с учетом индивидуальных особенностей детей. 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творческих навыков и исследовательской деятельности детей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ежедневно в игровой форме и через ОД по лепке, музыке с учетом индивидуальных особенностей детей.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социально-эмоциональных навыков 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ежедневно в игровой форме и через ОД по ознакомлению с окружающим миром с учетом индивидуальных особенностей детей.</a:t>
            </a:r>
          </a:p>
          <a:p>
            <a:pPr marL="0" indent="0" algn="just">
              <a:spcAft>
                <a:spcPct val="0"/>
              </a:spcAft>
              <a:buNone/>
            </a:pP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ct val="0"/>
              </a:spcAft>
              <a:buNone/>
            </a:pP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TextBox 1">
            <a:extLst>
              <a:ext uri="{FF2B5EF4-FFF2-40B4-BE49-F238E27FC236}">
                <a16:creationId xmlns="" xmlns:a16="http://schemas.microsoft.com/office/drawing/2014/main" id="{AB79563C-5AF2-FF52-6178-84E28CC2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185" y="1892300"/>
            <a:ext cx="18473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867"/>
          </a:p>
        </p:txBody>
      </p:sp>
      <p:sp>
        <p:nvSpPr>
          <p:cNvPr id="10246" name="Заголовок 1">
            <a:extLst>
              <a:ext uri="{FF2B5EF4-FFF2-40B4-BE49-F238E27FC236}">
                <a16:creationId xmlns="" xmlns:a16="http://schemas.microsoft.com/office/drawing/2014/main" id="{91B69B84-ADDB-0CF7-D0F4-893E8490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52582"/>
            <a:ext cx="9457267" cy="111798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БЫЛО                СТАЛО</a:t>
            </a: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prstClr val="white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14">
            <a:extLst>
              <a:ext uri="{FF2B5EF4-FFF2-40B4-BE49-F238E27FC236}">
                <a16:creationId xmlns="" xmlns:a16="http://schemas.microsoft.com/office/drawing/2014/main" id="{F94D134A-ECCC-6F54-072A-5AACCC207F54}"/>
              </a:ext>
            </a:extLst>
          </p:cNvPr>
          <p:cNvSpPr/>
          <p:nvPr/>
        </p:nvSpPr>
        <p:spPr>
          <a:xfrm>
            <a:off x="4536016" y="828675"/>
            <a:ext cx="385233" cy="4614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67">
              <a:solidFill>
                <a:prstClr val="white"/>
              </a:solidFill>
              <a:latin typeface="Arial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B196293-04C0-9414-4FA0-D2EABD19ED39}"/>
              </a:ext>
            </a:extLst>
          </p:cNvPr>
          <p:cNvSpPr/>
          <p:nvPr/>
        </p:nvSpPr>
        <p:spPr>
          <a:xfrm>
            <a:off x="6513097" y="803025"/>
            <a:ext cx="4713274" cy="50167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Педагог учит ребенка: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понимать, что правильно и что неправильно;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быть вежливым и доброжелательным;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дружить, уважать, помогать, делиться;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проявлять любознательность, научить наблюдать, исследовать окружающий мир;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слушать, понимать и говорить осознанно;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соблюдать правила безопасного поведения и здоровые привычки;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поддерживать физическую активность, в том числе через подвижные игры;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играть самостоятельно;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помогать взрослым, трудолюбию;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любить и уметь проявлять заботу к родителям, друзьям, родному краю, ценить семью;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заботиться о себе и проявлять инициативу.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E73F4F1-CBB5-5514-FD30-336372139C8C}"/>
              </a:ext>
            </a:extLst>
          </p:cNvPr>
          <p:cNvSpPr txBox="1">
            <a:spLocks/>
          </p:cNvSpPr>
          <p:nvPr/>
        </p:nvSpPr>
        <p:spPr>
          <a:xfrm>
            <a:off x="6388117" y="146752"/>
            <a:ext cx="4963234" cy="53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Типовая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kk-K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учебная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программа ДВО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DF0AFB-8D41-DFE7-A182-DEBF60FE23A5}"/>
              </a:ext>
            </a:extLst>
          </p:cNvPr>
          <p:cNvSpPr/>
          <p:nvPr/>
        </p:nvSpPr>
        <p:spPr>
          <a:xfrm>
            <a:off x="652808" y="803025"/>
            <a:ext cx="5026096" cy="50167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балаға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ненің дұрыс және ненің бұрыс екенін түсінуді;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сыпайы және мейірімді болуды;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дос болуды, құрметтеуді, көмектесуді, бөлісуді;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қызығушылық танытуды, қоршаған әлемді бақылауды және зерттеуді;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тыңдауды, түсінуді және саналы сөйлеуді;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қауіпсіз мінез-құлық ережелері мен салауатты әдеттерді сақтауды;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физикалық белсенділікке, соның ішінде белсенді қимыл ойындарын ойнауды;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өзі ойнауды;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ересектерге көмектесуге, еңбекқорлыққа;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ата-анасына, достарына, туған өлкесіне деген сүйіспеншілік пен қамқорлық көрсете білуді, отбасын бағалауды;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өзіне қамқорлық жасауға және ниетін білдіруге үйретеді.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623469E-BAD8-2DFB-BE97-774506D28126}"/>
              </a:ext>
            </a:extLst>
          </p:cNvPr>
          <p:cNvSpPr txBox="1">
            <a:spLocks/>
          </p:cNvSpPr>
          <p:nvPr/>
        </p:nvSpPr>
        <p:spPr>
          <a:xfrm>
            <a:off x="379414" y="146751"/>
            <a:ext cx="4963234" cy="53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МДТО үлгілік оқу бағдарламасы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064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5182" y="170781"/>
          <a:ext cx="11610753" cy="7590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0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6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43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730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538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дети 1 года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дети 2-х 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дети 3-х 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дети 4-х 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дети 5-ти 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Ребенок, его семья, дом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узнает 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близких</a:t>
                      </a:r>
                      <a:r>
                        <a:rPr lang="ru-RU" sz="9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членов семьи;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слушает голос взрослого, подражает его движениям, обращается к нему за помощью;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узнает себя на фотографиях;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улыбается, кивает головой, машет рукой знакомым взрослым;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откликается на свое имя, узнает себя в зеркале и на фотографиях;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узнает своих родителей и других взрослых, ближайшего окружения, называет их имена;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дом и квартиру, в котором проживает;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 имена членов семьи и близких ему людей;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обыгрывает роли членов семьи в сюжетно-ролевых играх;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воспринимает себя как взрослого, позволяет себе открыто выражать свои мысли, считается с ним, уважает себя;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верит в свои силы и возможности;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понимает родственные связи, знает родословную;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1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Нравственное воспитание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навыки культурного поведения: здоровается, прощается, благодарит и другие;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доброжелательность к сверстникам и взрослым;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сочувствие, заботу о близких;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представления о том, что хорошо, что плохо;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простые представления о хороших и плохих поступках;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проявляет вежливость: здоровается, прощается, благодарит за помощь;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уважительное и заботливое отношение к старшим и младшим членам семьи;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близких родственников, называет их имена, рассказывает о любимых людях в семье, семейных праздниках, традициях;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уважает старших, заботится о младших;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выражает словесно свои добрые чувства членам семьи;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всегда старается быть справедливым по отношению к окружающим, поддерживать их, помогать;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оценивает свои поступки и поступки других людей;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Приобщение к труду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------------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наблюдает трудовые действия взрослых;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интерес к действиям взрослых;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подражает взрослым, выполняя простые бытовые действия;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представление о сотрудниках детского сада;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соблюдает порядок, чистоту в помещении и на участке детского сада.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о труде взрослых членов семьи;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проявляет интерес к труду;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старается ответственно выполнить задание;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доводит начатое дело до конца;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помогает воспитателю при сборе игрушек;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самостоятельно выполняет обязанности дежурных;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знает о профессиях и труде взрослых, членов семьи, проявляет интерес;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проявляет симпатию к обиженному ребенку, готов оказать взаимопомощь;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делится своими игрушками по просьбе сверстников;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понимает важность трудолюбия и ответственности;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помогает по домашним делам;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уважает и ценит труд ветеранов труда, пожилых людей;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стремится к достижению наилучших результатов в труде, творческой деятельности;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старается ответственно выполнять порученные задания;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 дорожного движения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----------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-----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 транспортные средства;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простые правила для пешеходов и пассажиров транспорта;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правила дорожного движения;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 виды транспорта и виды дорог;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правила культурного поведения в общественном транспорте;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свободно ориентируется в помещении, на участке детского сада, в ближайшем микрорайоне;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о применении специальных транспортных средств;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правила дорожного движения;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1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любит растения и животных, проявляет заботу о них;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бережно относится к растениям и животным: любит их, ласкает;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 за обитателями уголка природы;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заботу о природе;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элементарные правила ухода за растениями и животными;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обладает элементарными правилами поведения в окружающем мире, природе.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знает, что человек является частью природы;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о значении солнца и воздуха в жизни человека, животных и растений;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понимает, что для роста и развития живых объектов необходимы вода, свет, воздух, питание и забота окружающих;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эмоциональную отзывчивость и бережное отношение к объектам живой и неживой природы, которые его окружают;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понимает значение слов «можно», «нельзя», «опасно»;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элементарные правила безопасного поведения на прогулке.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знает правила безопасного поведения на прогулке и во время игр с водой, песком;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элементарные правила безопасного поведения на дорогах.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соблюдает правила безопасного поведения в группе, на прогулке и в природе;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 правила безопасного поведения при использовании спортивного оборудования во время игры;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обладает элементарными навыками безопасности собственной жизни;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соблюдает правила безопасного поведения на улице, во дворе, на территории дошкольной организации;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элементарные правила поведения в окружающей среде, проявляет осторожность;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понимает и соблюдает правила безопасности собственной жизни;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соблюдает правила поведения в общественных местах;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обязанности в группе детского сада, дома;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правила безопасного использования мобильным телефоном, смартфоном, компьютером, интернетом, телевизором.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9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7">
            <a:extLst>
              <a:ext uri="{FF2B5EF4-FFF2-40B4-BE49-F238E27FC236}">
                <a16:creationId xmlns="" xmlns:a16="http://schemas.microsoft.com/office/drawing/2014/main" id="{05F7EB1A-FB6F-40E0-A14B-EFBAB4E76F08}"/>
              </a:ext>
            </a:extLst>
          </p:cNvPr>
          <p:cNvSpPr/>
          <p:nvPr/>
        </p:nvSpPr>
        <p:spPr>
          <a:xfrm>
            <a:off x="0" y="-28136"/>
            <a:ext cx="12192000" cy="8091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4B84E50-E4CC-4B88-8FD5-16C1B6375AB3}"/>
              </a:ext>
            </a:extLst>
          </p:cNvPr>
          <p:cNvSpPr txBox="1">
            <a:spLocks/>
          </p:cNvSpPr>
          <p:nvPr/>
        </p:nvSpPr>
        <p:spPr>
          <a:xfrm>
            <a:off x="245533" y="0"/>
            <a:ext cx="118110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МЕЖДУНАРОДНЫЙ ОПЫТ. В странах Азиатско-тихоокеанского региона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применяются действенные практики вовлечения родителей в ДВО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1382" y="6209101"/>
            <a:ext cx="8479971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http://www.oecd.org/education/school/49322514.pdf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Родительские кооперативы в Корее (с 1997 г.) управляются как обычные детские центры. Цель - использование потенциала родителей в переполненных группах в рамках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задач. В них работают родители, прошедшие определенное обучение. </a:t>
            </a: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Вольный, но отражающий суть перевод понятия «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in the life of a nursery teacher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». </a:t>
            </a: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Данная практика действует с 2005 г. и управляется МИО.</a:t>
            </a:r>
            <a:endParaRPr kumimoji="0" lang="ru-RU" sz="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0111" y="1247775"/>
            <a:ext cx="8412399" cy="4552277"/>
            <a:chOff x="210904" y="1103933"/>
            <a:chExt cx="8675919" cy="47945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2" t="9840" r="4476" b="23845"/>
            <a:stretch/>
          </p:blipFill>
          <p:spPr>
            <a:xfrm>
              <a:off x="2526948" y="3142635"/>
              <a:ext cx="3556704" cy="2702534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210904" y="1103933"/>
              <a:ext cx="8675919" cy="4794544"/>
              <a:chOff x="210904" y="1103933"/>
              <a:chExt cx="8675919" cy="4794544"/>
            </a:xfrm>
          </p:grpSpPr>
          <p:sp>
            <p:nvSpPr>
              <p:cNvPr id="21" name="Объект 2"/>
              <p:cNvSpPr txBox="1">
                <a:spLocks/>
              </p:cNvSpPr>
              <p:nvPr/>
            </p:nvSpPr>
            <p:spPr>
              <a:xfrm>
                <a:off x="376966" y="3409356"/>
                <a:ext cx="1983921" cy="9754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Госфинансиро-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вание работы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 родителями 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210904" y="4411274"/>
                <a:ext cx="2547263" cy="14872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финансы детским центрам для обмена ин-формации и консультации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Австралия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финансы обществ. детсадам, создаваемых родителями, для уязвимых слоев </a:t>
                </a:r>
              </a:p>
            </p:txBody>
          </p:sp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311604" y="1106601"/>
                <a:ext cx="2460171" cy="654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- постав-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щики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услуг ДВО</a:t>
                </a:r>
              </a:p>
            </p:txBody>
          </p:sp>
          <p:sp>
            <p:nvSpPr>
              <p:cNvPr id="26" name="Объект 2"/>
              <p:cNvSpPr txBox="1">
                <a:spLocks/>
              </p:cNvSpPr>
              <p:nvPr/>
            </p:nvSpPr>
            <p:spPr>
              <a:xfrm>
                <a:off x="221790" y="1766483"/>
                <a:ext cx="2710547" cy="1716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Новая Зеландия, Южная Корея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родительские кооперативы</a:t>
                </a:r>
                <a:r>
                  <a:rPr kumimoji="0" lang="ru-RU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«1 день в шкуре воспитателя»</a:t>
                </a:r>
                <a:r>
                  <a:rPr kumimoji="0" lang="ru-RU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Малайзия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родители обязаны пробыть в ДО 4 ч./мес.</a:t>
                </a:r>
                <a:endParaRPr kumimoji="0" lang="ru-RU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Объект 2"/>
              <p:cNvSpPr txBox="1">
                <a:spLocks/>
              </p:cNvSpPr>
              <p:nvPr/>
            </p:nvSpPr>
            <p:spPr>
              <a:xfrm>
                <a:off x="6296023" y="3275183"/>
                <a:ext cx="2236915" cy="9754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– советники и управленцы ДО</a:t>
                </a:r>
              </a:p>
            </p:txBody>
          </p:sp>
          <p:sp>
            <p:nvSpPr>
              <p:cNvPr id="34" name="Объект 2"/>
              <p:cNvSpPr txBox="1">
                <a:spLocks/>
              </p:cNvSpPr>
              <p:nvPr/>
            </p:nvSpPr>
            <p:spPr>
              <a:xfrm>
                <a:off x="6105422" y="4245999"/>
                <a:ext cx="2781401" cy="15338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система советов школьного управления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(с 2004 г.)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Корея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Гос. комитеты по ДВО различного уровня, а также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управл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комитеты детсадов включают родителей в качестве своих членов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(с 2012 г.)</a:t>
                </a:r>
              </a:p>
            </p:txBody>
          </p:sp>
          <p:sp>
            <p:nvSpPr>
              <p:cNvPr id="35" name="Объект 2"/>
              <p:cNvSpPr txBox="1">
                <a:spLocks/>
              </p:cNvSpPr>
              <p:nvPr/>
            </p:nvSpPr>
            <p:spPr>
              <a:xfrm>
                <a:off x="5600700" y="1106601"/>
                <a:ext cx="3124200" cy="654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- «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состави-тели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» и часть программ</a:t>
                </a:r>
              </a:p>
            </p:txBody>
          </p:sp>
          <p:sp>
            <p:nvSpPr>
              <p:cNvPr id="36" name="Объект 2"/>
              <p:cNvSpPr txBox="1">
                <a:spLocks/>
              </p:cNvSpPr>
              <p:nvPr/>
            </p:nvSpPr>
            <p:spPr>
              <a:xfrm>
                <a:off x="5719084" y="1799142"/>
                <a:ext cx="2962269" cy="12690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Юж</a:t>
                </a: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Корея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Комитет по обзору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куррикулумов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ДВО включает представителей родительской общественности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обязательная часть содержания ДВО</a:t>
                </a:r>
              </a:p>
            </p:txBody>
          </p:sp>
          <p:sp>
            <p:nvSpPr>
              <p:cNvPr id="37" name="Объект 2"/>
              <p:cNvSpPr txBox="1">
                <a:spLocks/>
              </p:cNvSpPr>
              <p:nvPr/>
            </p:nvSpPr>
            <p:spPr>
              <a:xfrm>
                <a:off x="3106506" y="1103933"/>
                <a:ext cx="2265589" cy="654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- оценщики ДО</a:t>
                </a:r>
              </a:p>
            </p:txBody>
          </p:sp>
          <p:sp>
            <p:nvSpPr>
              <p:cNvPr id="38" name="Объект 2"/>
              <p:cNvSpPr txBox="1">
                <a:spLocks/>
              </p:cNvSpPr>
              <p:nvPr/>
            </p:nvSpPr>
            <p:spPr>
              <a:xfrm>
                <a:off x="2932336" y="1791319"/>
                <a:ext cx="2645906" cy="13291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родители в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оценоч-ных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советах анализируют самооценку ДО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(с 2007 г.)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Юж</a:t>
                </a: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Корея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родительские группы мониторинга обходят ДО раз в квартал</a:t>
                </a:r>
                <a:r>
                  <a:rPr kumimoji="0" lang="ru-RU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9077424" y="1991399"/>
          <a:ext cx="2826208" cy="22253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3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i="1" noProof="0" dirty="0"/>
                        <a:t>ДО</a:t>
                      </a:r>
                    </a:p>
                  </a:txBody>
                  <a:tcPr marL="36000" marR="36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i="1" noProof="0" dirty="0"/>
                        <a:t>родителя</a:t>
                      </a:r>
                    </a:p>
                  </a:txBody>
                  <a:tcPr marL="36000" marR="36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4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подвоз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cap="none" baseline="0" noProof="0" dirty="0"/>
                        <a:t>з</a:t>
                      </a:r>
                      <a:r>
                        <a:rPr lang="ru-RU" sz="1250" noProof="0" dirty="0"/>
                        <a:t>автрак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71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2-й завтрак </a:t>
                      </a:r>
                      <a:br>
                        <a:rPr lang="ru-RU" sz="1250" noProof="0" dirty="0"/>
                      </a:br>
                      <a:r>
                        <a:rPr lang="ru-RU" sz="1250" noProof="0" dirty="0"/>
                        <a:t>(10 ч. 30 мин.), полдник, ужин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noProof="0" dirty="0"/>
                        <a:t>проверка и мытье контейнера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ведение дневника,</a:t>
                      </a:r>
                      <a:r>
                        <a:rPr lang="ru-RU" sz="1250" baseline="0" noProof="0" dirty="0"/>
                        <a:t> заметки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работа </a:t>
                      </a:r>
                      <a:r>
                        <a:rPr lang="ru-RU" sz="1250" baseline="0" noProof="0" dirty="0"/>
                        <a:t>по заметкам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отправка</a:t>
                      </a:r>
                      <a:r>
                        <a:rPr lang="ru-RU" sz="1250" baseline="0" noProof="0" dirty="0"/>
                        <a:t> плана занятий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стирка подушки и одеяла</a:t>
                      </a:r>
                      <a:r>
                        <a:rPr lang="ru-RU" sz="1250" baseline="0" noProof="0" dirty="0"/>
                        <a:t> 1 раз/</a:t>
                      </a:r>
                      <a:r>
                        <a:rPr lang="ru-RU" sz="1250" baseline="0" noProof="0" dirty="0" err="1"/>
                        <a:t>нед</a:t>
                      </a:r>
                      <a:r>
                        <a:rPr lang="ru-RU" sz="1250" baseline="0" noProof="0" dirty="0"/>
                        <a:t>.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отправка</a:t>
                      </a:r>
                      <a:r>
                        <a:rPr lang="ru-RU" sz="1250" baseline="0" noProof="0" dirty="0"/>
                        <a:t> меню на месяц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выполнение иных функций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8886823" y="1247775"/>
            <a:ext cx="0" cy="47173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8953505" y="1103933"/>
            <a:ext cx="2950127" cy="762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Кейс вовлечения родителей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ДО Южной Кореи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982123" y="6111318"/>
            <a:ext cx="301680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Табл. составлена из описания распорядка дня детских садов родителей, чьи дети посещали ДО в Южной Кореи (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https://www.youtube.com/watch?v=2OTfRmZ57nY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https://www.youtube.com/watch?v=WhhW-X-C6zo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др.)</a:t>
            </a:r>
            <a:endParaRPr kumimoji="0" lang="ru-RU" sz="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00" y1="92172" x2="17000" y2="92172"/>
                        <a14:foregroundMark x1="28250" y1="96717" x2="29000" y2="96717"/>
                        <a14:foregroundMark x1="40000" y1="96212" x2="40000" y2="96212"/>
                        <a14:foregroundMark x1="51500" y1="97222" x2="51500" y2="97222"/>
                        <a14:foregroundMark x1="62500" y1="96465" x2="62500" y2="96465"/>
                        <a14:foregroundMark x1="93750" y1="53788" x2="93750" y2="53788"/>
                        <a14:foregroundMark x1="94750" y1="44192" x2="94750" y2="44192"/>
                        <a14:foregroundMark x1="5250" y1="46212" x2="5250" y2="46212"/>
                        <a14:foregroundMark x1="9250" y1="42172" x2="9250" y2="42172"/>
                        <a14:foregroundMark x1="2500" y1="51768" x2="2500" y2="51768"/>
                        <a14:foregroundMark x1="6250" y1="61869" x2="6250" y2="61869"/>
                        <a14:foregroundMark x1="9250" y1="45707" x2="9250" y2="45707"/>
                        <a14:foregroundMark x1="74500" y1="95707" x2="74500" y2="95707"/>
                        <a14:foregroundMark x1="8869" y1="51235" x2="8869" y2="51235"/>
                        <a14:foregroundMark x1="5505" y1="43519" x2="5505" y2="43519"/>
                        <a14:foregroundMark x1="6422" y1="42593" x2="6422" y2="42593"/>
                        <a14:foregroundMark x1="3058" y1="46605" x2="3058" y2="46605"/>
                        <a14:foregroundMark x1="8869" y1="43827" x2="8869" y2="43827"/>
                        <a14:foregroundMark x1="10703" y1="42901" x2="10703" y2="42901"/>
                        <a14:foregroundMark x1="4281" y1="43210" x2="4281" y2="43210"/>
                        <a14:foregroundMark x1="7645" y1="44444" x2="7645" y2="44444"/>
                        <a14:foregroundMark x1="5810" y1="53395" x2="5810" y2="53395"/>
                        <a14:foregroundMark x1="14985" y1="94753" x2="14985" y2="94753"/>
                        <a14:foregroundMark x1="22324" y1="97840" x2="22324" y2="97840"/>
                        <a14:foregroundMark x1="44343" y1="96605" x2="44343" y2="96605"/>
                        <a14:foregroundMark x1="35780" y1="97840" x2="35780" y2="97840"/>
                        <a14:foregroundMark x1="57798" y1="96605" x2="57798" y2="96605"/>
                        <a14:foregroundMark x1="69113" y1="97222" x2="69113" y2="97222"/>
                        <a14:foregroundMark x1="81040" y1="95988" x2="81040" y2="95988"/>
                        <a14:foregroundMark x1="86239" y1="94753" x2="86239" y2="94753"/>
                        <a14:foregroundMark x1="90520" y1="89198" x2="90520" y2="89198"/>
                        <a14:foregroundMark x1="95413" y1="57099" x2="95413" y2="57099"/>
                        <a14:foregroundMark x1="45566" y1="45988" x2="45566" y2="45988"/>
                        <a14:foregroundMark x1="44954" y1="38889" x2="44954" y2="38889"/>
                        <a14:foregroundMark x1="48624" y1="33951" x2="48624" y2="33951"/>
                        <a14:foregroundMark x1="52599" y1="40741" x2="52599" y2="40741"/>
                        <a14:foregroundMark x1="52905" y1="45988" x2="52905" y2="45988"/>
                        <a14:foregroundMark x1="46789" y1="43210" x2="46789" y2="43210"/>
                        <a14:foregroundMark x1="43119" y1="43210" x2="43119" y2="43210"/>
                        <a14:foregroundMark x1="41896" y1="45062" x2="41896" y2="45062"/>
                        <a14:foregroundMark x1="41896" y1="47531" x2="41896" y2="47531"/>
                        <a14:foregroundMark x1="43731" y1="50926" x2="43731" y2="50926"/>
                        <a14:foregroundMark x1="47095" y1="51852" x2="47095" y2="51852"/>
                        <a14:foregroundMark x1="51376" y1="50000" x2="51376" y2="50000"/>
                        <a14:foregroundMark x1="54434" y1="47222" x2="54434" y2="47222"/>
                        <a14:foregroundMark x1="55352" y1="42593" x2="55352" y2="42593"/>
                        <a14:foregroundMark x1="56269" y1="53086" x2="56269" y2="53086"/>
                        <a14:foregroundMark x1="60550" y1="43827" x2="60550" y2="43827"/>
                        <a14:foregroundMark x1="61162" y1="40123" x2="61162" y2="40123"/>
                        <a14:foregroundMark x1="89297" y1="87346" x2="89297" y2="87346"/>
                        <a14:foregroundMark x1="85015" y1="91358" x2="85015" y2="91358"/>
                        <a14:foregroundMark x1="77676" y1="92593" x2="77676" y2="92593"/>
                        <a14:foregroundMark x1="96024" y1="47531" x2="96024" y2="47531"/>
                        <a14:foregroundMark x1="4893" y1="50617" x2="4893" y2="50617"/>
                        <a14:foregroundMark x1="3364" y1="56790" x2="3364" y2="56790"/>
                        <a14:foregroundMark x1="43731" y1="8333" x2="43731" y2="8333"/>
                        <a14:foregroundMark x1="60550" y1="8333" x2="60550" y2="8333"/>
                        <a14:foregroundMark x1="69113" y1="8642" x2="69113" y2="8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66" y="4326410"/>
            <a:ext cx="790858" cy="782949"/>
          </a:xfrm>
          <a:prstGeom prst="rect">
            <a:avLst/>
          </a:prstGeom>
        </p:spPr>
      </p:pic>
      <p:sp>
        <p:nvSpPr>
          <p:cNvPr id="43" name="Объект 2"/>
          <p:cNvSpPr txBox="1">
            <a:spLocks/>
          </p:cNvSpPr>
          <p:nvPr/>
        </p:nvSpPr>
        <p:spPr>
          <a:xfrm>
            <a:off x="10699016" y="5123354"/>
            <a:ext cx="1299916" cy="283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фирменный ранец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 ФИО ребенка</a:t>
            </a: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9090456" y="5182730"/>
            <a:ext cx="811563" cy="31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поднос-контейнер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9987953" y="5220208"/>
            <a:ext cx="752451" cy="44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дневник и рабочая тетрадь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39" y="4516418"/>
            <a:ext cx="551272" cy="66631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48" y="4419188"/>
            <a:ext cx="551272" cy="66631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7" b="96104" l="2804" r="97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0" t="14984" r="3538" b="3246"/>
          <a:stretch/>
        </p:blipFill>
        <p:spPr>
          <a:xfrm>
            <a:off x="9137099" y="4485929"/>
            <a:ext cx="789254" cy="676622"/>
          </a:xfrm>
          <a:prstGeom prst="rect">
            <a:avLst/>
          </a:prstGeom>
        </p:spPr>
      </p:pic>
      <p:sp>
        <p:nvSpPr>
          <p:cNvPr id="50" name="Объект 2"/>
          <p:cNvSpPr txBox="1">
            <a:spLocks/>
          </p:cNvSpPr>
          <p:nvPr/>
        </p:nvSpPr>
        <p:spPr>
          <a:xfrm>
            <a:off x="9622217" y="5762250"/>
            <a:ext cx="1299916" cy="283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постельные принадлежности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99229" y="1708106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Обязанности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16" b="94888" l="4813" r="9756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913" y="5445145"/>
            <a:ext cx="1058134" cy="646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75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0" y="-3366"/>
            <a:ext cx="12192000" cy="1070166"/>
          </a:xfrm>
          <a:prstGeom prst="rect">
            <a:avLst/>
          </a:prstGeom>
          <a:solidFill>
            <a:srgbClr val="2569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ПОБУЖДЕНИЕ ИНТЕРЕСА К КНИГАМ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53242" y="2827669"/>
            <a:ext cx="2854428" cy="33855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2C94160-F942-B9C8-9794-1970E31A1938}"/>
              </a:ext>
            </a:extLst>
          </p:cNvPr>
          <p:cNvSpPr/>
          <p:nvPr/>
        </p:nvSpPr>
        <p:spPr>
          <a:xfrm>
            <a:off x="359643" y="1309267"/>
            <a:ext cx="6738810" cy="2189607"/>
          </a:xfrm>
          <a:prstGeom prst="rect">
            <a:avLst/>
          </a:prstGeom>
          <a:noFill/>
          <a:ln w="31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kk-KZ" sz="1400" b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КНИЖНОГО УГОЛКА</a:t>
            </a:r>
            <a:endParaRPr lang="x-none" sz="1100" b="1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родителей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пополнения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книжнего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уголка</a:t>
            </a:r>
            <a:endParaRPr lang="x-none" sz="1400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давать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книги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некоторое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домой</a:t>
            </a:r>
            <a:endParaRPr lang="x-none" sz="1400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организовать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буккроссинг</a:t>
            </a:r>
            <a:endParaRPr lang="x-none" sz="1400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условий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совместного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использования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книжного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уголка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родителями</a:t>
            </a:r>
            <a:r>
              <a:rPr lang="kk-KZ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kern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детьми</a:t>
            </a:r>
            <a:endParaRPr lang="x-none" sz="1400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Балалар кiтап оқысын десек... - АЛТЫНОРДА Новости казахс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54" y="1808273"/>
            <a:ext cx="3666407" cy="3471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g ulug' mo''jiza - Zamin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93" y="3741341"/>
            <a:ext cx="4042497" cy="2698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0" y="-3366"/>
            <a:ext cx="12192000" cy="1070166"/>
          </a:xfrm>
          <a:prstGeom prst="rect">
            <a:avLst/>
          </a:prstGeom>
          <a:solidFill>
            <a:srgbClr val="2569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РЕБЕНОК – УЧАСТНИК СВОЕГО ОБУЧЕНИЯ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53242" y="2827669"/>
            <a:ext cx="2854428" cy="33855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4981" y="1235242"/>
            <a:ext cx="12007019" cy="5560217"/>
            <a:chOff x="18323" y="393590"/>
            <a:chExt cx="12385403" cy="72078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52961" y="1016793"/>
              <a:ext cx="22908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ru-RU" b="1" kern="0" dirty="0">
                  <a:solidFill>
                    <a:srgbClr val="ED7D3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Целостное </a:t>
              </a:r>
            </a:p>
            <a:p>
              <a:pPr algn="ctr" defTabSz="457200">
                <a:defRPr/>
              </a:pPr>
              <a:r>
                <a:rPr lang="ru-RU" b="1" kern="0" dirty="0">
                  <a:solidFill>
                    <a:srgbClr val="ED7D3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развитие ребенка </a:t>
              </a:r>
              <a:endParaRPr lang="ru-RU" kern="0" dirty="0">
                <a:solidFill>
                  <a:srgbClr val="ED7D3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14214" y="2870539"/>
              <a:ext cx="3947545" cy="47308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defRPr/>
              </a:pPr>
              <a:r>
                <a:rPr lang="ru-RU" sz="1200" b="1" u="sng" kern="0" dirty="0">
                  <a:solidFill>
                    <a:srgbClr val="ED7D3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РЕАЛИЗУЕТСЯ ЧЕРЕЗ ВИДЫ ДЕЯТЕЛЬНОСТИ: </a:t>
              </a:r>
            </a:p>
            <a:p>
              <a:pPr algn="just">
                <a:lnSpc>
                  <a:spcPct val="115000"/>
                </a:lnSpc>
                <a:defRPr/>
              </a:pPr>
              <a:endParaRPr lang="ru-RU" sz="500" b="1" u="sng" kern="0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формирование элементарных математических представлении</a:t>
              </a: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endParaRPr lang="kk-KZ" sz="5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развитие речи и побуждение интереса к книгам</a:t>
              </a: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endParaRPr lang="kk-KZ" sz="5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познание мира и исследовательской деятельности</a:t>
              </a: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endParaRPr lang="kk-KZ" sz="5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физическую активность</a:t>
              </a: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endParaRPr lang="kk-KZ" sz="5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конструирование</a:t>
              </a: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endParaRPr lang="kk-KZ" sz="5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</a:t>
              </a:r>
              <a:r>
                <a:rPr lang="kk-KZ" sz="1400" b="1" kern="0" dirty="0" smtClean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узыку</a:t>
              </a:r>
              <a:endParaRPr lang="kk-KZ" sz="14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endParaRPr lang="kk-KZ" sz="5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творчество</a:t>
              </a:r>
            </a:p>
            <a:p>
              <a:pPr marL="171450" indent="-171450">
                <a:lnSpc>
                  <a:spcPct val="115000"/>
                </a:lnSpc>
                <a:buFont typeface="Wingdings" panose="05000000000000000000" pitchFamily="2" charset="2"/>
                <a:buChar char="ü"/>
                <a:defRPr/>
              </a:pPr>
              <a:r>
                <a:rPr lang="kk-KZ" sz="1400" b="1" u="sng" kern="0" dirty="0" smtClean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игру</a:t>
              </a:r>
              <a:endParaRPr lang="ru-RU" sz="1400" b="1" u="sng" kern="0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23" y="2964959"/>
              <a:ext cx="3624581" cy="2274024"/>
            </a:xfrm>
            <a:prstGeom prst="rect">
              <a:avLst/>
            </a:prstGeom>
          </p:spPr>
        </p:pic>
        <p:cxnSp>
          <p:nvCxnSpPr>
            <p:cNvPr id="9" name="Соединительная линия уступом 8"/>
            <p:cNvCxnSpPr/>
            <p:nvPr/>
          </p:nvCxnSpPr>
          <p:spPr>
            <a:xfrm>
              <a:off x="1753184" y="1816428"/>
              <a:ext cx="2074333" cy="1055149"/>
            </a:xfrm>
            <a:prstGeom prst="bentConnector3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Соединительная линия уступом 9"/>
            <p:cNvCxnSpPr/>
            <p:nvPr/>
          </p:nvCxnSpPr>
          <p:spPr>
            <a:xfrm rot="10800000" flipV="1">
              <a:off x="8032131" y="1663124"/>
              <a:ext cx="1301727" cy="1168953"/>
            </a:xfrm>
            <a:prstGeom prst="bentConnector3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Прямоугольник 10"/>
            <p:cNvSpPr/>
            <p:nvPr/>
          </p:nvSpPr>
          <p:spPr>
            <a:xfrm>
              <a:off x="9287934" y="1077591"/>
              <a:ext cx="3115792" cy="837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ru-RU" b="1" kern="0" dirty="0">
                  <a:solidFill>
                    <a:srgbClr val="ED7D3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Игра –</a:t>
              </a:r>
            </a:p>
            <a:p>
              <a:pPr algn="ctr" defTabSz="457200">
                <a:defRPr/>
              </a:pPr>
              <a:r>
                <a:rPr lang="ru-RU" b="1" kern="0" dirty="0">
                  <a:solidFill>
                    <a:srgbClr val="ED7D3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kern="0" dirty="0" smtClean="0">
                  <a:solidFill>
                    <a:srgbClr val="ED7D3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ведущая деятельность </a:t>
              </a:r>
              <a:endParaRPr lang="ru-RU" kern="0" dirty="0">
                <a:solidFill>
                  <a:srgbClr val="ED7D31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6139" t="13301"/>
            <a:stretch/>
          </p:blipFill>
          <p:spPr>
            <a:xfrm>
              <a:off x="8621486" y="2499359"/>
              <a:ext cx="3285956" cy="2739624"/>
            </a:xfrm>
            <a:prstGeom prst="ellipse">
              <a:avLst/>
            </a:prstGeom>
          </p:spPr>
        </p:pic>
        <p:sp>
          <p:nvSpPr>
            <p:cNvPr id="13" name="Блок-схема: объединение 12"/>
            <p:cNvSpPr/>
            <p:nvPr/>
          </p:nvSpPr>
          <p:spPr>
            <a:xfrm>
              <a:off x="5005989" y="2461517"/>
              <a:ext cx="1109630" cy="264987"/>
            </a:xfrm>
            <a:prstGeom prst="flowChartMerg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27517" y="393590"/>
              <a:ext cx="3947545" cy="185865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defRPr/>
              </a:pPr>
              <a:r>
                <a:rPr lang="ru-RU" sz="1200" b="1" u="sng" kern="0" dirty="0">
                  <a:solidFill>
                    <a:srgbClr val="ED7D3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РАЗВИТИЕ НАВЫКОВ: </a:t>
              </a:r>
            </a:p>
            <a:p>
              <a:pPr algn="just">
                <a:lnSpc>
                  <a:spcPct val="115000"/>
                </a:lnSpc>
                <a:defRPr/>
              </a:pPr>
              <a:endParaRPr lang="ru-RU" sz="500" u="sng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115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физических</a:t>
              </a:r>
            </a:p>
            <a:p>
              <a:pPr marL="285750" indent="-285750" algn="just">
                <a:lnSpc>
                  <a:spcPct val="115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коммуникативных</a:t>
              </a:r>
            </a:p>
            <a:p>
              <a:pPr marL="285750" indent="-285750" algn="just">
                <a:lnSpc>
                  <a:spcPct val="115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познавательных</a:t>
              </a:r>
            </a:p>
            <a:p>
              <a:pPr marL="285750" indent="-285750" algn="just">
                <a:lnSpc>
                  <a:spcPct val="115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творческих</a:t>
              </a:r>
            </a:p>
            <a:p>
              <a:pPr marL="285750" indent="-285750" algn="just">
                <a:lnSpc>
                  <a:spcPct val="115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sz="14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социально-эмоциональных </a:t>
              </a:r>
            </a:p>
            <a:p>
              <a:pPr algn="just">
                <a:lnSpc>
                  <a:spcPct val="115000"/>
                </a:lnSpc>
                <a:defRPr/>
              </a:pPr>
              <a:endParaRPr lang="kk-KZ" sz="14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2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0" y="-3366"/>
            <a:ext cx="12192000" cy="1070166"/>
          </a:xfrm>
          <a:prstGeom prst="rect">
            <a:avLst/>
          </a:prstGeom>
          <a:solidFill>
            <a:srgbClr val="2569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ОСОЗНАННОЕ РОДИТЕЛЬСТВО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53242" y="2827669"/>
            <a:ext cx="2854428" cy="33855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4981" y="1411705"/>
            <a:ext cx="11614140" cy="5085348"/>
            <a:chOff x="-88998" y="1899346"/>
            <a:chExt cx="9232998" cy="34286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714876" y="5042254"/>
              <a:ext cx="1585316" cy="2857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Вовлечение семьи </a:t>
              </a:r>
            </a:p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в процесс ДВО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29322" y="3256304"/>
              <a:ext cx="1785950" cy="6429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Развитие родительской компетентности, «Родительский университет» при ДО   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3756370"/>
              <a:ext cx="1571604" cy="4411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Общение </a:t>
              </a:r>
            </a:p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в семье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pic>
          <p:nvPicPr>
            <p:cNvPr id="17" name="Picture 4" descr="ÐÐ°ÑÑÐ¸Ð½ÐºÐ¸ Ð¿Ð¾ Ð·Ð°Ð¿ÑÐ¾ÑÑ Ð²Ð·Ð°Ð¸Ð¼Ð¾Ð¿Ð¾Ð½Ð¸Ð¼Ð°Ð½Ð¸Ðµ  ÑÐ¸Ð»ÑÑÑÑ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8998" y="3607257"/>
              <a:ext cx="2214545" cy="1294110"/>
            </a:xfrm>
            <a:prstGeom prst="rect">
              <a:avLst/>
            </a:prstGeom>
            <a:noFill/>
          </p:spPr>
        </p:pic>
        <p:cxnSp>
          <p:nvCxnSpPr>
            <p:cNvPr id="18" name="Скругленная соединительная линия 17"/>
            <p:cNvCxnSpPr/>
            <p:nvPr/>
          </p:nvCxnSpPr>
          <p:spPr>
            <a:xfrm>
              <a:off x="2357422" y="4899378"/>
              <a:ext cx="2357454" cy="285752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9" name="Скругленная соединительная линия 18"/>
            <p:cNvCxnSpPr/>
            <p:nvPr/>
          </p:nvCxnSpPr>
          <p:spPr>
            <a:xfrm>
              <a:off x="2285984" y="4827940"/>
              <a:ext cx="5214974" cy="149113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" name="Скругленная соединительная линия 19"/>
            <p:cNvCxnSpPr/>
            <p:nvPr/>
          </p:nvCxnSpPr>
          <p:spPr>
            <a:xfrm flipV="1">
              <a:off x="2428860" y="3217467"/>
              <a:ext cx="3571900" cy="1571636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2" name="Прямоугольник 21"/>
            <p:cNvSpPr/>
            <p:nvPr/>
          </p:nvSpPr>
          <p:spPr>
            <a:xfrm>
              <a:off x="-2" y="4821703"/>
              <a:ext cx="2214546" cy="4411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6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РОДИТЕЛЬСКИЙ УНИВЕРСИТЕТ</a:t>
              </a:r>
              <a:endParaRPr lang="ru-RU" sz="16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23" name="Скругленная соединительная линия 22"/>
            <p:cNvCxnSpPr/>
            <p:nvPr/>
          </p:nvCxnSpPr>
          <p:spPr>
            <a:xfrm rot="5400000" flipH="1" flipV="1">
              <a:off x="2250265" y="3863527"/>
              <a:ext cx="1214446" cy="857256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4" name="Прямоугольник 23"/>
            <p:cNvSpPr/>
            <p:nvPr/>
          </p:nvSpPr>
          <p:spPr>
            <a:xfrm>
              <a:off x="7572396" y="4827940"/>
              <a:ext cx="1571604" cy="4411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Изменение формата родительского собрания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pic>
          <p:nvPicPr>
            <p:cNvPr id="25" name="Picture 2" descr="молодые родители со школьниками плоская векторная иллюстрация семья, идущая  в школу вместе и держащая за руки мультяшных героев отца и мать с двумя  доподростковыми детьми школьником и школьницей... - стоковый вектор 2448027  | Crushpix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1899346"/>
              <a:ext cx="1651730" cy="1259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Parenting of Mother, Father and Kids Embracing Each Other in Loving Family.  Cute Cartoon Background Vector Illustration for Banner or Psychology  5132056 Vector Art at Vecteez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807" y="2066811"/>
              <a:ext cx="1631768" cy="1540446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0707" y="3535018"/>
              <a:ext cx="1354330" cy="1334791"/>
            </a:xfrm>
            <a:prstGeom prst="pentagon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/>
            <a:srcRect l="9845" r="16863"/>
            <a:stretch/>
          </p:blipFill>
          <p:spPr>
            <a:xfrm>
              <a:off x="7675244" y="3465628"/>
              <a:ext cx="1365908" cy="1293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3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РАХМЕТ! 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A196-378B-4E34-85CE-A28CFE21B2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5728" y="2457510"/>
            <a:ext cx="5781330" cy="4146490"/>
            <a:chOff x="8607086" y="3323424"/>
            <a:chExt cx="3749906" cy="29413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661743" y="3355413"/>
              <a:ext cx="2695249" cy="434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8 (7172) 28-09-50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Контакты - Мебель на заказ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384" y="3323424"/>
              <a:ext cx="606392" cy="284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nfográfico: o método por trás de um email de marketing da Apple –  MacMagaz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188" y="3702226"/>
              <a:ext cx="403497" cy="40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8607086" y="3780767"/>
              <a:ext cx="2737286" cy="434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36195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i-rrd2021@mail.ru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9123464" y="5150238"/>
              <a:ext cx="409628" cy="29664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Овал 11"/>
            <p:cNvSpPr/>
            <p:nvPr/>
          </p:nvSpPr>
          <p:spPr>
            <a:xfrm>
              <a:off x="9162204" y="4153265"/>
              <a:ext cx="403840" cy="35880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9152472" y="4640775"/>
              <a:ext cx="413505" cy="380756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9711154" y="5134718"/>
              <a:ext cx="2452661" cy="113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Балаларды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ерте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дамыту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институты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661743" y="4206122"/>
              <a:ext cx="2452661" cy="434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doshkola_kz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688471" y="4568389"/>
              <a:ext cx="2452661" cy="1477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Мектепке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дейінгі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ұйым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педагогтері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(клуб) </a:t>
              </a:r>
            </a:p>
          </p:txBody>
        </p:sp>
      </p:grpSp>
      <p:pic>
        <p:nvPicPr>
          <p:cNvPr id="17" name="Picture 2" descr="Diary Png - Paper And Pencil Png Transparent PNG - 3123x1665 - Free  Download on Nice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5" y="3854476"/>
            <a:ext cx="3111387" cy="24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0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в развитии детей, посещающие дошкольные организации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5383" y="1041286"/>
            <a:ext cx="11725554" cy="5494981"/>
            <a:chOff x="185518" y="1041286"/>
            <a:chExt cx="7442649" cy="5494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24514" y="4498525"/>
              <a:ext cx="3703653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</a:rPr>
                <a:t>         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</a:rPr>
                <a:t> СОЦИАЛЬНО-ПСИХОЛОГИЧЕСКАЯ</a:t>
              </a:r>
              <a:r>
                <a:rPr kumimoji="0" lang="ru-RU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</a:rPr>
                <a:t>ГОТОВНОСТЬ</a:t>
              </a:r>
            </a:p>
            <a:p>
              <a:pPr marL="0" marR="0" lvl="0" indent="0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владеет средствами общения и способами взаимодействия взрослыми, со сверстниками</a:t>
              </a: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проявляет уважение во взаимоотношениях с родителями, друзьями,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 родственниками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проявляет любовь и заботу к близким, окружающим людям, родному краю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5518" y="3179153"/>
              <a:ext cx="3232722" cy="335711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5" marR="0" lvl="0" indent="228600" defTabSz="57854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1760" algn="l"/>
                </a:tabLst>
                <a:defRPr/>
              </a:pPr>
              <a:endPara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endParaRPr>
            </a:p>
            <a:p>
              <a:pPr marL="18415" marR="0" lvl="0" indent="228600" defTabSz="57854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1760" algn="l"/>
                </a:tabLst>
                <a:defRPr/>
              </a:pPr>
              <a:r>
                <a:rPr kumimoji="0" lang="kk-KZ" sz="1300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ИНТЕЛЛЕКТУАЛЬНОЕ</a:t>
              </a:r>
              <a:r>
                <a:rPr kumimoji="0" lang="kk-KZ" sz="1300" b="1" u="none" strike="noStrike" kern="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 РАЗВИТИЕ</a:t>
              </a:r>
              <a:endParaRPr kumimoji="0" lang="ru-RU" sz="13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endParaRPr>
            </a:p>
            <a:p>
              <a:pPr marL="18415" marR="0" lvl="0" indent="228600" defTabSz="57854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1760" algn="l"/>
                </a:tabLst>
                <a:defRPr/>
              </a:pPr>
              <a:endPara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endParaRPr>
            </a:p>
            <a:p>
              <a:pPr marL="189865" marR="0" lvl="0" indent="-171450" defTabSz="57854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>
                  <a:tab pos="111760" algn="l"/>
                </a:tabLst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Наблюдает окружающий мир и проявляет интерес к исследовательской деятельности </a:t>
              </a: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lang="ru-RU" sz="1250" kern="0" noProof="0" dirty="0" smtClean="0"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Владеет </a:t>
              </a: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навыками работы с различными материалами, конструирования, различными видами техники изобразительной</a:t>
              </a:r>
              <a:r>
                <a:rPr kumimoji="0" lang="ru-RU" sz="125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деятельности</a:t>
              </a: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lang="ru-RU" sz="1250" kern="0" dirty="0"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Н</a:t>
              </a:r>
              <a:r>
                <a:rPr kumimoji="0" lang="ru-RU" sz="12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азывает</a:t>
              </a: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свой город (село), страну и ее столицу</a:t>
              </a: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Знает Ф.И.О. родителей, место их работы</a:t>
              </a: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lang="ru-RU" sz="1250" kern="0" dirty="0"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З</a:t>
              </a:r>
              <a:r>
                <a:rPr kumimoji="0" lang="ru-RU" sz="12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нает</a:t>
              </a: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времена года, месяцы и дни недели</a:t>
              </a: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Умеет считать до 10 и обратно</a:t>
              </a: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lang="ru-RU" sz="1250" kern="0" dirty="0"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О</a:t>
              </a:r>
              <a:r>
                <a:rPr kumimoji="0" lang="ru-RU" sz="12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бъединяет</a:t>
              </a: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предметы по существенным признакам</a:t>
              </a:r>
            </a:p>
            <a:p>
              <a:pPr marL="342900" marR="0" lvl="0" indent="-34290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  <a:defRPr/>
              </a:pPr>
              <a:r>
                <a:rPr lang="kk-KZ" sz="1250" kern="0" dirty="0" smtClean="0">
                  <a:solidFill>
                    <a:schemeClr val="accent2">
                      <a:lumMod val="50000"/>
                    </a:schemeClr>
                  </a:solidFill>
                  <a:effectLst>
                    <a:glow>
                      <a:srgbClr val="000000"/>
                    </a:glow>
                    <a:outerShdw blurRad="38100" dist="19050" dir="2700000" algn="tl">
                      <a:srgbClr val="000000">
                        <a:alpha val="40000"/>
                      </a:srgbClr>
                    </a:outerShdw>
                    <a:reflection stA="0" endPos="0" fadeDir="0" sx="0" sy="0"/>
                  </a:effectLst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Умеет составлять устный рассказ по картинке</a:t>
              </a:r>
            </a:p>
            <a:p>
              <a:pPr marL="342900" lvl="0" indent="-342900" algn="just" defTabSz="578541">
                <a:buClr>
                  <a:srgbClr val="000000"/>
                </a:buClr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</a:pPr>
              <a:r>
                <a:rPr lang="ru-RU" sz="13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Умеет </a:t>
              </a:r>
              <a:r>
                <a:rPr lang="ru-RU" sz="13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выделять заданный звук в потоке </a:t>
              </a:r>
              <a:r>
                <a:rPr lang="ru-RU" sz="13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речи</a:t>
              </a:r>
            </a:p>
            <a:p>
              <a:pPr marL="342900" lvl="0" indent="-342900" algn="just" defTabSz="578541">
                <a:buClr>
                  <a:srgbClr val="000000"/>
                </a:buClr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</a:pPr>
              <a:r>
                <a:rPr kumimoji="0" lang="kk-KZ" sz="13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Умеет</a:t>
              </a:r>
              <a:r>
                <a:rPr kumimoji="0" lang="kk-KZ" sz="1300" i="0" u="none" strike="noStrike" kern="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соотносить предметы по сходству, знает геометрические фигуры</a:t>
              </a:r>
            </a:p>
            <a:p>
              <a:pPr marL="342900" lvl="0" indent="-342900" algn="just" defTabSz="578541">
                <a:buClr>
                  <a:srgbClr val="000000"/>
                </a:buClr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</a:pPr>
              <a:r>
                <a:rPr lang="kk-KZ" sz="1300" kern="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Умеет различать пространственные понятия</a:t>
              </a:r>
            </a:p>
            <a:p>
              <a:pPr lvl="0" algn="just" defTabSz="578541">
                <a:buClr>
                  <a:srgbClr val="000000"/>
                </a:buClr>
                <a:tabLst>
                  <a:tab pos="111760" algn="l"/>
                  <a:tab pos="457200" algn="l"/>
                </a:tabLst>
              </a:pPr>
              <a:endParaRPr kumimoji="0" lang="kk-KZ" sz="130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 algn="just" defTabSz="578541">
                <a:buClr>
                  <a:srgbClr val="000000"/>
                </a:buClr>
                <a:buFont typeface="Wingdings" panose="05000000000000000000" pitchFamily="2" charset="2"/>
                <a:buChar char=""/>
                <a:tabLst>
                  <a:tab pos="111760" algn="l"/>
                  <a:tab pos="457200" algn="l"/>
                </a:tabLst>
              </a:pPr>
              <a:endPara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57854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89217" y="1041286"/>
              <a:ext cx="2165225" cy="10387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ЛИЧНОСТНАЯ ГОТОВНОСТЬ РЕБЕНКА</a:t>
              </a:r>
            </a:p>
            <a:p>
              <a:pPr marL="0" marR="0" lvl="0" indent="0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marR="0" lvl="0" indent="-285750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k-KZ" sz="1250" kern="0" dirty="0">
                  <a:solidFill>
                    <a:srgbClr val="002060"/>
                  </a:solidFill>
                  <a:latin typeface="Arial"/>
                </a:rPr>
                <a:t>С</a:t>
              </a:r>
              <a:r>
                <a:rPr kumimoji="0" lang="kk-KZ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оциализированный</a:t>
              </a:r>
            </a:p>
            <a:p>
              <a:pPr marL="285750" marR="0" lvl="0" indent="-285750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k-KZ" sz="1250" kern="0" dirty="0">
                  <a:solidFill>
                    <a:srgbClr val="002060"/>
                  </a:solidFill>
                  <a:latin typeface="Arial"/>
                </a:rPr>
                <a:t>К</a:t>
              </a:r>
              <a:r>
                <a:rPr kumimoji="0" lang="kk-KZ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оммуникабельный </a:t>
              </a:r>
              <a:endParaRPr kumimoji="0" lang="ru-RU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  <a:p>
              <a:pPr marL="285750" marR="0" lvl="0" indent="-285750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250" kern="0" dirty="0">
                  <a:solidFill>
                    <a:srgbClr val="002060"/>
                  </a:solidFill>
                  <a:latin typeface="Arial"/>
                </a:rPr>
                <a:t>С</a:t>
              </a:r>
              <a:r>
                <a:rPr kumimoji="0" lang="ru-RU" sz="12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амостоятельный</a:t>
              </a:r>
              <a:endParaRPr kumimoji="0" lang="ru-RU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45036" y="2271086"/>
              <a:ext cx="3783130" cy="1697277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ngle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  <a:p>
              <a:pPr marR="0" lvl="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kk-KZ" sz="1200" b="1" kern="0" dirty="0" smtClean="0">
                  <a:solidFill>
                    <a:schemeClr val="accent4">
                      <a:lumMod val="50000"/>
                    </a:schemeClr>
                  </a:solidFill>
                  <a:latin typeface="Arial"/>
                  <a:ea typeface="Times New Roman" panose="02020603050405020304" pitchFamily="18" charset="0"/>
                </a:rPr>
                <a:t>ФИЗИЧЕСКАЯ ГОТОВНОСТЬ К ШКОЛЕ </a:t>
              </a:r>
            </a:p>
            <a:p>
              <a:pPr marR="0" lvl="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ru-RU" sz="1200" b="1" kern="0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endParaRP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rPr>
                <a:t>Физический активный</a:t>
              </a: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k-KZ" sz="1250" kern="0" noProof="0" dirty="0" smtClean="0">
                  <a:solidFill>
                    <a:srgbClr val="002060"/>
                  </a:solidFill>
                  <a:latin typeface="Arial"/>
                  <a:ea typeface="Times New Roman" panose="02020603050405020304" pitchFamily="18" charset="0"/>
                </a:rPr>
                <a:t>Знает пользу здоровых привычек</a:t>
              </a:r>
              <a:endParaRPr kumimoji="0" lang="ru-RU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250" kern="0" dirty="0">
                  <a:solidFill>
                    <a:srgbClr val="002060"/>
                  </a:solidFill>
                  <a:latin typeface="Arial"/>
                  <a:ea typeface="Times New Roman" panose="02020603050405020304" pitchFamily="18" charset="0"/>
                </a:rPr>
                <a:t>В</a:t>
              </a:r>
              <a:r>
                <a:rPr kumimoji="0" lang="kk-KZ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rPr>
                <a:t>ыполняет</a:t>
              </a: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rPr>
                <a:t> культурно-гигиенические процедуры</a:t>
              </a: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250" kern="0" dirty="0">
                  <a:solidFill>
                    <a:srgbClr val="00206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И</a:t>
              </a:r>
              <a:r>
                <a:rPr kumimoji="0" lang="ru-RU" sz="12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меет</a:t>
              </a:r>
              <a:r>
                <a:rPr kumimoji="0" lang="ru-RU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элементарные представления о  здоровом образе жизни</a:t>
              </a: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k-KZ" sz="1250" kern="0" dirty="0" smtClean="0">
                  <a:solidFill>
                    <a:srgbClr val="00206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Играет в подвижные игры</a:t>
              </a:r>
            </a:p>
            <a:p>
              <a:pPr marL="171450" marR="0" lvl="0" indent="-171450" algn="just" defTabSz="578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kk-KZ" sz="1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Развивается</a:t>
              </a:r>
              <a:r>
                <a:rPr kumimoji="0" lang="kk-KZ" sz="1250" b="0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 моторика движения, мелкая моторика рук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0" algn="just" defTabSz="57854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0170" algn="l"/>
                  <a:tab pos="457200" algn="l"/>
                </a:tabLst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2" name="Picture 4" descr="Ойынның пайда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652"/>
            <a:ext cx="3173253" cy="2115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9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1308666"/>
            <a:ext cx="116370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УТВЕРЖДЕНИЕ МОДЕЛИ РАЗВИТИЯ ДОШКОЛЬНОГО ВОСПИТАНИЯ И ОБУЧЕНИЯ – 2021 г      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738852"/>
          </a:xfrm>
          <a:prstGeom prst="rect">
            <a:avLst/>
          </a:prstGeom>
          <a:solidFill>
            <a:srgbClr val="002B8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РЕФОРМА СИСТЕМЫ ДОШКОЛЬНОГО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64360"/>
              </p:ext>
            </p:extLst>
          </p:nvPr>
        </p:nvGraphicFramePr>
        <p:xfrm>
          <a:off x="248516" y="3194948"/>
          <a:ext cx="11709011" cy="326443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709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0507"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b="1" i="0" dirty="0">
                          <a:solidFill>
                            <a:srgbClr val="002060"/>
                          </a:solidFill>
                        </a:rPr>
                        <a:t>Доступ: </a:t>
                      </a:r>
                      <a:r>
                        <a:rPr lang="ru-RU" altLang="ru-RU" sz="1800" i="1" dirty="0">
                          <a:solidFill>
                            <a:srgbClr val="002060"/>
                          </a:solidFill>
                        </a:rPr>
                        <a:t>открытие новых мест и расширение мест в ДО, снижение нагрузки через уменьшение соотношения </a:t>
                      </a:r>
                      <a:r>
                        <a:rPr lang="ru-RU" altLang="ru-RU" sz="1800" i="1" dirty="0" err="1">
                          <a:solidFill>
                            <a:srgbClr val="002060"/>
                          </a:solidFill>
                        </a:rPr>
                        <a:t>педагог:ребенок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772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b="1" i="0" dirty="0">
                          <a:solidFill>
                            <a:srgbClr val="002060"/>
                          </a:solidFill>
                        </a:rPr>
                        <a:t>Содержание: </a:t>
                      </a:r>
                      <a:r>
                        <a:rPr lang="ru-RU" altLang="ru-RU" sz="1800" i="1" spc="-10" dirty="0">
                          <a:solidFill>
                            <a:srgbClr val="002060"/>
                          </a:solidFill>
                        </a:rPr>
                        <a:t>качественная трансформация цели и подходов в ДВО, внедрение </a:t>
                      </a:r>
                      <a:r>
                        <a:rPr lang="ru-RU" altLang="ru-RU" sz="1800" i="1" spc="-20" dirty="0">
                          <a:solidFill>
                            <a:srgbClr val="002060"/>
                          </a:solidFill>
                        </a:rPr>
                        <a:t>системы измерения качества ДВО,</a:t>
                      </a:r>
                      <a:r>
                        <a:rPr lang="ru-RU" altLang="ru-RU" sz="1800" i="1" spc="-20" baseline="0" dirty="0">
                          <a:solidFill>
                            <a:srgbClr val="002060"/>
                          </a:solidFill>
                        </a:rPr>
                        <a:t> широкое вовлечение родителей в деятельность ДО</a:t>
                      </a:r>
                      <a:endParaRPr lang="ru-RU" altLang="ru-RU" sz="1800" i="1" spc="-2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4287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1800" b="1" i="0" dirty="0">
                          <a:solidFill>
                            <a:srgbClr val="002060"/>
                          </a:solidFill>
                        </a:rPr>
                        <a:t>Кадры: </a:t>
                      </a:r>
                      <a:r>
                        <a:rPr lang="ru-RU" altLang="ru-RU" sz="1800" i="1" dirty="0">
                          <a:solidFill>
                            <a:srgbClr val="002060"/>
                          </a:solidFill>
                        </a:rPr>
                        <a:t>повышение статуса педагогов ДО, меры по преодолению дефицита и оттока кадров, </a:t>
                      </a:r>
                      <a:r>
                        <a:rPr lang="ru-RU" altLang="ru-RU" sz="1800" i="1" baseline="0" dirty="0">
                          <a:solidFill>
                            <a:srgbClr val="002060"/>
                          </a:solidFill>
                        </a:rPr>
                        <a:t> модернизация образовательных программ ТиПО и ВУЗа по специальности, повышение квалификации и переподготовка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866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b="1" i="0" dirty="0">
                          <a:solidFill>
                            <a:srgbClr val="002060"/>
                          </a:solidFill>
                        </a:rPr>
                        <a:t>Инфраструктура: </a:t>
                      </a:r>
                      <a:r>
                        <a:rPr lang="ru-RU" altLang="ru-RU" sz="1800" i="1" dirty="0">
                          <a:solidFill>
                            <a:srgbClr val="002060"/>
                          </a:solidFill>
                        </a:rPr>
                        <a:t>создание новых мест в ДО, </a:t>
                      </a:r>
                      <a:r>
                        <a:rPr lang="ru-RU" sz="1800" i="1" dirty="0">
                          <a:solidFill>
                            <a:srgbClr val="002060"/>
                          </a:solidFill>
                        </a:rPr>
                        <a:t>развивающей предметно-пространственной среды, актуализация норм деятельности ДО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3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altLang="ru-RU" sz="18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730255" y="833476"/>
            <a:ext cx="1671145" cy="279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89114"/>
            <a:ext cx="1195752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КОМПЛЕКСНЫЙ ПОДХОД К РЕШЕНИЮ ПРОБЛЕМ СИСТЕМЫ ДОШКОЛЬНОГО ОБРАЗОВАНИЯ  2021 – 2025 гг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730255" y="1764236"/>
            <a:ext cx="1671145" cy="279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730255" y="2915128"/>
            <a:ext cx="1671145" cy="279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63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" y="59985"/>
            <a:ext cx="12192000" cy="738852"/>
          </a:xfrm>
          <a:solidFill>
            <a:srgbClr val="002B82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МОДЕЛИ ДОШКОЛЬНОГО ВОСПИТАНИЯ И ОБУЧЕНИЯ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F8E1689-DFE9-BFFD-A7C0-0F763A5B00D7}"/>
              </a:ext>
            </a:extLst>
          </p:cNvPr>
          <p:cNvSpPr/>
          <p:nvPr/>
        </p:nvSpPr>
        <p:spPr>
          <a:xfrm>
            <a:off x="280208" y="1969557"/>
            <a:ext cx="9499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нормативное правовое сопровождение дошкольного воспитания и обучения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</a:t>
            </a: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(Модель – п.п.11,22,24,32,34, 35)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ашивка 26">
            <a:extLst>
              <a:ext uri="{FF2B5EF4-FFF2-40B4-BE49-F238E27FC236}">
                <a16:creationId xmlns="" xmlns:a16="http://schemas.microsoft.com/office/drawing/2014/main" id="{6C4773D9-7671-1B15-1E32-02B9F9F0FA36}"/>
              </a:ext>
            </a:extLst>
          </p:cNvPr>
          <p:cNvSpPr/>
          <p:nvPr/>
        </p:nvSpPr>
        <p:spPr>
          <a:xfrm>
            <a:off x="0" y="1058250"/>
            <a:ext cx="4194810" cy="545906"/>
          </a:xfrm>
          <a:prstGeom prst="chevron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Нормативное правовое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 изменений в содержании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ашивка 25">
            <a:extLst>
              <a:ext uri="{FF2B5EF4-FFF2-40B4-BE49-F238E27FC236}">
                <a16:creationId xmlns="" xmlns:a16="http://schemas.microsoft.com/office/drawing/2014/main" id="{BA08057D-9ED4-ACEE-F33B-8D888C9ED332}"/>
              </a:ext>
            </a:extLst>
          </p:cNvPr>
          <p:cNvSpPr/>
          <p:nvPr/>
        </p:nvSpPr>
        <p:spPr>
          <a:xfrm>
            <a:off x="3839797" y="1073474"/>
            <a:ext cx="3025602" cy="559987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сследование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качества дошкольного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ашивка 24">
            <a:extLst>
              <a:ext uri="{FF2B5EF4-FFF2-40B4-BE49-F238E27FC236}">
                <a16:creationId xmlns="" xmlns:a16="http://schemas.microsoft.com/office/drawing/2014/main" id="{D6B34EF9-6B98-B3FD-7C5E-089525356893}"/>
              </a:ext>
            </a:extLst>
          </p:cNvPr>
          <p:cNvSpPr/>
          <p:nvPr/>
        </p:nvSpPr>
        <p:spPr>
          <a:xfrm>
            <a:off x="6526883" y="1077569"/>
            <a:ext cx="2830181" cy="54590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Пилотный проект</a:t>
            </a:r>
          </a:p>
        </p:txBody>
      </p:sp>
      <p:sp>
        <p:nvSpPr>
          <p:cNvPr id="6" name="Нашивка 23">
            <a:extLst>
              <a:ext uri="{FF2B5EF4-FFF2-40B4-BE49-F238E27FC236}">
                <a16:creationId xmlns="" xmlns:a16="http://schemas.microsoft.com/office/drawing/2014/main" id="{269A1AB8-9BAD-0CEC-C9E5-D1FFC1739C65}"/>
              </a:ext>
            </a:extLst>
          </p:cNvPr>
          <p:cNvSpPr/>
          <p:nvPr/>
        </p:nvSpPr>
        <p:spPr>
          <a:xfrm>
            <a:off x="9076256" y="1067581"/>
            <a:ext cx="3115744" cy="54590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Сотрудничество с ВУЗами и ТиПО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E4BE9857-3A37-CB53-070B-6F8AC685A6A6}"/>
              </a:ext>
            </a:extLst>
          </p:cNvPr>
          <p:cNvSpPr txBox="1">
            <a:spLocks/>
          </p:cNvSpPr>
          <p:nvPr/>
        </p:nvSpPr>
        <p:spPr>
          <a:xfrm>
            <a:off x="188663" y="3033192"/>
            <a:ext cx="3858094" cy="352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развивающей среды </a:t>
            </a: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№70 МОН РК)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7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Оказание государственных услуг </a:t>
            </a: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№254 МОН РК)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Руководство по обеспечению качества по уровням образования (приказ №292 МОН РК)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Усиление требований к безопасности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(приказ №381 МП РК)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Перечень обязательной документации воспитателей (приказ №382 МП РК)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Типовые правила деятельности ДО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№385 МП РК)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34A93C8F-ABD6-18B9-CF4A-3021831791F7}"/>
              </a:ext>
            </a:extLst>
          </p:cNvPr>
          <p:cNvSpPr txBox="1"/>
          <p:nvPr/>
        </p:nvSpPr>
        <p:spPr>
          <a:xfrm>
            <a:off x="305358" y="2609096"/>
            <a:ext cx="36028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Внесены изменения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4D563E1B-406E-F6A8-3769-CCAC83A84FC2}"/>
              </a:ext>
            </a:extLst>
          </p:cNvPr>
          <p:cNvSpPr txBox="1"/>
          <p:nvPr/>
        </p:nvSpPr>
        <p:spPr>
          <a:xfrm>
            <a:off x="4294263" y="2585886"/>
            <a:ext cx="36028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Утверждены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274DA003-DD14-5A89-F45E-89D007D22D54}"/>
              </a:ext>
            </a:extLst>
          </p:cNvPr>
          <p:cNvSpPr txBox="1">
            <a:spLocks/>
          </p:cNvSpPr>
          <p:nvPr/>
        </p:nvSpPr>
        <p:spPr>
          <a:xfrm>
            <a:off x="4372482" y="3035143"/>
            <a:ext cx="3677370" cy="1203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 ДВО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№348 МП РК от         03.08.2022 г.)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Типовой учебный план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№394 МП РК от 09.09.2022 г.)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Типовая учебная программа ДВО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D635E1F5-E2E1-6CA3-95F9-43BE629743AF}"/>
              </a:ext>
            </a:extLst>
          </p:cNvPr>
          <p:cNvSpPr txBox="1"/>
          <p:nvPr/>
        </p:nvSpPr>
        <p:spPr>
          <a:xfrm>
            <a:off x="8157660" y="2589314"/>
            <a:ext cx="36028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Усовершенствована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813AB277-26DF-AE2A-00B3-1BFEDE912875}"/>
              </a:ext>
            </a:extLst>
          </p:cNvPr>
          <p:cNvSpPr txBox="1">
            <a:spLocks/>
          </p:cNvSpPr>
          <p:nvPr/>
        </p:nvSpPr>
        <p:spPr>
          <a:xfrm>
            <a:off x="8431607" y="3033192"/>
            <a:ext cx="3518747" cy="3036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Типовая учебная программа</a:t>
            </a:r>
          </a:p>
          <a:p>
            <a:pPr marL="0" marR="0" lvl="0" indent="0" algn="just" defTabSz="80645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5113" algn="l"/>
                <a:tab pos="354013" algn="l"/>
              </a:tabLst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kk-KZ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Изменены подходы к воспитанию и обучению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Перечень умений и навыков воспитанников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Словарный минимум для </a:t>
            </a:r>
            <a:r>
              <a:rPr kumimoji="0" lang="kk-KZ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изучения казахского языка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2AF7B41-D2F0-40CA-F4B3-9E6E60B3A50B}"/>
              </a:ext>
            </a:extLst>
          </p:cNvPr>
          <p:cNvCxnSpPr/>
          <p:nvPr/>
        </p:nvCxnSpPr>
        <p:spPr>
          <a:xfrm>
            <a:off x="4181604" y="2971785"/>
            <a:ext cx="0" cy="295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9BD26A30-BA9A-9602-5755-9BE0589686F3}"/>
              </a:ext>
            </a:extLst>
          </p:cNvPr>
          <p:cNvCxnSpPr/>
          <p:nvPr/>
        </p:nvCxnSpPr>
        <p:spPr>
          <a:xfrm>
            <a:off x="8240729" y="2948575"/>
            <a:ext cx="0" cy="295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E8FDB16-679E-331A-CBE2-610B53695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60" y="1778761"/>
            <a:ext cx="1620359" cy="775571"/>
          </a:xfrm>
          <a:prstGeom prst="rect">
            <a:avLst/>
          </a:prstGeom>
        </p:spPr>
      </p:pic>
      <p:pic>
        <p:nvPicPr>
          <p:cNvPr id="28" name="Picture 2" descr="Педагогам © Отдел по образованию Лиозненского районного исполнительного  комитета">
            <a:extLst>
              <a:ext uri="{FF2B5EF4-FFF2-40B4-BE49-F238E27FC236}">
                <a16:creationId xmlns="" xmlns:a16="http://schemas.microsoft.com/office/drawing/2014/main" id="{2D3AF92E-9432-2936-E2C7-4AFCB4EE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48" y="4645744"/>
            <a:ext cx="2147947" cy="14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" y="59985"/>
            <a:ext cx="12192000" cy="738852"/>
          </a:xfrm>
          <a:solidFill>
            <a:srgbClr val="002B82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МОДЕЛИ ДОШКОЛЬНОГО ВОСПИТАНИЯ И ОБУЧЕНИЯ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F8E1689-DFE9-BFFD-A7C0-0F763A5B00D7}"/>
              </a:ext>
            </a:extLst>
          </p:cNvPr>
          <p:cNvSpPr/>
          <p:nvPr/>
        </p:nvSpPr>
        <p:spPr>
          <a:xfrm>
            <a:off x="426128" y="1793395"/>
            <a:ext cx="11023974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Проведены исследования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оценки качества дошкольного образования с использованием рейтинговой шкалы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ECERS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-3, которая используется во всем мире в качестве комплексного инструмента оценки             </a:t>
            </a:r>
            <a:r>
              <a:rPr kumimoji="0" lang="kk-KZ" sz="1400" b="1" i="1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(Модель – п.38)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ашивка 26">
            <a:extLst>
              <a:ext uri="{FF2B5EF4-FFF2-40B4-BE49-F238E27FC236}">
                <a16:creationId xmlns="" xmlns:a16="http://schemas.microsoft.com/office/drawing/2014/main" id="{6C4773D9-7671-1B15-1E32-02B9F9F0FA36}"/>
              </a:ext>
            </a:extLst>
          </p:cNvPr>
          <p:cNvSpPr/>
          <p:nvPr/>
        </p:nvSpPr>
        <p:spPr>
          <a:xfrm>
            <a:off x="0" y="1058250"/>
            <a:ext cx="4194810" cy="54590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Нормативное правовое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 изменений в содержании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ашивка 25">
            <a:extLst>
              <a:ext uri="{FF2B5EF4-FFF2-40B4-BE49-F238E27FC236}">
                <a16:creationId xmlns="" xmlns:a16="http://schemas.microsoft.com/office/drawing/2014/main" id="{BA08057D-9ED4-ACEE-F33B-8D888C9ED332}"/>
              </a:ext>
            </a:extLst>
          </p:cNvPr>
          <p:cNvSpPr/>
          <p:nvPr/>
        </p:nvSpPr>
        <p:spPr>
          <a:xfrm>
            <a:off x="3839797" y="1073474"/>
            <a:ext cx="3025602" cy="559987"/>
          </a:xfrm>
          <a:prstGeom prst="chevron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сследование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качества дошкольного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ашивка 24">
            <a:extLst>
              <a:ext uri="{FF2B5EF4-FFF2-40B4-BE49-F238E27FC236}">
                <a16:creationId xmlns="" xmlns:a16="http://schemas.microsoft.com/office/drawing/2014/main" id="{D6B34EF9-6B98-B3FD-7C5E-089525356893}"/>
              </a:ext>
            </a:extLst>
          </p:cNvPr>
          <p:cNvSpPr/>
          <p:nvPr/>
        </p:nvSpPr>
        <p:spPr>
          <a:xfrm>
            <a:off x="6526883" y="1077569"/>
            <a:ext cx="2830181" cy="54590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Пилотный проект</a:t>
            </a:r>
          </a:p>
        </p:txBody>
      </p:sp>
      <p:sp>
        <p:nvSpPr>
          <p:cNvPr id="6" name="Нашивка 23">
            <a:extLst>
              <a:ext uri="{FF2B5EF4-FFF2-40B4-BE49-F238E27FC236}">
                <a16:creationId xmlns="" xmlns:a16="http://schemas.microsoft.com/office/drawing/2014/main" id="{269A1AB8-9BAD-0CEC-C9E5-D1FFC1739C65}"/>
              </a:ext>
            </a:extLst>
          </p:cNvPr>
          <p:cNvSpPr/>
          <p:nvPr/>
        </p:nvSpPr>
        <p:spPr>
          <a:xfrm>
            <a:off x="9076256" y="1067581"/>
            <a:ext cx="3115744" cy="54590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Сотрудничество с ВУЗами и ТиПО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E4BE9857-3A37-CB53-070B-6F8AC685A6A6}"/>
              </a:ext>
            </a:extLst>
          </p:cNvPr>
          <p:cNvSpPr txBox="1">
            <a:spLocks/>
          </p:cNvSpPr>
          <p:nvPr/>
        </p:nvSpPr>
        <p:spPr>
          <a:xfrm>
            <a:off x="4025308" y="3087585"/>
            <a:ext cx="3862544" cy="2328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апреле-мае текущего года стартовали два пилотных </a:t>
            </a:r>
            <a:r>
              <a:rPr kumimoji="0" lang="kk-KZ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 «Центры компетенций» </a:t>
            </a: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основных, 7 контрольных групп)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kk-KZ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«Два педагога в группе дошкольной организации в течение дня»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 основных, 7 контрольных групп)</a:t>
            </a:r>
            <a:r>
              <a:rPr kumimoji="0" lang="kk-KZ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(приказ МОН РК №126 от 01.04.2022 г.) 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274DA003-DD14-5A89-F45E-89D007D22D54}"/>
              </a:ext>
            </a:extLst>
          </p:cNvPr>
          <p:cNvSpPr txBox="1">
            <a:spLocks/>
          </p:cNvSpPr>
          <p:nvPr/>
        </p:nvSpPr>
        <p:spPr>
          <a:xfrm>
            <a:off x="312409" y="3089406"/>
            <a:ext cx="3677370" cy="503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Определены 39 «точек роста» для пилотирования критериев качества ДВО</a:t>
            </a:r>
            <a:endParaRPr kumimoji="0" lang="kk-KZ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813AB277-26DF-AE2A-00B3-1BFEDE912875}"/>
              </a:ext>
            </a:extLst>
          </p:cNvPr>
          <p:cNvSpPr txBox="1">
            <a:spLocks/>
          </p:cNvSpPr>
          <p:nvPr/>
        </p:nvSpPr>
        <p:spPr>
          <a:xfrm>
            <a:off x="8270695" y="3084068"/>
            <a:ext cx="3518747" cy="141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 составляющих критериев оценки ДВО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единых критериев оценки качества ДВО (КП 2022г)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2AF7B41-D2F0-40CA-F4B3-9E6E60B3A50B}"/>
              </a:ext>
            </a:extLst>
          </p:cNvPr>
          <p:cNvCxnSpPr/>
          <p:nvPr/>
        </p:nvCxnSpPr>
        <p:spPr>
          <a:xfrm>
            <a:off x="4061645" y="2500579"/>
            <a:ext cx="0" cy="295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9BD26A30-BA9A-9602-5755-9BE0589686F3}"/>
              </a:ext>
            </a:extLst>
          </p:cNvPr>
          <p:cNvCxnSpPr/>
          <p:nvPr/>
        </p:nvCxnSpPr>
        <p:spPr>
          <a:xfrm>
            <a:off x="8161750" y="2488993"/>
            <a:ext cx="0" cy="295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шивка 14">
            <a:extLst>
              <a:ext uri="{FF2B5EF4-FFF2-40B4-BE49-F238E27FC236}">
                <a16:creationId xmlns="" xmlns:a16="http://schemas.microsoft.com/office/drawing/2014/main" id="{868A204B-6942-5518-6744-18F8E7D51D2E}"/>
              </a:ext>
            </a:extLst>
          </p:cNvPr>
          <p:cNvSpPr/>
          <p:nvPr/>
        </p:nvSpPr>
        <p:spPr>
          <a:xfrm rot="5400000">
            <a:off x="5893107" y="2160090"/>
            <a:ext cx="464136" cy="1067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ашивка 14">
            <a:extLst>
              <a:ext uri="{FF2B5EF4-FFF2-40B4-BE49-F238E27FC236}">
                <a16:creationId xmlns="" xmlns:a16="http://schemas.microsoft.com/office/drawing/2014/main" id="{BC6BA0A1-C993-EE97-A6F5-2E29E411DCED}"/>
              </a:ext>
            </a:extLst>
          </p:cNvPr>
          <p:cNvSpPr/>
          <p:nvPr/>
        </p:nvSpPr>
        <p:spPr>
          <a:xfrm rot="5400000">
            <a:off x="10079967" y="2160090"/>
            <a:ext cx="464136" cy="1067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ашивка 14">
            <a:extLst>
              <a:ext uri="{FF2B5EF4-FFF2-40B4-BE49-F238E27FC236}">
                <a16:creationId xmlns="" xmlns:a16="http://schemas.microsoft.com/office/drawing/2014/main" id="{4799E3EB-3CDD-4C1D-E17C-AAC84E0312ED}"/>
              </a:ext>
            </a:extLst>
          </p:cNvPr>
          <p:cNvSpPr/>
          <p:nvPr/>
        </p:nvSpPr>
        <p:spPr>
          <a:xfrm rot="5400000">
            <a:off x="1809670" y="2187152"/>
            <a:ext cx="464136" cy="1067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9C9642C-E7B4-10F8-689A-D7853022C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99" y="4826847"/>
            <a:ext cx="1616016" cy="1603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DBB585-A21E-DF39-A7F5-F5D3CBB34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28" y="3729002"/>
            <a:ext cx="3616669" cy="23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1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" y="59985"/>
            <a:ext cx="12192000" cy="608523"/>
          </a:xfrm>
          <a:solidFill>
            <a:srgbClr val="002B82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«ЦЕНТРОВ КОМПЕТЕНЦИЙ» </a:t>
            </a:r>
            <a: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8">
            <a:extLst>
              <a:ext uri="{FF2B5EF4-FFF2-40B4-BE49-F238E27FC236}">
                <a16:creationId xmlns="" xmlns:a16="http://schemas.microsoft.com/office/drawing/2014/main" id="{C041371D-C0DC-9B51-35EF-613D2F9F5798}"/>
              </a:ext>
            </a:extLst>
          </p:cNvPr>
          <p:cNvSpPr txBox="1">
            <a:spLocks/>
          </p:cNvSpPr>
          <p:nvPr/>
        </p:nvSpPr>
        <p:spPr>
          <a:xfrm>
            <a:off x="408296" y="3802453"/>
            <a:ext cx="4025679" cy="663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56FBBD4-074B-3028-A72B-68F7FE4A34FE}"/>
              </a:ext>
            </a:extLst>
          </p:cNvPr>
          <p:cNvSpPr txBox="1"/>
          <p:nvPr/>
        </p:nvSpPr>
        <p:spPr>
          <a:xfrm>
            <a:off x="178074" y="699714"/>
            <a:ext cx="5012763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«Центров компетенций» как точек роста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каждом регионе определяются не менее двух эталонных детских садов, которые станут центрами компетенций для близлежащих дошкольных организаций 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Повышается уровень кадровых ресурсов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Обеспечивается необходимая МТБ точек роста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Достигается высокий уровень удовлетворенности родителей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Широко внедряются принципы лидерства для повышения уровня менеджмента ДО 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Создается корпус руководителей-лидеров в области ДВО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ближайшие 3 года создаются альянсы ДО с Единым центром управления вокруг таких центров компетенций</a:t>
            </a:r>
          </a:p>
          <a:p>
            <a:pPr algn="just">
              <a:tabLst>
                <a:tab pos="176213" algn="l"/>
                <a:tab pos="268288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постоянной основе обобщается и распространяется лучшая практика, передовой опыт точек роста и используемые им инновационные технологии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Увеличится количество детских садов в регионе, достигших высокого качества ДВО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FE3AEB5-9C81-44EA-923C-836DADEB8523}"/>
              </a:ext>
            </a:extLst>
          </p:cNvPr>
          <p:cNvSpPr txBox="1"/>
          <p:nvPr/>
        </p:nvSpPr>
        <p:spPr>
          <a:xfrm>
            <a:off x="6234544" y="699714"/>
            <a:ext cx="577938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«Құзіреттілік орталықтарының» - өсу нүктелерінің жұмысын ұйымдастыру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	Әрбір өңірде жақын маңдағы мектепке дейінгі ұйымдар үшін құзыреттілік орталықтарына айналатын кемінде екі эталондық балабақша анықталады. 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	Кадрлық ресурстарының деңгейін көтереді.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	Материалдық базасын қажетті деңгейде жабдықтайды.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	Мектепке дейінгі тәрбие мен оқыту қызметіне ата-аналардың жоғарғы қанағаттану деңгейіне қол жеткізеді.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	Мектепке дейінгі ұйымдардың менеджмент деңгейін арттыру үшін көшбасшылық қағидаттарын кеңінен енгізеді. 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	Мектепке дейінгі тәрбие мен оқыту саласындағы көшбасшы-басқарушылар корпусын құрады.  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7.	Алдағы 3 жылда осындай құзыреттілік орталықтарының айналасында бірыңғай басқару орталығы бар мектепке дейінгі ұйымдардың Альянстарын құрады.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8.	Мектепке дейінгі ұйымдардың мұндай бірлестігі өздерінің озық тәжірибесін, инновациялық технологияларды жинақтайды және тұрақты негізде таратады.</a:t>
            </a:r>
          </a:p>
          <a:p>
            <a:pPr algn="just" defTabSz="36036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9.	Өңірдегі сапалы тәрбиелеу мен оқыту деңгейіне қол жеткізген балабақшалар саны артады.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236505A2-4B19-FD32-9B10-A759D318B55C}"/>
              </a:ext>
            </a:extLst>
          </p:cNvPr>
          <p:cNvCxnSpPr/>
          <p:nvPr/>
        </p:nvCxnSpPr>
        <p:spPr>
          <a:xfrm flipV="1">
            <a:off x="5698836" y="988291"/>
            <a:ext cx="0" cy="550487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5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" y="59985"/>
            <a:ext cx="12192000" cy="608523"/>
          </a:xfrm>
          <a:solidFill>
            <a:srgbClr val="002B82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2-Х ВОСПИТАТЕЛЕЙ </a:t>
            </a:r>
            <a: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8">
            <a:extLst>
              <a:ext uri="{FF2B5EF4-FFF2-40B4-BE49-F238E27FC236}">
                <a16:creationId xmlns="" xmlns:a16="http://schemas.microsoft.com/office/drawing/2014/main" id="{C041371D-C0DC-9B51-35EF-613D2F9F5798}"/>
              </a:ext>
            </a:extLst>
          </p:cNvPr>
          <p:cNvSpPr txBox="1">
            <a:spLocks/>
          </p:cNvSpPr>
          <p:nvPr/>
        </p:nvSpPr>
        <p:spPr>
          <a:xfrm>
            <a:off x="408296" y="3802453"/>
            <a:ext cx="4025679" cy="663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56FBBD4-074B-3028-A72B-68F7FE4A34FE}"/>
              </a:ext>
            </a:extLst>
          </p:cNvPr>
          <p:cNvSpPr txBox="1"/>
          <p:nvPr/>
        </p:nvSpPr>
        <p:spPr>
          <a:xfrm>
            <a:off x="639892" y="1197611"/>
            <a:ext cx="41265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работы 2-х воспитателей в рамках пилотного проекта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Воспитатели совместно с методистами составляют план работы на период апробации (включая новый режим дня, где прописывается время прихода и ухода каждого из воспитателей).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Использовать в работе как единый подход для всех детей, так и индивидуализированный, по интересам детей в малых подгруппах, давая возможность выбора той деятельности, которой хочет заниматься ребенок (воспитатели должны дополнять друг друга, а не дублировать).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FE3AEB5-9C81-44EA-923C-836DADEB8523}"/>
              </a:ext>
            </a:extLst>
          </p:cNvPr>
          <p:cNvSpPr txBox="1"/>
          <p:nvPr/>
        </p:nvSpPr>
        <p:spPr>
          <a:xfrm>
            <a:off x="6797452" y="1166842"/>
            <a:ext cx="44031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Пилоттық жоба шеңберінде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тәрбиешінің жұмысын ұйымдастыру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Тәрбиешілер әдіскерлермен бірлесіп, апробация кезеңіне арналған жұмыс жоспарын жасайды (тәрбиешілердің әрқайсысының келу және кету уақыты белгіленген күннің жаңа режимін қоса алғанда).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Жұмыстарында баланың жасағысы келетін әрекет түрін таңдауға мүмкіндік бере отырып, барлық балалар үшін бірыңғай тәсілді де, шағын топтардағы балалардың қызығушылықтарына қарай дараланған тәсілдерді де қолданады (тәрбиешілер бір-бірін толықтырып, қайталамай, жұп болып жұмыс жасауға бейімделулері қажет).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236505A2-4B19-FD32-9B10-A759D318B55C}"/>
              </a:ext>
            </a:extLst>
          </p:cNvPr>
          <p:cNvCxnSpPr/>
          <p:nvPr/>
        </p:nvCxnSpPr>
        <p:spPr>
          <a:xfrm flipV="1">
            <a:off x="5698836" y="988291"/>
            <a:ext cx="0" cy="550487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8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0B1C8B3A-B2F9-E76C-4C6F-4910F3F312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85" y="548218"/>
            <a:ext cx="8401049" cy="1022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Текст 3">
            <a:extLst>
              <a:ext uri="{FF2B5EF4-FFF2-40B4-BE49-F238E27FC236}">
                <a16:creationId xmlns="" xmlns:a16="http://schemas.microsoft.com/office/drawing/2014/main" id="{F0769298-217E-F97A-E761-1E3C15F8149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62850" y="2554819"/>
            <a:ext cx="4341283" cy="4074584"/>
          </a:xfrm>
          <a:noFill/>
        </p:spPr>
        <p:txBody>
          <a:bodyPr/>
          <a:lstStyle/>
          <a:p>
            <a:pPr marL="135463" indent="0" algn="just">
              <a:spcAft>
                <a:spcPct val="0"/>
              </a:spcAft>
              <a:buNone/>
            </a:pPr>
            <a:r>
              <a:rPr lang="ru-RU" altLang="ru-RU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ДОЛЖЕН НАУЧИТЬ РЕБЕНКА: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понимать, что правильно и что неправильно 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kk-KZ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быть вежливым и </a:t>
            </a:r>
            <a:r>
              <a:rPr lang="kk-KZ" altLang="ru-RU" sz="13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доброжелательным</a:t>
            </a:r>
            <a:endParaRPr lang="ru-RU" altLang="ru-RU" sz="13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дружить, уважать, помогать, делиться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проявлять любознательность, научить наблюдать, исследовать окружающий мир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слушать, понимать и говорить осознанно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соблюдать правила безопасного поведения и здоровые привычки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поддерживать физическую активность, в том числе через подвижные игры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играть самостоятельно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kk-KZ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3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помогать</a:t>
            </a:r>
            <a:r>
              <a:rPr lang="kk-KZ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3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взрослым</a:t>
            </a:r>
            <a:r>
              <a:rPr lang="kk-KZ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altLang="ru-RU" sz="13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трудолюбию</a:t>
            </a:r>
            <a:r>
              <a:rPr lang="kk-KZ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3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и уметь проявлять заботу к родителям, друзьям, родному краю, ценить семью</a:t>
            </a:r>
          </a:p>
          <a:p>
            <a:pPr marL="135463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заботиться о себе и проявлять инициативу</a:t>
            </a:r>
          </a:p>
          <a:p>
            <a:pPr marL="135463" indent="0">
              <a:spcAft>
                <a:spcPct val="0"/>
              </a:spcAft>
              <a:buNone/>
            </a:pPr>
            <a:endParaRPr lang="ru-RU" altLang="ru-RU" sz="1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="" xmlns:a16="http://schemas.microsoft.com/office/drawing/2014/main" id="{3CD8F270-6BE3-EA61-CC89-78A43ACCE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185" y="1892300"/>
            <a:ext cx="18473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867"/>
          </a:p>
        </p:txBody>
      </p:sp>
      <p:sp>
        <p:nvSpPr>
          <p:cNvPr id="8197" name="Заголовок 1">
            <a:extLst>
              <a:ext uri="{FF2B5EF4-FFF2-40B4-BE49-F238E27FC236}">
                <a16:creationId xmlns="" xmlns:a16="http://schemas.microsoft.com/office/drawing/2014/main" id="{8244B086-5778-7199-7490-1377FF37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649"/>
            <a:ext cx="9457267" cy="10963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prstClr val="white"/>
              </a:solidFill>
              <a:latin typeface="Arial "/>
              <a:cs typeface="Times New Roman" panose="02020603050405020304" pitchFamily="18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Задачи модели развития ДВО: принятие гибких стандартов, обеспечение гибкости учебных планов и программ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prstClr val="white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="" xmlns:a16="http://schemas.microsoft.com/office/drawing/2014/main" id="{2B527263-D939-C424-4A6F-2A7094D652B6}"/>
              </a:ext>
            </a:extLst>
          </p:cNvPr>
          <p:cNvSpPr/>
          <p:nvPr/>
        </p:nvSpPr>
        <p:spPr>
          <a:xfrm>
            <a:off x="186267" y="1712384"/>
            <a:ext cx="3348567" cy="759883"/>
          </a:xfrm>
          <a:prstGeom prst="rightArrow">
            <a:avLst>
              <a:gd name="adj1" fmla="val 50000"/>
              <a:gd name="adj2" fmla="val 5628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867" b="1" dirty="0">
                <a:solidFill>
                  <a:srgbClr val="002060"/>
                </a:solidFill>
                <a:latin typeface="Arial"/>
                <a:cs typeface="Times New Roman" pitchFamily="18" charset="0"/>
                <a:sym typeface="Arial" panose="020B0604020202020204" pitchFamily="34" charset="0"/>
              </a:rPr>
              <a:t>СТАНДАРТ </a:t>
            </a:r>
            <a:endParaRPr lang="ru-RU" sz="1867" b="1" dirty="0">
              <a:solidFill>
                <a:srgbClr val="002060"/>
              </a:solidFill>
              <a:latin typeface="Arial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EC7A0D1D-8A37-0520-A447-03B41A139304}"/>
              </a:ext>
            </a:extLst>
          </p:cNvPr>
          <p:cNvSpPr txBox="1">
            <a:spLocks/>
          </p:cNvSpPr>
          <p:nvPr/>
        </p:nvSpPr>
        <p:spPr bwMode="auto">
          <a:xfrm>
            <a:off x="186267" y="2611967"/>
            <a:ext cx="3422651" cy="406611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/>
          <a:lstStyle>
            <a:lvl1pPr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SzPts val="2000"/>
              <a:defRPr/>
            </a:pPr>
            <a:r>
              <a:rPr lang="ru-RU" altLang="kk-K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ВЫПУСКНИК ДО ОБЛАДАЕТ КАЧЕСТВАМИ: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SzPts val="2000"/>
              <a:defRPr/>
            </a:pPr>
            <a:endParaRPr lang="ru-RU" altLang="kk-KZ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физически развитый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любознательный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инициативный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настойчивый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способный адаптироваться, коммуникабельный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уверенный в себе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умеющий работать в команде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эмоционально отзывчивый</a:t>
            </a:r>
          </a:p>
          <a:p>
            <a:pPr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kk-KZ" sz="1333" dirty="0">
                <a:solidFill>
                  <a:srgbClr val="002060"/>
                </a:solidFill>
                <a:cs typeface="Times New Roman" panose="02020603050405020304" pitchFamily="18" charset="0"/>
              </a:rPr>
              <a:t>имеющий первичные представления о себе, семье, обществе, государстве, мире и природе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9951BC78-2162-BDED-6D97-37CCFEFEA723}"/>
              </a:ext>
            </a:extLst>
          </p:cNvPr>
          <p:cNvSpPr/>
          <p:nvPr/>
        </p:nvSpPr>
        <p:spPr>
          <a:xfrm>
            <a:off x="7418918" y="1699685"/>
            <a:ext cx="4629149" cy="808567"/>
          </a:xfrm>
          <a:prstGeom prst="rightArrow">
            <a:avLst>
              <a:gd name="adj1" fmla="val 50000"/>
              <a:gd name="adj2" fmla="val 5628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2060"/>
                </a:solidFill>
                <a:latin typeface="Arial"/>
                <a:sym typeface="Arial" panose="020B0604020202020204" pitchFamily="34" charset="0"/>
              </a:rPr>
              <a:t>ПРОГРАММА </a:t>
            </a:r>
          </a:p>
        </p:txBody>
      </p:sp>
      <p:sp>
        <p:nvSpPr>
          <p:cNvPr id="12" name="Стрелка: вправо 2">
            <a:extLst>
              <a:ext uri="{FF2B5EF4-FFF2-40B4-BE49-F238E27FC236}">
                <a16:creationId xmlns="" xmlns:a16="http://schemas.microsoft.com/office/drawing/2014/main" id="{6FC6BDC2-4BE1-E208-F59C-00FAA88F59FC}"/>
              </a:ext>
            </a:extLst>
          </p:cNvPr>
          <p:cNvSpPr/>
          <p:nvPr/>
        </p:nvSpPr>
        <p:spPr>
          <a:xfrm>
            <a:off x="3839633" y="1699685"/>
            <a:ext cx="3505200" cy="808567"/>
          </a:xfrm>
          <a:prstGeom prst="rightArrow">
            <a:avLst>
              <a:gd name="adj1" fmla="val 50000"/>
              <a:gd name="adj2" fmla="val 5628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867" b="1" dirty="0">
                <a:solidFill>
                  <a:srgbClr val="002060"/>
                </a:solidFill>
                <a:latin typeface="Arial"/>
                <a:cs typeface="Times New Roman" pitchFamily="18" charset="0"/>
                <a:sym typeface="Arial" panose="020B0604020202020204" pitchFamily="34" charset="0"/>
              </a:rPr>
              <a:t>УЧЕБНЫЙ ПЛАН </a:t>
            </a:r>
            <a:endParaRPr lang="ru-RU" sz="1867" b="1" dirty="0">
              <a:solidFill>
                <a:srgbClr val="002060"/>
              </a:solidFill>
              <a:latin typeface="Arial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202" name="Текст 3">
            <a:extLst>
              <a:ext uri="{FF2B5EF4-FFF2-40B4-BE49-F238E27FC236}">
                <a16:creationId xmlns="" xmlns:a16="http://schemas.microsoft.com/office/drawing/2014/main" id="{121804D1-8A14-D0BB-52CD-92BEA3F5E422}"/>
              </a:ext>
            </a:extLst>
          </p:cNvPr>
          <p:cNvSpPr txBox="1">
            <a:spLocks/>
          </p:cNvSpPr>
          <p:nvPr/>
        </p:nvSpPr>
        <p:spPr bwMode="auto">
          <a:xfrm>
            <a:off x="3839633" y="2554819"/>
            <a:ext cx="3312584" cy="407458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121900" tIns="121900" rIns="121900" bIns="121900"/>
          <a:lstStyle>
            <a:lvl1pPr marL="101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55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55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55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55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55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55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55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55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35463" defTabSz="1219170" eaLnBrk="0" fontAlgn="base" hangingPunct="0">
              <a:spcBef>
                <a:spcPts val="800"/>
              </a:spcBef>
              <a:spcAft>
                <a:spcPct val="0"/>
              </a:spcAft>
              <a:buSzPts val="2000"/>
            </a:pPr>
            <a:endParaRPr lang="ru-RU" altLang="ru-RU" sz="1467" b="1">
              <a:solidFill>
                <a:prstClr val="white"/>
              </a:solidFill>
            </a:endParaRPr>
          </a:p>
        </p:txBody>
      </p:sp>
      <p:graphicFrame>
        <p:nvGraphicFramePr>
          <p:cNvPr id="8203" name="Объект 7">
            <a:extLst>
              <a:ext uri="{FF2B5EF4-FFF2-40B4-BE49-F238E27FC236}">
                <a16:creationId xmlns="" xmlns:a16="http://schemas.microsoft.com/office/drawing/2014/main" id="{C9B8ED34-A927-ECE2-D832-3AC08A402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9930"/>
              </p:ext>
            </p:extLst>
          </p:nvPr>
        </p:nvGraphicFramePr>
        <p:xfrm>
          <a:off x="3839634" y="2645834"/>
          <a:ext cx="5617633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3" imgW="6294120" imgH="4753881" progId="Word.Document.12">
                  <p:embed/>
                </p:oleObj>
              </mc:Choice>
              <mc:Fallback>
                <p:oleObj name="Документ" r:id="rId3" imgW="6294120" imgH="4753881" progId="Word.Document.12">
                  <p:embed/>
                  <p:pic>
                    <p:nvPicPr>
                      <p:cNvPr id="8203" name="Объект 7">
                        <a:extLst>
                          <a:ext uri="{FF2B5EF4-FFF2-40B4-BE49-F238E27FC236}">
                            <a16:creationId xmlns="" xmlns:a16="http://schemas.microsoft.com/office/drawing/2014/main" id="{C9B8ED34-A927-ECE2-D832-3AC08A4026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634" y="2645834"/>
                        <a:ext cx="5617633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="" xmlns:a16="http://schemas.microsoft.com/office/drawing/2014/main" id="{8DEC35F1-D12E-B600-CFC0-6A95C7C91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85" y="548218"/>
            <a:ext cx="8401049" cy="1022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Текст 2">
            <a:extLst>
              <a:ext uri="{FF2B5EF4-FFF2-40B4-BE49-F238E27FC236}">
                <a16:creationId xmlns="" xmlns:a16="http://schemas.microsoft.com/office/drawing/2014/main" id="{41FED25E-F197-6AC7-54EB-FA498D8FCC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434" y="3236385"/>
            <a:ext cx="4129617" cy="172931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239178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ГОС ДВО и ТУП внесены изменения в содержание Типовой учебной программы дошкольного воспитания и обучения</a:t>
            </a:r>
            <a:endParaRPr lang="kk-KZ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Box 1">
            <a:extLst>
              <a:ext uri="{FF2B5EF4-FFF2-40B4-BE49-F238E27FC236}">
                <a16:creationId xmlns="" xmlns:a16="http://schemas.microsoft.com/office/drawing/2014/main" id="{AF306AAB-0385-7643-BC0C-2A3B69E2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185" y="1892300"/>
            <a:ext cx="18473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867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080CBC-D6F4-89FF-75DD-8AE9AC3B8074}"/>
              </a:ext>
            </a:extLst>
          </p:cNvPr>
          <p:cNvSpPr txBox="1"/>
          <p:nvPr/>
        </p:nvSpPr>
        <p:spPr>
          <a:xfrm>
            <a:off x="5037667" y="1856318"/>
            <a:ext cx="70104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ЦЕЛЬ ПРОГРАММЫ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2" name="Заголовок 1">
            <a:extLst>
              <a:ext uri="{FF2B5EF4-FFF2-40B4-BE49-F238E27FC236}">
                <a16:creationId xmlns="" xmlns:a16="http://schemas.microsoft.com/office/drawing/2014/main" id="{785874C7-5E5D-BF9F-64B0-C39E2B95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134"/>
            <a:ext cx="9457267" cy="102234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ru-RU" sz="2133" b="1" dirty="0">
              <a:solidFill>
                <a:prstClr val="white"/>
              </a:solidFill>
              <a:latin typeface="Arial "/>
              <a:cs typeface="Times New Roman" panose="02020603050405020304" pitchFamily="18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endParaRPr lang="ru-RU" altLang="ru-RU" sz="2133" b="1" dirty="0">
              <a:solidFill>
                <a:prstClr val="white"/>
              </a:solidFill>
              <a:latin typeface="Arial "/>
              <a:cs typeface="Times New Roman" panose="02020603050405020304" pitchFamily="18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ТИПОВАЯ УЧЕБНАЯ ПРОГРАММА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ДОШКОЛЬНОГО ВОСПИТАНИЯ И ОБУЧЕНИЯ </a:t>
            </a:r>
            <a:b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ru-RU" sz="2133" b="1" dirty="0">
              <a:solidFill>
                <a:prstClr val="white"/>
              </a:solidFill>
              <a:latin typeface="Arial "/>
              <a:cs typeface="Times New Roman" panose="02020603050405020304" pitchFamily="18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ru-RU" sz="2133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ru-RU" sz="2133" b="1" dirty="0">
              <a:solidFill>
                <a:prstClr val="white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8F5D74-F79B-0133-93E5-3C939BED05EA}"/>
              </a:ext>
            </a:extLst>
          </p:cNvPr>
          <p:cNvSpPr txBox="1"/>
          <p:nvPr/>
        </p:nvSpPr>
        <p:spPr>
          <a:xfrm>
            <a:off x="338668" y="1892300"/>
            <a:ext cx="412961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п.1.1.2 НАЦПРОЕКТА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Стрелка вправо 14">
            <a:extLst>
              <a:ext uri="{FF2B5EF4-FFF2-40B4-BE49-F238E27FC236}">
                <a16:creationId xmlns="" xmlns:a16="http://schemas.microsoft.com/office/drawing/2014/main" id="{C23752E6-FAC2-066D-9E56-40EF565038F9}"/>
              </a:ext>
            </a:extLst>
          </p:cNvPr>
          <p:cNvSpPr/>
          <p:nvPr/>
        </p:nvSpPr>
        <p:spPr>
          <a:xfrm>
            <a:off x="4557185" y="3462867"/>
            <a:ext cx="385233" cy="9609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67">
              <a:solidFill>
                <a:prstClr val="white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9225" name="Текст 3">
            <a:extLst>
              <a:ext uri="{FF2B5EF4-FFF2-40B4-BE49-F238E27FC236}">
                <a16:creationId xmlns="" xmlns:a16="http://schemas.microsoft.com/office/drawing/2014/main" id="{ABFC9CC4-E092-9EAF-9DA5-95EE2F12A0DB}"/>
              </a:ext>
            </a:extLst>
          </p:cNvPr>
          <p:cNvSpPr txBox="1">
            <a:spLocks/>
          </p:cNvSpPr>
          <p:nvPr/>
        </p:nvSpPr>
        <p:spPr bwMode="auto">
          <a:xfrm>
            <a:off x="5037667" y="2042473"/>
            <a:ext cx="7010400" cy="80856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/>
          <a:lstStyle>
            <a:lvl1pPr marL="171450" indent="-17145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28594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ru-RU" altLang="ru-RU" sz="1467" b="1">
                <a:solidFill>
                  <a:srgbClr val="002060"/>
                </a:solidFill>
              </a:rPr>
              <a:t>Целостное развитие и раскрытие потенциала каждого ребенка на основе общечеловеческих и национальных ценностей с учетом его интересов, особенностей и потребностей. </a:t>
            </a:r>
          </a:p>
          <a:p>
            <a:pPr marL="228594" indent="-228594" defTabSz="239178" eaLnBrk="0" fontAlgn="base" hangingPunct="0">
              <a:spcBef>
                <a:spcPts val="800"/>
              </a:spcBef>
              <a:spcAft>
                <a:spcPct val="0"/>
              </a:spcAft>
              <a:buSzPts val="2000"/>
            </a:pPr>
            <a:endParaRPr lang="ru-RU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Текст 3">
            <a:extLst>
              <a:ext uri="{FF2B5EF4-FFF2-40B4-BE49-F238E27FC236}">
                <a16:creationId xmlns="" xmlns:a16="http://schemas.microsoft.com/office/drawing/2014/main" id="{DCEAA7BA-B1BD-B859-C150-EE13A59359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37667" y="3037195"/>
            <a:ext cx="7010400" cy="3661943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q"/>
            </a:pPr>
            <a:r>
              <a:rPr lang="kk-KZ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Изменены подходы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процессам развития, воспитания и обучения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None/>
            </a:pPr>
            <a:endParaRPr lang="kk-KZ" altLang="ru-RU" sz="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Минимизирована нагрузка на детей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None/>
            </a:pPr>
            <a:endParaRPr lang="kk-KZ" altLang="ru-RU" sz="5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программы реализуется через интегрированное занятие, организованное педагогом в течение дня в игровой форме через разные виды детской деятельности: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13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13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Двигательная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13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Познавательная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13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13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13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Трудовая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13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</a:t>
            </a: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None/>
            </a:pPr>
            <a:endParaRPr lang="ru-RU" altLang="ru-RU" sz="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just" defTabSz="239178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Разработан примерный словарный минимум для овладения государственным языком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lerio templat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alerio templat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2736</Words>
  <Application>Microsoft Office PowerPoint</Application>
  <PresentationFormat>Произвольный</PresentationFormat>
  <Paragraphs>436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2_Тема Office</vt:lpstr>
      <vt:lpstr>5_Тема Office</vt:lpstr>
      <vt:lpstr>Salerio template</vt:lpstr>
      <vt:lpstr>1_Тема Office</vt:lpstr>
      <vt:lpstr>1_Salerio template</vt:lpstr>
      <vt:lpstr>Тема Office</vt:lpstr>
      <vt:lpstr>Документ</vt:lpstr>
      <vt:lpstr>  ИНСТИТУТ РАННЕГО РАЗВИТИЯ ДЕТЕЙ  МИНИСТЕРСТВА ПРОСВЕЩЕНИЯ РЕСПУБЛИКИ КАЗАХСТАН  </vt:lpstr>
      <vt:lpstr>Преимущества в развитии детей, посещающие дошкольные организации</vt:lpstr>
      <vt:lpstr>Презентация PowerPoint</vt:lpstr>
      <vt:lpstr>РЕАЛИЗАЦИЯ МОДЕЛИ ДОШКОЛЬНОГО ВОСПИТАНИЯ И ОБУЧЕНИЯ</vt:lpstr>
      <vt:lpstr>РЕАЛИЗАЦИЯ МОДЕЛИ ДОШКОЛЬНОГО ВОСПИТАНИЯ И ОБУЧЕНИЯ</vt:lpstr>
      <vt:lpstr> ОРГАНИЗАЦИЯ РАБОТЫ «ЦЕНТРОВ КОМПЕТЕНЦИЙ»  </vt:lpstr>
      <vt:lpstr> ОРГАНИЗАЦИЯ РАБОТЫ 2-Х ВОСПИТАТЕЛЕЙ  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Komm her Katze</cp:lastModifiedBy>
  <cp:revision>23</cp:revision>
  <dcterms:created xsi:type="dcterms:W3CDTF">2022-10-12T17:07:17Z</dcterms:created>
  <dcterms:modified xsi:type="dcterms:W3CDTF">2022-10-21T14:22:21Z</dcterms:modified>
</cp:coreProperties>
</file>