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6" r:id="rId3"/>
    <p:sldId id="336" r:id="rId4"/>
    <p:sldId id="270" r:id="rId5"/>
    <p:sldId id="346" r:id="rId6"/>
    <p:sldId id="273" r:id="rId7"/>
    <p:sldId id="347" r:id="rId8"/>
    <p:sldId id="345" r:id="rId9"/>
    <p:sldId id="324" r:id="rId10"/>
    <p:sldId id="349" r:id="rId11"/>
    <p:sldId id="325" r:id="rId12"/>
    <p:sldId id="285" r:id="rId13"/>
    <p:sldId id="353" r:id="rId14"/>
    <p:sldId id="326" r:id="rId15"/>
    <p:sldId id="354" r:id="rId16"/>
    <p:sldId id="311" r:id="rId17"/>
    <p:sldId id="328" r:id="rId18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90" autoAdjust="0"/>
    <p:restoredTop sz="94660"/>
  </p:normalViewPr>
  <p:slideViewPr>
    <p:cSldViewPr>
      <p:cViewPr varScale="1">
        <p:scale>
          <a:sx n="122" d="100"/>
          <a:sy n="122" d="100"/>
        </p:scale>
        <p:origin x="47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4;&#1043;&#1046;\Desktop\1&#1090;%202022-2023\5%20&#1082;&#1083;&#1072;&#1089;&#1089;&#1099;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5;&#1057;-1&#1095;\report_performance_2022_1_high.xls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5;&#1057;-1&#1095;\report_performance_2022_1_high.xls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5;&#1057;-1&#1095;\1&#1090;%202022-2023\11%20&#1082;&#1083;&#1072;&#1089;&#1089;&#1099;.xls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5;&#1057;-1&#1095;\1&#1090;%202022-2023\11%20&#1082;&#1083;&#1072;&#1089;&#1089;&#1099;.xls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5;&#1057;-1&#1095;\1&#1090;%202022-2023\&#1048;&#1090;&#1086;&#1075;&#1086;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5;&#1057;-1&#1095;\1&#1090;%202022-2023\&#1048;&#1090;&#1086;&#1075;&#1086;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5;&#1057;-1&#1095;\1&#1090;%202022-2023\&#1048;&#1090;&#1086;&#1075;&#1086;.xlsx" TargetMode="External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4;&#1043;&#1046;\Desktop\1&#1090;%202022-2023\6%20&#1082;&#1083;&#1072;&#1089;&#1089;&#1099;.xl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4;&#1043;&#1046;\Desktop\1&#1090;%202022-2023\6%20&#1082;&#1083;&#1072;&#1089;&#1089;&#1099;.xls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4;&#1043;&#1046;\Downloads\report_performance_2022_1_high.xls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4;&#1043;&#1046;\Desktop\1&#1090;%202022-2023\7%20&#1082;&#1083;&#1072;&#1089;&#1089;&#1099;.xls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F:\&#1055;&#1057;-1&#1095;\1&#1090;%202022-2023\8%20&#1082;&#1083;&#1072;&#1089;&#1089;&#1099;.xls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F:\&#1055;&#1057;-1&#1095;\1&#1090;%202022-2023\8%20&#1082;&#1083;&#1072;&#1089;&#1089;&#1099;.xls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5;&#1057;-1&#1095;\1&#1090;%202022-2023\9%20&#1082;&#1083;&#1072;&#1089;&#1089;&#1099;.xls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55;&#1057;-1&#1095;\1&#1090;%202022-2023\9%20&#1082;&#1083;&#1072;&#1089;&#1089;&#1099;.xls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dirty="0"/>
              <a:t>Качество знаний в 5 классах</a:t>
            </a:r>
          </a:p>
        </c:rich>
      </c:tx>
      <c:layout>
        <c:manualLayout>
          <c:xMode val="edge"/>
          <c:yMode val="edge"/>
          <c:x val="0.33322256521762134"/>
          <c:y val="3.727960999070064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'5-12кл'!$A$4:$B$20</c:f>
              <c:multiLvlStrCache>
                <c:ptCount val="17"/>
                <c:lvl>
                  <c:pt idx="0">
                    <c:v>Казахский язык и литература</c:v>
                  </c:pt>
                  <c:pt idx="1">
                    <c:v>Русский язык и литература</c:v>
                  </c:pt>
                  <c:pt idx="2">
                    <c:v>Русский язык</c:v>
                  </c:pt>
                  <c:pt idx="3">
                    <c:v>Казахский язык</c:v>
                  </c:pt>
                  <c:pt idx="4">
                    <c:v>Русская литература</c:v>
                  </c:pt>
                  <c:pt idx="5">
                    <c:v>Казахская литература</c:v>
                  </c:pt>
                  <c:pt idx="6">
                    <c:v>Математика</c:v>
                  </c:pt>
                  <c:pt idx="7">
                    <c:v>Математика</c:v>
                  </c:pt>
                  <c:pt idx="8">
                    <c:v>Естествознание</c:v>
                  </c:pt>
                  <c:pt idx="9">
                    <c:v>Естествознание</c:v>
                  </c:pt>
                  <c:pt idx="10">
                    <c:v>История Казахстана</c:v>
                  </c:pt>
                  <c:pt idx="11">
                    <c:v>История Казахстана</c:v>
                  </c:pt>
                  <c:pt idx="12">
                    <c:v>Иностранный язык</c:v>
                  </c:pt>
                  <c:pt idx="13">
                    <c:v>Иностранный язык</c:v>
                  </c:pt>
                  <c:pt idx="14">
                    <c:v>Итого</c:v>
                  </c:pt>
                  <c:pt idx="15">
                    <c:v>Итого</c:v>
                  </c:pt>
                  <c:pt idx="16">
                    <c:v>Итого</c:v>
                  </c:pt>
                </c:lvl>
                <c:lvl>
                  <c:pt idx="0">
                    <c:v>Рус</c:v>
                  </c:pt>
                  <c:pt idx="1">
                    <c:v>Каз</c:v>
                  </c:pt>
                  <c:pt idx="2">
                    <c:v>Рус</c:v>
                  </c:pt>
                  <c:pt idx="3">
                    <c:v>Каз</c:v>
                  </c:pt>
                  <c:pt idx="4">
                    <c:v>Рус</c:v>
                  </c:pt>
                  <c:pt idx="5">
                    <c:v>Каз</c:v>
                  </c:pt>
                  <c:pt idx="6">
                    <c:v>Рус</c:v>
                  </c:pt>
                  <c:pt idx="7">
                    <c:v>Каз</c:v>
                  </c:pt>
                  <c:pt idx="8">
                    <c:v>Рус</c:v>
                  </c:pt>
                  <c:pt idx="9">
                    <c:v>Каз</c:v>
                  </c:pt>
                  <c:pt idx="10">
                    <c:v>Рус</c:v>
                  </c:pt>
                  <c:pt idx="11">
                    <c:v>Каз</c:v>
                  </c:pt>
                  <c:pt idx="12">
                    <c:v>Рус</c:v>
                  </c:pt>
                  <c:pt idx="13">
                    <c:v>Каз</c:v>
                  </c:pt>
                  <c:pt idx="14">
                    <c:v>Рус</c:v>
                  </c:pt>
                  <c:pt idx="15">
                    <c:v>Каз</c:v>
                  </c:pt>
                  <c:pt idx="16">
                    <c:v>Всего</c:v>
                  </c:pt>
                </c:lvl>
              </c:multiLvlStrCache>
            </c:multiLvlStrRef>
          </c:cat>
          <c:val>
            <c:numRef>
              <c:f>'5-12кл'!$I$4:$I$20</c:f>
              <c:numCache>
                <c:formatCode>0</c:formatCode>
                <c:ptCount val="17"/>
                <c:pt idx="0">
                  <c:v>83</c:v>
                </c:pt>
                <c:pt idx="1">
                  <c:v>76.47</c:v>
                </c:pt>
                <c:pt idx="2">
                  <c:v>79.31</c:v>
                </c:pt>
                <c:pt idx="3">
                  <c:v>67.86</c:v>
                </c:pt>
                <c:pt idx="4">
                  <c:v>86.21</c:v>
                </c:pt>
                <c:pt idx="5">
                  <c:v>73.81</c:v>
                </c:pt>
                <c:pt idx="6">
                  <c:v>75.86</c:v>
                </c:pt>
                <c:pt idx="7">
                  <c:v>61.63</c:v>
                </c:pt>
                <c:pt idx="8">
                  <c:v>68.97</c:v>
                </c:pt>
                <c:pt idx="9">
                  <c:v>75.58</c:v>
                </c:pt>
                <c:pt idx="10">
                  <c:v>79.31</c:v>
                </c:pt>
                <c:pt idx="11">
                  <c:v>84.88</c:v>
                </c:pt>
                <c:pt idx="12">
                  <c:v>82.76</c:v>
                </c:pt>
                <c:pt idx="13">
                  <c:v>74.42</c:v>
                </c:pt>
                <c:pt idx="14" formatCode="General">
                  <c:v>51.72</c:v>
                </c:pt>
                <c:pt idx="15" formatCode="General">
                  <c:v>52.33</c:v>
                </c:pt>
                <c:pt idx="16" formatCode="General">
                  <c:v>52.17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2D4-4273-874C-CCAC11CB28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3429224"/>
        <c:axId val="213428440"/>
      </c:barChart>
      <c:catAx>
        <c:axId val="213429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13428440"/>
        <c:crosses val="autoZero"/>
        <c:auto val="1"/>
        <c:lblAlgn val="ctr"/>
        <c:lblOffset val="100"/>
        <c:noMultiLvlLbl val="0"/>
      </c:catAx>
      <c:valAx>
        <c:axId val="213428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13429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 smtClean="0">
                <a:effectLst/>
              </a:rPr>
              <a:t>Качество знаний в 10 классах с русским языком обучения</a:t>
            </a:r>
            <a:endParaRPr lang="ru-RU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'5-12кл'!$B$4:$B$14</c:f>
              <c:strCache>
                <c:ptCount val="11"/>
                <c:pt idx="0">
                  <c:v>Казахский язык и литература</c:v>
                </c:pt>
                <c:pt idx="1">
                  <c:v>Русская литература</c:v>
                </c:pt>
                <c:pt idx="2">
                  <c:v>Геометрия</c:v>
                </c:pt>
                <c:pt idx="3">
                  <c:v>Физика</c:v>
                </c:pt>
                <c:pt idx="4">
                  <c:v>Биология</c:v>
                </c:pt>
                <c:pt idx="5">
                  <c:v>География</c:v>
                </c:pt>
                <c:pt idx="6">
                  <c:v>Химия</c:v>
                </c:pt>
                <c:pt idx="7">
                  <c:v>История Казахстана</c:v>
                </c:pt>
                <c:pt idx="8">
                  <c:v>Информатика</c:v>
                </c:pt>
                <c:pt idx="9">
                  <c:v>Алгебра и начала анализа</c:v>
                </c:pt>
                <c:pt idx="10">
                  <c:v>Иностранный язык</c:v>
                </c:pt>
              </c:strCache>
            </c:strRef>
          </c:cat>
          <c:val>
            <c:numRef>
              <c:f>'5-12кл'!$J$4:$J$14</c:f>
              <c:numCache>
                <c:formatCode>0</c:formatCode>
                <c:ptCount val="11"/>
                <c:pt idx="0">
                  <c:v>91.67</c:v>
                </c:pt>
                <c:pt idx="1">
                  <c:v>100</c:v>
                </c:pt>
                <c:pt idx="2">
                  <c:v>58.33</c:v>
                </c:pt>
                <c:pt idx="3">
                  <c:v>66.67</c:v>
                </c:pt>
                <c:pt idx="4">
                  <c:v>75</c:v>
                </c:pt>
                <c:pt idx="5">
                  <c:v>66.67</c:v>
                </c:pt>
                <c:pt idx="6">
                  <c:v>66.67</c:v>
                </c:pt>
                <c:pt idx="7">
                  <c:v>66.67</c:v>
                </c:pt>
                <c:pt idx="8">
                  <c:v>100</c:v>
                </c:pt>
                <c:pt idx="9">
                  <c:v>41.67</c:v>
                </c:pt>
                <c:pt idx="10">
                  <c:v>83.33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7652624"/>
        <c:axId val="287654976"/>
      </c:barChart>
      <c:catAx>
        <c:axId val="287652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7654976"/>
        <c:crosses val="autoZero"/>
        <c:auto val="1"/>
        <c:lblAlgn val="ctr"/>
        <c:lblOffset val="100"/>
        <c:noMultiLvlLbl val="0"/>
      </c:catAx>
      <c:valAx>
        <c:axId val="287654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76526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 smtClean="0">
                <a:effectLst/>
              </a:rPr>
              <a:t>Качество знаний в 10 классах с казахским языком обучения</a:t>
            </a:r>
            <a:endParaRPr lang="ru-RU" dirty="0">
              <a:effectLst/>
            </a:endParaRPr>
          </a:p>
        </c:rich>
      </c:tx>
      <c:layout>
        <c:manualLayout>
          <c:xMode val="edge"/>
          <c:yMode val="edge"/>
          <c:x val="0.15459470015507754"/>
          <c:y val="2.97087142442758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'5-12кл'!$B$16:$B$28</c:f>
              <c:strCache>
                <c:ptCount val="13"/>
                <c:pt idx="0">
                  <c:v>Казахская литература</c:v>
                </c:pt>
                <c:pt idx="1">
                  <c:v>Русский язык и литература</c:v>
                </c:pt>
                <c:pt idx="2">
                  <c:v>Геометрия</c:v>
                </c:pt>
                <c:pt idx="3">
                  <c:v>Физика</c:v>
                </c:pt>
                <c:pt idx="4">
                  <c:v>Биология</c:v>
                </c:pt>
                <c:pt idx="5">
                  <c:v>География</c:v>
                </c:pt>
                <c:pt idx="6">
                  <c:v>Химия</c:v>
                </c:pt>
                <c:pt idx="7">
                  <c:v>История Казахстана</c:v>
                </c:pt>
                <c:pt idx="8">
                  <c:v>Информатика</c:v>
                </c:pt>
                <c:pt idx="9">
                  <c:v>Алгебра и начала анализа</c:v>
                </c:pt>
                <c:pt idx="10">
                  <c:v>Иностранный язык</c:v>
                </c:pt>
                <c:pt idx="11">
                  <c:v>Казахский язык</c:v>
                </c:pt>
                <c:pt idx="12">
                  <c:v>Всемирная история</c:v>
                </c:pt>
              </c:strCache>
            </c:strRef>
          </c:cat>
          <c:val>
            <c:numRef>
              <c:f>'5-12кл'!$J$16:$J$28</c:f>
              <c:numCache>
                <c:formatCode>0</c:formatCode>
                <c:ptCount val="13"/>
                <c:pt idx="0">
                  <c:v>81.819999999999993</c:v>
                </c:pt>
                <c:pt idx="1">
                  <c:v>81.819999999999993</c:v>
                </c:pt>
                <c:pt idx="2">
                  <c:v>59.09</c:v>
                </c:pt>
                <c:pt idx="3">
                  <c:v>59.09</c:v>
                </c:pt>
                <c:pt idx="4">
                  <c:v>84.09</c:v>
                </c:pt>
                <c:pt idx="5">
                  <c:v>95.45</c:v>
                </c:pt>
                <c:pt idx="6">
                  <c:v>59.09</c:v>
                </c:pt>
                <c:pt idx="7">
                  <c:v>88.64</c:v>
                </c:pt>
                <c:pt idx="8">
                  <c:v>100</c:v>
                </c:pt>
                <c:pt idx="9">
                  <c:v>50</c:v>
                </c:pt>
                <c:pt idx="10">
                  <c:v>86.36</c:v>
                </c:pt>
                <c:pt idx="11">
                  <c:v>72.73</c:v>
                </c:pt>
                <c:pt idx="12">
                  <c:v>72.73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7655368"/>
        <c:axId val="287655760"/>
      </c:barChart>
      <c:catAx>
        <c:axId val="287655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7655760"/>
        <c:crosses val="autoZero"/>
        <c:auto val="1"/>
        <c:lblAlgn val="ctr"/>
        <c:lblOffset val="100"/>
        <c:noMultiLvlLbl val="0"/>
      </c:catAx>
      <c:valAx>
        <c:axId val="287655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76553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 smtClean="0">
                <a:effectLst/>
              </a:rPr>
              <a:t>Качество знаний в 11 классах с казахским языком обучения</a:t>
            </a:r>
            <a:endParaRPr lang="ru-RU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'5-12кл'!$C$2:$J$2</c:f>
              <c:strCache>
                <c:ptCount val="1"/>
                <c:pt idx="0">
                  <c:v>10 класс 2021-2022 у.г.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'5-12кл'!$B$16:$B$28</c:f>
              <c:strCache>
                <c:ptCount val="13"/>
                <c:pt idx="0">
                  <c:v>Казахский язык</c:v>
                </c:pt>
                <c:pt idx="1">
                  <c:v>Казахская литература</c:v>
                </c:pt>
                <c:pt idx="2">
                  <c:v>Русский язык и литература</c:v>
                </c:pt>
                <c:pt idx="3">
                  <c:v>Геометрия</c:v>
                </c:pt>
                <c:pt idx="4">
                  <c:v>Физика</c:v>
                </c:pt>
                <c:pt idx="5">
                  <c:v>Биология</c:v>
                </c:pt>
                <c:pt idx="6">
                  <c:v>География</c:v>
                </c:pt>
                <c:pt idx="7">
                  <c:v>Химия</c:v>
                </c:pt>
                <c:pt idx="8">
                  <c:v>Всемирная история</c:v>
                </c:pt>
                <c:pt idx="9">
                  <c:v>История Казахстана</c:v>
                </c:pt>
                <c:pt idx="10">
                  <c:v>Информатика</c:v>
                </c:pt>
                <c:pt idx="11">
                  <c:v>Алгебра и начала анализа</c:v>
                </c:pt>
                <c:pt idx="12">
                  <c:v>Иностранный язык</c:v>
                </c:pt>
              </c:strCache>
            </c:strRef>
          </c:cat>
          <c:val>
            <c:numRef>
              <c:f>'5-12кл'!$J$16:$J$28</c:f>
              <c:numCache>
                <c:formatCode>0</c:formatCode>
                <c:ptCount val="13"/>
                <c:pt idx="0">
                  <c:v>75</c:v>
                </c:pt>
                <c:pt idx="1">
                  <c:v>76.67</c:v>
                </c:pt>
                <c:pt idx="2">
                  <c:v>70</c:v>
                </c:pt>
                <c:pt idx="3">
                  <c:v>53.33</c:v>
                </c:pt>
                <c:pt idx="4">
                  <c:v>48.33</c:v>
                </c:pt>
                <c:pt idx="5">
                  <c:v>61.67</c:v>
                </c:pt>
                <c:pt idx="6">
                  <c:v>61.67</c:v>
                </c:pt>
                <c:pt idx="7">
                  <c:v>53.33</c:v>
                </c:pt>
                <c:pt idx="8">
                  <c:v>78.33</c:v>
                </c:pt>
                <c:pt idx="9">
                  <c:v>66.67</c:v>
                </c:pt>
                <c:pt idx="10">
                  <c:v>71.67</c:v>
                </c:pt>
                <c:pt idx="11">
                  <c:v>50</c:v>
                </c:pt>
                <c:pt idx="12">
                  <c:v>60</c:v>
                </c:pt>
              </c:numCache>
            </c:numRef>
          </c:val>
        </c:ser>
        <c:ser>
          <c:idx val="1"/>
          <c:order val="1"/>
          <c:tx>
            <c:strRef>
              <c:f>'5-12кл'!$K$2:$R$2</c:f>
              <c:strCache>
                <c:ptCount val="1"/>
                <c:pt idx="0">
                  <c:v>10 класс 2021-2022 у.г. 1 четверть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'5-12кл'!$B$16:$B$28</c:f>
              <c:strCache>
                <c:ptCount val="13"/>
                <c:pt idx="0">
                  <c:v>Казахский язык</c:v>
                </c:pt>
                <c:pt idx="1">
                  <c:v>Казахская литература</c:v>
                </c:pt>
                <c:pt idx="2">
                  <c:v>Русский язык и литература</c:v>
                </c:pt>
                <c:pt idx="3">
                  <c:v>Геометрия</c:v>
                </c:pt>
                <c:pt idx="4">
                  <c:v>Физика</c:v>
                </c:pt>
                <c:pt idx="5">
                  <c:v>Биология</c:v>
                </c:pt>
                <c:pt idx="6">
                  <c:v>География</c:v>
                </c:pt>
                <c:pt idx="7">
                  <c:v>Химия</c:v>
                </c:pt>
                <c:pt idx="8">
                  <c:v>Всемирная история</c:v>
                </c:pt>
                <c:pt idx="9">
                  <c:v>История Казахстана</c:v>
                </c:pt>
                <c:pt idx="10">
                  <c:v>Информатика</c:v>
                </c:pt>
                <c:pt idx="11">
                  <c:v>Алгебра и начала анализа</c:v>
                </c:pt>
                <c:pt idx="12">
                  <c:v>Иностранный язык</c:v>
                </c:pt>
              </c:strCache>
            </c:strRef>
          </c:cat>
          <c:val>
            <c:numRef>
              <c:f>'5-12кл'!$R$16:$R$28</c:f>
              <c:numCache>
                <c:formatCode>0</c:formatCode>
                <c:ptCount val="13"/>
                <c:pt idx="0">
                  <c:v>53.85</c:v>
                </c:pt>
                <c:pt idx="1">
                  <c:v>64.41</c:v>
                </c:pt>
                <c:pt idx="2">
                  <c:v>55.93</c:v>
                </c:pt>
                <c:pt idx="3">
                  <c:v>65</c:v>
                </c:pt>
                <c:pt idx="4">
                  <c:v>75</c:v>
                </c:pt>
                <c:pt idx="5">
                  <c:v>70</c:v>
                </c:pt>
                <c:pt idx="6">
                  <c:v>80</c:v>
                </c:pt>
                <c:pt idx="7">
                  <c:v>70</c:v>
                </c:pt>
                <c:pt idx="8">
                  <c:v>43.59</c:v>
                </c:pt>
                <c:pt idx="9">
                  <c:v>64.41</c:v>
                </c:pt>
                <c:pt idx="10">
                  <c:v>100</c:v>
                </c:pt>
                <c:pt idx="11">
                  <c:v>38.979999999999997</c:v>
                </c:pt>
                <c:pt idx="12">
                  <c:v>26.32</c:v>
                </c:pt>
              </c:numCache>
            </c:numRef>
          </c:val>
        </c:ser>
        <c:ser>
          <c:idx val="2"/>
          <c:order val="2"/>
          <c:tx>
            <c:strRef>
              <c:f>'5-12кл'!$S$2:$Z$2</c:f>
              <c:strCache>
                <c:ptCount val="1"/>
                <c:pt idx="0">
                  <c:v>11 класс 2022-2023 у.г. 1 четверть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'5-12кл'!$B$16:$B$28</c:f>
              <c:strCache>
                <c:ptCount val="13"/>
                <c:pt idx="0">
                  <c:v>Казахский язык</c:v>
                </c:pt>
                <c:pt idx="1">
                  <c:v>Казахская литература</c:v>
                </c:pt>
                <c:pt idx="2">
                  <c:v>Русский язык и литература</c:v>
                </c:pt>
                <c:pt idx="3">
                  <c:v>Геометрия</c:v>
                </c:pt>
                <c:pt idx="4">
                  <c:v>Физика</c:v>
                </c:pt>
                <c:pt idx="5">
                  <c:v>Биология</c:v>
                </c:pt>
                <c:pt idx="6">
                  <c:v>География</c:v>
                </c:pt>
                <c:pt idx="7">
                  <c:v>Химия</c:v>
                </c:pt>
                <c:pt idx="8">
                  <c:v>Всемирная история</c:v>
                </c:pt>
                <c:pt idx="9">
                  <c:v>История Казахстана</c:v>
                </c:pt>
                <c:pt idx="10">
                  <c:v>Информатика</c:v>
                </c:pt>
                <c:pt idx="11">
                  <c:v>Алгебра и начала анализа</c:v>
                </c:pt>
                <c:pt idx="12">
                  <c:v>Иностранный язык</c:v>
                </c:pt>
              </c:strCache>
            </c:strRef>
          </c:cat>
          <c:val>
            <c:numRef>
              <c:f>'5-12кл'!$Z$16:$Z$28</c:f>
              <c:numCache>
                <c:formatCode>0</c:formatCode>
                <c:ptCount val="13"/>
                <c:pt idx="0">
                  <c:v>81.08</c:v>
                </c:pt>
                <c:pt idx="1">
                  <c:v>84.48</c:v>
                </c:pt>
                <c:pt idx="2">
                  <c:v>63.79</c:v>
                </c:pt>
                <c:pt idx="3">
                  <c:v>57.14</c:v>
                </c:pt>
                <c:pt idx="4">
                  <c:v>51.72</c:v>
                </c:pt>
                <c:pt idx="5">
                  <c:v>74.14</c:v>
                </c:pt>
                <c:pt idx="6">
                  <c:v>80.95</c:v>
                </c:pt>
                <c:pt idx="7">
                  <c:v>62.07</c:v>
                </c:pt>
                <c:pt idx="8">
                  <c:v>62.16</c:v>
                </c:pt>
                <c:pt idx="9">
                  <c:v>89.66</c:v>
                </c:pt>
                <c:pt idx="10">
                  <c:v>100</c:v>
                </c:pt>
                <c:pt idx="11">
                  <c:v>39.659999999999997</c:v>
                </c:pt>
                <c:pt idx="12">
                  <c:v>70.69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8197536"/>
        <c:axId val="288203024"/>
      </c:barChart>
      <c:catAx>
        <c:axId val="288197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8203024"/>
        <c:crosses val="autoZero"/>
        <c:auto val="1"/>
        <c:lblAlgn val="ctr"/>
        <c:lblOffset val="100"/>
        <c:noMultiLvlLbl val="0"/>
      </c:catAx>
      <c:valAx>
        <c:axId val="288203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8197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 smtClean="0">
                <a:effectLst/>
              </a:rPr>
              <a:t>Качество знаний в 11 классах с русским языком обучения</a:t>
            </a:r>
            <a:endParaRPr lang="ru-RU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'5-12кл'!$C$2:$J$2</c:f>
              <c:strCache>
                <c:ptCount val="1"/>
                <c:pt idx="0">
                  <c:v>10 класс 2021-2022 у.г.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'5-12кл'!$B$4:$B$14</c:f>
              <c:strCache>
                <c:ptCount val="11"/>
                <c:pt idx="0">
                  <c:v>Казахский язык и литература</c:v>
                </c:pt>
                <c:pt idx="1">
                  <c:v>Русская литература</c:v>
                </c:pt>
                <c:pt idx="2">
                  <c:v>Геометрия</c:v>
                </c:pt>
                <c:pt idx="3">
                  <c:v>Физика</c:v>
                </c:pt>
                <c:pt idx="4">
                  <c:v>Биология</c:v>
                </c:pt>
                <c:pt idx="5">
                  <c:v>География</c:v>
                </c:pt>
                <c:pt idx="6">
                  <c:v>Химия</c:v>
                </c:pt>
                <c:pt idx="7">
                  <c:v>История Казахстана</c:v>
                </c:pt>
                <c:pt idx="8">
                  <c:v>Информатика</c:v>
                </c:pt>
                <c:pt idx="9">
                  <c:v>Алгебра и начала анализа</c:v>
                </c:pt>
                <c:pt idx="10">
                  <c:v>Иностранный язык</c:v>
                </c:pt>
              </c:strCache>
            </c:strRef>
          </c:cat>
          <c:val>
            <c:numRef>
              <c:f>'5-12кл'!$J$4:$J$14</c:f>
              <c:numCache>
                <c:formatCode>0</c:formatCode>
                <c:ptCount val="11"/>
                <c:pt idx="0">
                  <c:v>77.78</c:v>
                </c:pt>
                <c:pt idx="1">
                  <c:v>88.89</c:v>
                </c:pt>
                <c:pt idx="2">
                  <c:v>77.78</c:v>
                </c:pt>
                <c:pt idx="3">
                  <c:v>44.44</c:v>
                </c:pt>
                <c:pt idx="4">
                  <c:v>55.56</c:v>
                </c:pt>
                <c:pt idx="5">
                  <c:v>66.67</c:v>
                </c:pt>
                <c:pt idx="6">
                  <c:v>66.67</c:v>
                </c:pt>
                <c:pt idx="7">
                  <c:v>55.56</c:v>
                </c:pt>
                <c:pt idx="8">
                  <c:v>66.67</c:v>
                </c:pt>
                <c:pt idx="9">
                  <c:v>77.78</c:v>
                </c:pt>
                <c:pt idx="10">
                  <c:v>44.44</c:v>
                </c:pt>
              </c:numCache>
            </c:numRef>
          </c:val>
        </c:ser>
        <c:ser>
          <c:idx val="1"/>
          <c:order val="1"/>
          <c:tx>
            <c:strRef>
              <c:f>'5-12кл'!$K$2:$R$2</c:f>
              <c:strCache>
                <c:ptCount val="1"/>
                <c:pt idx="0">
                  <c:v>10 класс 2021-2022 у.г. 1 четверть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'5-12кл'!$B$4:$B$14</c:f>
              <c:strCache>
                <c:ptCount val="11"/>
                <c:pt idx="0">
                  <c:v>Казахский язык и литература</c:v>
                </c:pt>
                <c:pt idx="1">
                  <c:v>Русская литература</c:v>
                </c:pt>
                <c:pt idx="2">
                  <c:v>Геометрия</c:v>
                </c:pt>
                <c:pt idx="3">
                  <c:v>Физика</c:v>
                </c:pt>
                <c:pt idx="4">
                  <c:v>Биология</c:v>
                </c:pt>
                <c:pt idx="5">
                  <c:v>География</c:v>
                </c:pt>
                <c:pt idx="6">
                  <c:v>Химия</c:v>
                </c:pt>
                <c:pt idx="7">
                  <c:v>История Казахстана</c:v>
                </c:pt>
                <c:pt idx="8">
                  <c:v>Информатика</c:v>
                </c:pt>
                <c:pt idx="9">
                  <c:v>Алгебра и начала анализа</c:v>
                </c:pt>
                <c:pt idx="10">
                  <c:v>Иностранный язык</c:v>
                </c:pt>
              </c:strCache>
            </c:strRef>
          </c:cat>
          <c:val>
            <c:numRef>
              <c:f>'5-12кл'!$R$4:$R$14</c:f>
              <c:numCache>
                <c:formatCode>0</c:formatCode>
                <c:ptCount val="11"/>
                <c:pt idx="0">
                  <c:v>77.78</c:v>
                </c:pt>
                <c:pt idx="1">
                  <c:v>77.78</c:v>
                </c:pt>
                <c:pt idx="2">
                  <c:v>33.33</c:v>
                </c:pt>
                <c:pt idx="3">
                  <c:v>44.44</c:v>
                </c:pt>
                <c:pt idx="4">
                  <c:v>66.67</c:v>
                </c:pt>
                <c:pt idx="5">
                  <c:v>55.56</c:v>
                </c:pt>
                <c:pt idx="6">
                  <c:v>55.56</c:v>
                </c:pt>
                <c:pt idx="7">
                  <c:v>66.67</c:v>
                </c:pt>
                <c:pt idx="8">
                  <c:v>77.78</c:v>
                </c:pt>
                <c:pt idx="9">
                  <c:v>44.44</c:v>
                </c:pt>
                <c:pt idx="10">
                  <c:v>88.89</c:v>
                </c:pt>
              </c:numCache>
            </c:numRef>
          </c:val>
        </c:ser>
        <c:ser>
          <c:idx val="2"/>
          <c:order val="2"/>
          <c:tx>
            <c:strRef>
              <c:f>'5-12кл'!$S$2:$Z$2</c:f>
              <c:strCache>
                <c:ptCount val="1"/>
                <c:pt idx="0">
                  <c:v>11 класс 2022-2023 у.г. 1 четверть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'5-12кл'!$B$4:$B$14</c:f>
              <c:strCache>
                <c:ptCount val="11"/>
                <c:pt idx="0">
                  <c:v>Казахский язык и литература</c:v>
                </c:pt>
                <c:pt idx="1">
                  <c:v>Русская литература</c:v>
                </c:pt>
                <c:pt idx="2">
                  <c:v>Геометрия</c:v>
                </c:pt>
                <c:pt idx="3">
                  <c:v>Физика</c:v>
                </c:pt>
                <c:pt idx="4">
                  <c:v>Биология</c:v>
                </c:pt>
                <c:pt idx="5">
                  <c:v>География</c:v>
                </c:pt>
                <c:pt idx="6">
                  <c:v>Химия</c:v>
                </c:pt>
                <c:pt idx="7">
                  <c:v>История Казахстана</c:v>
                </c:pt>
                <c:pt idx="8">
                  <c:v>Информатика</c:v>
                </c:pt>
                <c:pt idx="9">
                  <c:v>Алгебра и начала анализа</c:v>
                </c:pt>
                <c:pt idx="10">
                  <c:v>Иностранный язык</c:v>
                </c:pt>
              </c:strCache>
            </c:strRef>
          </c:cat>
          <c:val>
            <c:numRef>
              <c:f>'5-12кл'!$Z$4:$Z$14</c:f>
              <c:numCache>
                <c:formatCode>0</c:formatCode>
                <c:ptCount val="11"/>
                <c:pt idx="0">
                  <c:v>80</c:v>
                </c:pt>
                <c:pt idx="1">
                  <c:v>90</c:v>
                </c:pt>
                <c:pt idx="2">
                  <c:v>30</c:v>
                </c:pt>
                <c:pt idx="3">
                  <c:v>40</c:v>
                </c:pt>
                <c:pt idx="4">
                  <c:v>60</c:v>
                </c:pt>
                <c:pt idx="5">
                  <c:v>60</c:v>
                </c:pt>
                <c:pt idx="6">
                  <c:v>70</c:v>
                </c:pt>
                <c:pt idx="7">
                  <c:v>60</c:v>
                </c:pt>
                <c:pt idx="8">
                  <c:v>80</c:v>
                </c:pt>
                <c:pt idx="9">
                  <c:v>30</c:v>
                </c:pt>
                <c:pt idx="10">
                  <c:v>80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8203416"/>
        <c:axId val="288203808"/>
      </c:barChart>
      <c:catAx>
        <c:axId val="288203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8203808"/>
        <c:crosses val="autoZero"/>
        <c:auto val="1"/>
        <c:lblAlgn val="ctr"/>
        <c:lblOffset val="100"/>
        <c:noMultiLvlLbl val="0"/>
      </c:catAx>
      <c:valAx>
        <c:axId val="288203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8203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b="1" dirty="0"/>
              <a:t>Итоги качества знаний </a:t>
            </a:r>
            <a:r>
              <a:rPr lang="ru-RU" b="1" dirty="0" smtClean="0"/>
              <a:t>в классах</a:t>
            </a:r>
            <a:r>
              <a:rPr lang="ru-RU" b="1" baseline="0" dirty="0" smtClean="0"/>
              <a:t> </a:t>
            </a:r>
            <a:r>
              <a:rPr lang="ru-RU" b="1" dirty="0" smtClean="0"/>
              <a:t>с </a:t>
            </a:r>
            <a:r>
              <a:rPr lang="ru-RU" b="1" dirty="0"/>
              <a:t>русским языком обучения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Лист1!$A$6:$A$8</c:f>
              <c:strCache>
                <c:ptCount val="3"/>
                <c:pt idx="0">
                  <c:v>2021-2022 у.г.</c:v>
                </c:pt>
                <c:pt idx="1">
                  <c:v>2021-2022 у.г. 1 четверть</c:v>
                </c:pt>
                <c:pt idx="2">
                  <c:v>2022-2023 у.г.1 четверть </c:v>
                </c:pt>
              </c:strCache>
            </c:strRef>
          </c:cat>
          <c:val>
            <c:numRef>
              <c:f>Лист1!$M$6:$M$8</c:f>
              <c:numCache>
                <c:formatCode>General</c:formatCode>
                <c:ptCount val="3"/>
                <c:pt idx="0">
                  <c:v>56.92</c:v>
                </c:pt>
                <c:pt idx="1">
                  <c:v>48.19</c:v>
                </c:pt>
                <c:pt idx="2">
                  <c:v>49.5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8200672"/>
        <c:axId val="288197144"/>
      </c:barChart>
      <c:catAx>
        <c:axId val="288200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8197144"/>
        <c:crosses val="autoZero"/>
        <c:auto val="1"/>
        <c:lblAlgn val="ctr"/>
        <c:lblOffset val="100"/>
        <c:noMultiLvlLbl val="0"/>
      </c:catAx>
      <c:valAx>
        <c:axId val="288197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8200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b="1" dirty="0"/>
              <a:t>Итоги качества знаний с </a:t>
            </a:r>
            <a:r>
              <a:rPr lang="kk-KZ" b="1" dirty="0"/>
              <a:t>казахск</a:t>
            </a:r>
            <a:r>
              <a:rPr lang="ru-RU" b="1" dirty="0"/>
              <a:t>им языком обучения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Лист1!$A$10:$A$12</c:f>
              <c:strCache>
                <c:ptCount val="3"/>
                <c:pt idx="0">
                  <c:v>2021-2022 у.г.</c:v>
                </c:pt>
                <c:pt idx="1">
                  <c:v>2021-2022 у.г. 1 четверть</c:v>
                </c:pt>
                <c:pt idx="2">
                  <c:v>2022-2023 у.г.1 четверть </c:v>
                </c:pt>
              </c:strCache>
            </c:strRef>
          </c:cat>
          <c:val>
            <c:numRef>
              <c:f>Лист1!$M$10:$M$12</c:f>
              <c:numCache>
                <c:formatCode>General</c:formatCode>
                <c:ptCount val="3"/>
                <c:pt idx="0">
                  <c:v>55.46</c:v>
                </c:pt>
                <c:pt idx="1">
                  <c:v>45.77</c:v>
                </c:pt>
                <c:pt idx="2">
                  <c:v>46.42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8199104"/>
        <c:axId val="288204200"/>
      </c:barChart>
      <c:catAx>
        <c:axId val="288199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8204200"/>
        <c:crosses val="autoZero"/>
        <c:auto val="1"/>
        <c:lblAlgn val="ctr"/>
        <c:lblOffset val="100"/>
        <c:noMultiLvlLbl val="0"/>
      </c:catAx>
      <c:valAx>
        <c:axId val="288204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8199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b="1" dirty="0"/>
              <a:t>Итоги качества знаний </a:t>
            </a:r>
          </a:p>
        </c:rich>
      </c:tx>
      <c:layout>
        <c:manualLayout>
          <c:xMode val="edge"/>
          <c:yMode val="edge"/>
          <c:x val="0.27620260389747348"/>
          <c:y val="0.43164063642051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Лист1!$A$14:$A$16</c:f>
              <c:strCache>
                <c:ptCount val="3"/>
                <c:pt idx="0">
                  <c:v> 2021-2022 у.г.</c:v>
                </c:pt>
                <c:pt idx="1">
                  <c:v> 2021-2022 у.г. 1 четверть</c:v>
                </c:pt>
                <c:pt idx="2">
                  <c:v>2022-2023 у.г.1 четверть </c:v>
                </c:pt>
              </c:strCache>
            </c:strRef>
          </c:cat>
          <c:val>
            <c:numRef>
              <c:f>Лист1!$M$14:$M$16</c:f>
              <c:numCache>
                <c:formatCode>General</c:formatCode>
                <c:ptCount val="3"/>
                <c:pt idx="0">
                  <c:v>55.74</c:v>
                </c:pt>
                <c:pt idx="1">
                  <c:v>46.75</c:v>
                </c:pt>
                <c:pt idx="2">
                  <c:v>47.05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8199496"/>
        <c:axId val="288199888"/>
      </c:barChart>
      <c:catAx>
        <c:axId val="288199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8199888"/>
        <c:crosses val="autoZero"/>
        <c:auto val="1"/>
        <c:lblAlgn val="ctr"/>
        <c:lblOffset val="100"/>
        <c:noMultiLvlLbl val="0"/>
      </c:catAx>
      <c:valAx>
        <c:axId val="288199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8199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b="1" dirty="0"/>
              <a:t>Качество знаний в 6 классах с русским языком обучения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'5-12кл'!$C$2:$J$2</c:f>
              <c:strCache>
                <c:ptCount val="1"/>
                <c:pt idx="0">
                  <c:v>5 класс 1 четверть 2022-2023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'5-12кл'!$A$4:$B$10</c:f>
              <c:multiLvlStrCache>
                <c:ptCount val="7"/>
                <c:lvl>
                  <c:pt idx="0">
                    <c:v>Казахский язык и литература</c:v>
                  </c:pt>
                  <c:pt idx="1">
                    <c:v>Русский язык</c:v>
                  </c:pt>
                  <c:pt idx="2">
                    <c:v>Русская литература</c:v>
                  </c:pt>
                  <c:pt idx="3">
                    <c:v>Математика</c:v>
                  </c:pt>
                  <c:pt idx="4">
                    <c:v>Естествознание</c:v>
                  </c:pt>
                  <c:pt idx="5">
                    <c:v>История Казахстана</c:v>
                  </c:pt>
                  <c:pt idx="6">
                    <c:v>Иностранный язык</c:v>
                  </c:pt>
                </c:lvl>
                <c:lvl>
                  <c:pt idx="0">
                    <c:v>Рус</c:v>
                  </c:pt>
                  <c:pt idx="1">
                    <c:v>Рус</c:v>
                  </c:pt>
                  <c:pt idx="2">
                    <c:v>Рус</c:v>
                  </c:pt>
                  <c:pt idx="3">
                    <c:v>Рус</c:v>
                  </c:pt>
                  <c:pt idx="4">
                    <c:v>Рус</c:v>
                  </c:pt>
                  <c:pt idx="5">
                    <c:v>Рус</c:v>
                  </c:pt>
                  <c:pt idx="6">
                    <c:v>Рус</c:v>
                  </c:pt>
                </c:lvl>
              </c:multiLvlStrCache>
            </c:multiLvlStrRef>
          </c:cat>
          <c:val>
            <c:numRef>
              <c:f>'5-12кл'!$J$4:$J$10</c:f>
              <c:numCache>
                <c:formatCode>0</c:formatCode>
                <c:ptCount val="7"/>
                <c:pt idx="0">
                  <c:v>82.35</c:v>
                </c:pt>
                <c:pt idx="1">
                  <c:v>82.35</c:v>
                </c:pt>
                <c:pt idx="2">
                  <c:v>82.35</c:v>
                </c:pt>
                <c:pt idx="3">
                  <c:v>64.709999999999994</c:v>
                </c:pt>
                <c:pt idx="4">
                  <c:v>76.47</c:v>
                </c:pt>
                <c:pt idx="5">
                  <c:v>58.82</c:v>
                </c:pt>
                <c:pt idx="6">
                  <c:v>76.47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F4D-47ED-8F60-5BFFE433F482}"/>
            </c:ext>
          </c:extLst>
        </c:ser>
        <c:ser>
          <c:idx val="1"/>
          <c:order val="1"/>
          <c:tx>
            <c:strRef>
              <c:f>'5-12кл'!$K$2:$R$2</c:f>
              <c:strCache>
                <c:ptCount val="1"/>
                <c:pt idx="0">
                  <c:v>5 класс 1 четверть 2022-2023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'5-12кл'!$A$4:$B$10</c:f>
              <c:multiLvlStrCache>
                <c:ptCount val="7"/>
                <c:lvl>
                  <c:pt idx="0">
                    <c:v>Казахский язык и литература</c:v>
                  </c:pt>
                  <c:pt idx="1">
                    <c:v>Русский язык</c:v>
                  </c:pt>
                  <c:pt idx="2">
                    <c:v>Русская литература</c:v>
                  </c:pt>
                  <c:pt idx="3">
                    <c:v>Математика</c:v>
                  </c:pt>
                  <c:pt idx="4">
                    <c:v>Естествознание</c:v>
                  </c:pt>
                  <c:pt idx="5">
                    <c:v>История Казахстана</c:v>
                  </c:pt>
                  <c:pt idx="6">
                    <c:v>Иностранный язык</c:v>
                  </c:pt>
                </c:lvl>
                <c:lvl>
                  <c:pt idx="0">
                    <c:v>Рус</c:v>
                  </c:pt>
                  <c:pt idx="1">
                    <c:v>Рус</c:v>
                  </c:pt>
                  <c:pt idx="2">
                    <c:v>Рус</c:v>
                  </c:pt>
                  <c:pt idx="3">
                    <c:v>Рус</c:v>
                  </c:pt>
                  <c:pt idx="4">
                    <c:v>Рус</c:v>
                  </c:pt>
                  <c:pt idx="5">
                    <c:v>Рус</c:v>
                  </c:pt>
                  <c:pt idx="6">
                    <c:v>Рус</c:v>
                  </c:pt>
                </c:lvl>
              </c:multiLvlStrCache>
            </c:multiLvlStrRef>
          </c:cat>
          <c:val>
            <c:numRef>
              <c:f>'5-12кл'!$R$4:$R$10</c:f>
              <c:numCache>
                <c:formatCode>0</c:formatCode>
                <c:ptCount val="7"/>
                <c:pt idx="0">
                  <c:v>88.89</c:v>
                </c:pt>
                <c:pt idx="1">
                  <c:v>72.22</c:v>
                </c:pt>
                <c:pt idx="2">
                  <c:v>83.33</c:v>
                </c:pt>
                <c:pt idx="3">
                  <c:v>61.11</c:v>
                </c:pt>
                <c:pt idx="4">
                  <c:v>72.22</c:v>
                </c:pt>
                <c:pt idx="5">
                  <c:v>66.67</c:v>
                </c:pt>
                <c:pt idx="6">
                  <c:v>72.22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F4D-47ED-8F60-5BFFE433F482}"/>
            </c:ext>
          </c:extLst>
        </c:ser>
        <c:ser>
          <c:idx val="2"/>
          <c:order val="2"/>
          <c:tx>
            <c:strRef>
              <c:f>'5-12кл'!$S$2:$Z$2</c:f>
              <c:strCache>
                <c:ptCount val="1"/>
                <c:pt idx="0">
                  <c:v>6 класс 1 четверть 2022-2023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'5-12кл'!$A$4:$B$10</c:f>
              <c:multiLvlStrCache>
                <c:ptCount val="7"/>
                <c:lvl>
                  <c:pt idx="0">
                    <c:v>Казахский язык и литература</c:v>
                  </c:pt>
                  <c:pt idx="1">
                    <c:v>Русский язык</c:v>
                  </c:pt>
                  <c:pt idx="2">
                    <c:v>Русская литература</c:v>
                  </c:pt>
                  <c:pt idx="3">
                    <c:v>Математика</c:v>
                  </c:pt>
                  <c:pt idx="4">
                    <c:v>Естествознание</c:v>
                  </c:pt>
                  <c:pt idx="5">
                    <c:v>История Казахстана</c:v>
                  </c:pt>
                  <c:pt idx="6">
                    <c:v>Иностранный язык</c:v>
                  </c:pt>
                </c:lvl>
                <c:lvl>
                  <c:pt idx="0">
                    <c:v>Рус</c:v>
                  </c:pt>
                  <c:pt idx="1">
                    <c:v>Рус</c:v>
                  </c:pt>
                  <c:pt idx="2">
                    <c:v>Рус</c:v>
                  </c:pt>
                  <c:pt idx="3">
                    <c:v>Рус</c:v>
                  </c:pt>
                  <c:pt idx="4">
                    <c:v>Рус</c:v>
                  </c:pt>
                  <c:pt idx="5">
                    <c:v>Рус</c:v>
                  </c:pt>
                  <c:pt idx="6">
                    <c:v>Рус</c:v>
                  </c:pt>
                </c:lvl>
              </c:multiLvlStrCache>
            </c:multiLvlStrRef>
          </c:cat>
          <c:val>
            <c:numRef>
              <c:f>'5-12кл'!$Z$4:$Z$10</c:f>
              <c:numCache>
                <c:formatCode>0</c:formatCode>
                <c:ptCount val="7"/>
                <c:pt idx="0">
                  <c:v>70.59</c:v>
                </c:pt>
                <c:pt idx="1">
                  <c:v>64.709999999999994</c:v>
                </c:pt>
                <c:pt idx="2">
                  <c:v>82.35</c:v>
                </c:pt>
                <c:pt idx="3">
                  <c:v>58.82</c:v>
                </c:pt>
                <c:pt idx="4">
                  <c:v>58.82</c:v>
                </c:pt>
                <c:pt idx="5">
                  <c:v>52.94</c:v>
                </c:pt>
                <c:pt idx="6">
                  <c:v>76.47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F4D-47ED-8F60-5BFFE433F4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2061152"/>
        <c:axId val="232059192"/>
      </c:barChart>
      <c:catAx>
        <c:axId val="232061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32059192"/>
        <c:crosses val="autoZero"/>
        <c:auto val="1"/>
        <c:lblAlgn val="ctr"/>
        <c:lblOffset val="100"/>
        <c:noMultiLvlLbl val="0"/>
      </c:catAx>
      <c:valAx>
        <c:axId val="232059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32061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b="1" dirty="0"/>
              <a:t>Качество знаний в 6 классах с казахским языком обучения</a:t>
            </a:r>
          </a:p>
        </c:rich>
      </c:tx>
      <c:layout>
        <c:manualLayout>
          <c:xMode val="edge"/>
          <c:yMode val="edge"/>
          <c:x val="0.21785692793393327"/>
          <c:y val="2.25152288043645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'5-12кл'!$C$2:$J$2</c:f>
              <c:strCache>
                <c:ptCount val="1"/>
                <c:pt idx="0">
                  <c:v>5 класс 1 четверть 2022-2023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'5-12кл'!$B$11:$B$17</c:f>
              <c:strCache>
                <c:ptCount val="7"/>
                <c:pt idx="0">
                  <c:v>Казахский язык</c:v>
                </c:pt>
                <c:pt idx="1">
                  <c:v>Казахская литература</c:v>
                </c:pt>
                <c:pt idx="2">
                  <c:v>Русский язык и литература</c:v>
                </c:pt>
                <c:pt idx="3">
                  <c:v>Математика</c:v>
                </c:pt>
                <c:pt idx="4">
                  <c:v>Естествознание</c:v>
                </c:pt>
                <c:pt idx="5">
                  <c:v>История Казахстана</c:v>
                </c:pt>
                <c:pt idx="6">
                  <c:v>Иностранный язык</c:v>
                </c:pt>
              </c:strCache>
            </c:strRef>
          </c:cat>
          <c:val>
            <c:numRef>
              <c:f>'5-12кл'!$J$11:$J$17</c:f>
              <c:numCache>
                <c:formatCode>0</c:formatCode>
                <c:ptCount val="7"/>
                <c:pt idx="0">
                  <c:v>79.22</c:v>
                </c:pt>
                <c:pt idx="1">
                  <c:v>80.52</c:v>
                </c:pt>
                <c:pt idx="2">
                  <c:v>75</c:v>
                </c:pt>
                <c:pt idx="3">
                  <c:v>74.03</c:v>
                </c:pt>
                <c:pt idx="4">
                  <c:v>76.319999999999993</c:v>
                </c:pt>
                <c:pt idx="5">
                  <c:v>81.33</c:v>
                </c:pt>
                <c:pt idx="6">
                  <c:v>89.47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975-4BC8-825C-BB38EE415444}"/>
            </c:ext>
          </c:extLst>
        </c:ser>
        <c:ser>
          <c:idx val="1"/>
          <c:order val="1"/>
          <c:tx>
            <c:strRef>
              <c:f>'5-12кл'!$K$2:$R$2</c:f>
              <c:strCache>
                <c:ptCount val="1"/>
                <c:pt idx="0">
                  <c:v>5 класс 1 четверть 2022-2023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'5-12кл'!$B$11:$B$17</c:f>
              <c:strCache>
                <c:ptCount val="7"/>
                <c:pt idx="0">
                  <c:v>Казахский язык</c:v>
                </c:pt>
                <c:pt idx="1">
                  <c:v>Казахская литература</c:v>
                </c:pt>
                <c:pt idx="2">
                  <c:v>Русский язык и литература</c:v>
                </c:pt>
                <c:pt idx="3">
                  <c:v>Математика</c:v>
                </c:pt>
                <c:pt idx="4">
                  <c:v>Естествознание</c:v>
                </c:pt>
                <c:pt idx="5">
                  <c:v>История Казахстана</c:v>
                </c:pt>
                <c:pt idx="6">
                  <c:v>Иностранный язык</c:v>
                </c:pt>
              </c:strCache>
            </c:strRef>
          </c:cat>
          <c:val>
            <c:numRef>
              <c:f>'5-12кл'!$R$11:$R$17</c:f>
              <c:numCache>
                <c:formatCode>0</c:formatCode>
                <c:ptCount val="7"/>
                <c:pt idx="0">
                  <c:v>66.2</c:v>
                </c:pt>
                <c:pt idx="1">
                  <c:v>67.61</c:v>
                </c:pt>
                <c:pt idx="2">
                  <c:v>66.2</c:v>
                </c:pt>
                <c:pt idx="3">
                  <c:v>61.97</c:v>
                </c:pt>
                <c:pt idx="4">
                  <c:v>69.010000000000005</c:v>
                </c:pt>
                <c:pt idx="5">
                  <c:v>71.83</c:v>
                </c:pt>
                <c:pt idx="6">
                  <c:v>78.87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975-4BC8-825C-BB38EE415444}"/>
            </c:ext>
          </c:extLst>
        </c:ser>
        <c:ser>
          <c:idx val="2"/>
          <c:order val="2"/>
          <c:tx>
            <c:strRef>
              <c:f>'5-12кл'!$S$2:$Z$2</c:f>
              <c:strCache>
                <c:ptCount val="1"/>
                <c:pt idx="0">
                  <c:v>6 класс 1 четверть 2022-2023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'5-12кл'!$B$11:$B$17</c:f>
              <c:strCache>
                <c:ptCount val="7"/>
                <c:pt idx="0">
                  <c:v>Казахский язык</c:v>
                </c:pt>
                <c:pt idx="1">
                  <c:v>Казахская литература</c:v>
                </c:pt>
                <c:pt idx="2">
                  <c:v>Русский язык и литература</c:v>
                </c:pt>
                <c:pt idx="3">
                  <c:v>Математика</c:v>
                </c:pt>
                <c:pt idx="4">
                  <c:v>Естествознание</c:v>
                </c:pt>
                <c:pt idx="5">
                  <c:v>История Казахстана</c:v>
                </c:pt>
                <c:pt idx="6">
                  <c:v>Иностранный язык</c:v>
                </c:pt>
              </c:strCache>
            </c:strRef>
          </c:cat>
          <c:val>
            <c:numRef>
              <c:f>'5-12кл'!$Z$11:$Z$17</c:f>
              <c:numCache>
                <c:formatCode>0</c:formatCode>
                <c:ptCount val="7"/>
                <c:pt idx="0">
                  <c:v>73.239999999999995</c:v>
                </c:pt>
                <c:pt idx="1">
                  <c:v>83.1</c:v>
                </c:pt>
                <c:pt idx="2">
                  <c:v>72.22</c:v>
                </c:pt>
                <c:pt idx="3">
                  <c:v>68.06</c:v>
                </c:pt>
                <c:pt idx="4">
                  <c:v>71.62</c:v>
                </c:pt>
                <c:pt idx="5">
                  <c:v>74.650000000000006</c:v>
                </c:pt>
                <c:pt idx="6">
                  <c:v>80.28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975-4BC8-825C-BB38EE4154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2061544"/>
        <c:axId val="232058016"/>
      </c:barChart>
      <c:catAx>
        <c:axId val="232061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32058016"/>
        <c:crosses val="autoZero"/>
        <c:auto val="1"/>
        <c:lblAlgn val="ctr"/>
        <c:lblOffset val="100"/>
        <c:noMultiLvlLbl val="0"/>
      </c:catAx>
      <c:valAx>
        <c:axId val="232058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32061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b="1" dirty="0"/>
              <a:t>Качество знаний в 7 классах с русским языком обучения</a:t>
            </a:r>
          </a:p>
        </c:rich>
      </c:tx>
      <c:layout>
        <c:manualLayout>
          <c:xMode val="edge"/>
          <c:yMode val="edge"/>
          <c:x val="0.25319408954560607"/>
          <c:y val="4.101611448857103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'5-12кл'!$C$2:$J$2</c:f>
              <c:strCache>
                <c:ptCount val="1"/>
                <c:pt idx="0">
                  <c:v>6 класс 2021-2022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'5-12кл'!$B$4:$B$13</c:f>
              <c:strCache>
                <c:ptCount val="10"/>
                <c:pt idx="0">
                  <c:v>Казахский язык и литература</c:v>
                </c:pt>
                <c:pt idx="1">
                  <c:v>Русский язык</c:v>
                </c:pt>
                <c:pt idx="2">
                  <c:v>Русская литература</c:v>
                </c:pt>
                <c:pt idx="3">
                  <c:v>Алгебра/ Математика</c:v>
                </c:pt>
                <c:pt idx="4">
                  <c:v>Геометрия</c:v>
                </c:pt>
                <c:pt idx="5">
                  <c:v>Физика/ Естествознание</c:v>
                </c:pt>
                <c:pt idx="6">
                  <c:v>Биология</c:v>
                </c:pt>
                <c:pt idx="7">
                  <c:v>География</c:v>
                </c:pt>
                <c:pt idx="8">
                  <c:v>История Казахстана</c:v>
                </c:pt>
                <c:pt idx="9">
                  <c:v>Иностранный язык</c:v>
                </c:pt>
              </c:strCache>
            </c:strRef>
          </c:cat>
          <c:val>
            <c:numRef>
              <c:f>'5-12кл'!$J$4:$J$13</c:f>
              <c:numCache>
                <c:formatCode>0</c:formatCode>
                <c:ptCount val="10"/>
                <c:pt idx="0">
                  <c:v>87.5</c:v>
                </c:pt>
                <c:pt idx="1">
                  <c:v>79.17</c:v>
                </c:pt>
                <c:pt idx="2">
                  <c:v>83.33</c:v>
                </c:pt>
                <c:pt idx="3">
                  <c:v>54.17</c:v>
                </c:pt>
                <c:pt idx="5">
                  <c:v>75</c:v>
                </c:pt>
                <c:pt idx="8">
                  <c:v>91.67</c:v>
                </c:pt>
                <c:pt idx="9">
                  <c:v>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4E1-4BAC-B027-E6691FE9A3A9}"/>
            </c:ext>
          </c:extLst>
        </c:ser>
        <c:ser>
          <c:idx val="1"/>
          <c:order val="1"/>
          <c:tx>
            <c:strRef>
              <c:f>'5-12кл'!$K$2:$R$2</c:f>
              <c:strCache>
                <c:ptCount val="1"/>
                <c:pt idx="0">
                  <c:v>6 класс 2021-2022 1 четверть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'5-12кл'!$B$4:$B$13</c:f>
              <c:strCache>
                <c:ptCount val="10"/>
                <c:pt idx="0">
                  <c:v>Казахский язык и литература</c:v>
                </c:pt>
                <c:pt idx="1">
                  <c:v>Русский язык</c:v>
                </c:pt>
                <c:pt idx="2">
                  <c:v>Русская литература</c:v>
                </c:pt>
                <c:pt idx="3">
                  <c:v>Алгебра/ Математика</c:v>
                </c:pt>
                <c:pt idx="4">
                  <c:v>Геометрия</c:v>
                </c:pt>
                <c:pt idx="5">
                  <c:v>Физика/ Естествознание</c:v>
                </c:pt>
                <c:pt idx="6">
                  <c:v>Биология</c:v>
                </c:pt>
                <c:pt idx="7">
                  <c:v>География</c:v>
                </c:pt>
                <c:pt idx="8">
                  <c:v>История Казахстана</c:v>
                </c:pt>
                <c:pt idx="9">
                  <c:v>Иностранный язык</c:v>
                </c:pt>
              </c:strCache>
            </c:strRef>
          </c:cat>
          <c:val>
            <c:numRef>
              <c:f>'5-12кл'!$R$4:$R$13</c:f>
              <c:numCache>
                <c:formatCode>0</c:formatCode>
                <c:ptCount val="10"/>
                <c:pt idx="0">
                  <c:v>78.260000000000005</c:v>
                </c:pt>
                <c:pt idx="1">
                  <c:v>65.22</c:v>
                </c:pt>
                <c:pt idx="2">
                  <c:v>65.22</c:v>
                </c:pt>
                <c:pt idx="3">
                  <c:v>47.83</c:v>
                </c:pt>
                <c:pt idx="5">
                  <c:v>52.17</c:v>
                </c:pt>
                <c:pt idx="8">
                  <c:v>95.65</c:v>
                </c:pt>
                <c:pt idx="9">
                  <c:v>65.22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4E1-4BAC-B027-E6691FE9A3A9}"/>
            </c:ext>
          </c:extLst>
        </c:ser>
        <c:ser>
          <c:idx val="2"/>
          <c:order val="2"/>
          <c:tx>
            <c:strRef>
              <c:f>'5-12кл'!$S$2:$Z$2</c:f>
              <c:strCache>
                <c:ptCount val="1"/>
                <c:pt idx="0">
                  <c:v>7 класс 2022-2023 1 четверть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'5-12кл'!$B$4:$B$13</c:f>
              <c:strCache>
                <c:ptCount val="10"/>
                <c:pt idx="0">
                  <c:v>Казахский язык и литература</c:v>
                </c:pt>
                <c:pt idx="1">
                  <c:v>Русский язык</c:v>
                </c:pt>
                <c:pt idx="2">
                  <c:v>Русская литература</c:v>
                </c:pt>
                <c:pt idx="3">
                  <c:v>Алгебра/ Математика</c:v>
                </c:pt>
                <c:pt idx="4">
                  <c:v>Геометрия</c:v>
                </c:pt>
                <c:pt idx="5">
                  <c:v>Физика/ Естествознание</c:v>
                </c:pt>
                <c:pt idx="6">
                  <c:v>Биология</c:v>
                </c:pt>
                <c:pt idx="7">
                  <c:v>География</c:v>
                </c:pt>
                <c:pt idx="8">
                  <c:v>История Казахстана</c:v>
                </c:pt>
                <c:pt idx="9">
                  <c:v>Иностранный язык</c:v>
                </c:pt>
              </c:strCache>
            </c:strRef>
          </c:cat>
          <c:val>
            <c:numRef>
              <c:f>'5-12кл'!$Z$4:$Z$13</c:f>
              <c:numCache>
                <c:formatCode>0</c:formatCode>
                <c:ptCount val="10"/>
                <c:pt idx="0">
                  <c:v>83.33</c:v>
                </c:pt>
                <c:pt idx="1">
                  <c:v>58.33</c:v>
                </c:pt>
                <c:pt idx="2">
                  <c:v>58.33</c:v>
                </c:pt>
                <c:pt idx="3">
                  <c:v>45.83</c:v>
                </c:pt>
                <c:pt idx="4">
                  <c:v>50</c:v>
                </c:pt>
                <c:pt idx="5">
                  <c:v>54.17</c:v>
                </c:pt>
                <c:pt idx="6">
                  <c:v>41.67</c:v>
                </c:pt>
                <c:pt idx="7">
                  <c:v>54.17</c:v>
                </c:pt>
                <c:pt idx="8">
                  <c:v>87.5</c:v>
                </c:pt>
                <c:pt idx="9">
                  <c:v>58.33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4E1-4BAC-B027-E6691FE9A3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2059584"/>
        <c:axId val="232059976"/>
      </c:barChart>
      <c:catAx>
        <c:axId val="232059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32059976"/>
        <c:crosses val="autoZero"/>
        <c:auto val="1"/>
        <c:lblAlgn val="ctr"/>
        <c:lblOffset val="100"/>
        <c:noMultiLvlLbl val="0"/>
      </c:catAx>
      <c:valAx>
        <c:axId val="232059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32059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b="1" dirty="0"/>
              <a:t>Качество знаний в 7 классах с казахским языком обучения</a:t>
            </a:r>
          </a:p>
        </c:rich>
      </c:tx>
      <c:layout>
        <c:manualLayout>
          <c:xMode val="edge"/>
          <c:yMode val="edge"/>
          <c:x val="0.23652229131395136"/>
          <c:y val="3.13578182201269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'5-12кл'!$C$2:$J$2</c:f>
              <c:strCache>
                <c:ptCount val="1"/>
                <c:pt idx="0">
                  <c:v>6 класс 2021-2022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'5-12кл'!$B$15:$B$24</c:f>
              <c:strCache>
                <c:ptCount val="10"/>
                <c:pt idx="0">
                  <c:v>Казахский язык</c:v>
                </c:pt>
                <c:pt idx="1">
                  <c:v>Казахская литература</c:v>
                </c:pt>
                <c:pt idx="2">
                  <c:v>Русский язык и литература</c:v>
                </c:pt>
                <c:pt idx="3">
                  <c:v>Алгебра/ Математика</c:v>
                </c:pt>
                <c:pt idx="4">
                  <c:v>Геометрия</c:v>
                </c:pt>
                <c:pt idx="5">
                  <c:v>Физика/ Естествознание</c:v>
                </c:pt>
                <c:pt idx="6">
                  <c:v>Биология</c:v>
                </c:pt>
                <c:pt idx="7">
                  <c:v>География</c:v>
                </c:pt>
                <c:pt idx="8">
                  <c:v>История Казахстана</c:v>
                </c:pt>
                <c:pt idx="9">
                  <c:v>Иностранный язык</c:v>
                </c:pt>
              </c:strCache>
            </c:strRef>
          </c:cat>
          <c:val>
            <c:numRef>
              <c:f>'5-12кл'!$J$15:$J$24</c:f>
              <c:numCache>
                <c:formatCode>0</c:formatCode>
                <c:ptCount val="10"/>
                <c:pt idx="0">
                  <c:v>76.790000000000006</c:v>
                </c:pt>
                <c:pt idx="1">
                  <c:v>78.569999999999993</c:v>
                </c:pt>
                <c:pt idx="2">
                  <c:v>83.04</c:v>
                </c:pt>
                <c:pt idx="3">
                  <c:v>70.540000000000006</c:v>
                </c:pt>
                <c:pt idx="5">
                  <c:v>80.36</c:v>
                </c:pt>
                <c:pt idx="8">
                  <c:v>84.82</c:v>
                </c:pt>
                <c:pt idx="9">
                  <c:v>77.680000000000007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588-4A3D-824E-2D51FB086952}"/>
            </c:ext>
          </c:extLst>
        </c:ser>
        <c:ser>
          <c:idx val="1"/>
          <c:order val="1"/>
          <c:tx>
            <c:strRef>
              <c:f>'5-12кл'!$K$2:$R$2</c:f>
              <c:strCache>
                <c:ptCount val="1"/>
                <c:pt idx="0">
                  <c:v>6 класс 2021-2022 1 четверть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'5-12кл'!$B$15:$B$24</c:f>
              <c:strCache>
                <c:ptCount val="10"/>
                <c:pt idx="0">
                  <c:v>Казахский язык</c:v>
                </c:pt>
                <c:pt idx="1">
                  <c:v>Казахская литература</c:v>
                </c:pt>
                <c:pt idx="2">
                  <c:v>Русский язык и литература</c:v>
                </c:pt>
                <c:pt idx="3">
                  <c:v>Алгебра/ Математика</c:v>
                </c:pt>
                <c:pt idx="4">
                  <c:v>Геометрия</c:v>
                </c:pt>
                <c:pt idx="5">
                  <c:v>Физика/ Естествознание</c:v>
                </c:pt>
                <c:pt idx="6">
                  <c:v>Биология</c:v>
                </c:pt>
                <c:pt idx="7">
                  <c:v>География</c:v>
                </c:pt>
                <c:pt idx="8">
                  <c:v>История Казахстана</c:v>
                </c:pt>
                <c:pt idx="9">
                  <c:v>Иностранный язык</c:v>
                </c:pt>
              </c:strCache>
            </c:strRef>
          </c:cat>
          <c:val>
            <c:numRef>
              <c:f>'5-12кл'!$R$15:$R$24</c:f>
              <c:numCache>
                <c:formatCode>0</c:formatCode>
                <c:ptCount val="10"/>
                <c:pt idx="0">
                  <c:v>70.37</c:v>
                </c:pt>
                <c:pt idx="1">
                  <c:v>75.930000000000007</c:v>
                </c:pt>
                <c:pt idx="2">
                  <c:v>75</c:v>
                </c:pt>
                <c:pt idx="3">
                  <c:v>66.67</c:v>
                </c:pt>
                <c:pt idx="5">
                  <c:v>74.069999999999993</c:v>
                </c:pt>
                <c:pt idx="8">
                  <c:v>83.33</c:v>
                </c:pt>
                <c:pt idx="9">
                  <c:v>67.59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588-4A3D-824E-2D51FB086952}"/>
            </c:ext>
          </c:extLst>
        </c:ser>
        <c:ser>
          <c:idx val="2"/>
          <c:order val="2"/>
          <c:tx>
            <c:strRef>
              <c:f>'5-12кл'!$S$2:$Z$2</c:f>
              <c:strCache>
                <c:ptCount val="1"/>
                <c:pt idx="0">
                  <c:v>7 класс 2022-2023 1 четверть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'5-12кл'!$B$15:$B$24</c:f>
              <c:strCache>
                <c:ptCount val="10"/>
                <c:pt idx="0">
                  <c:v>Казахский язык</c:v>
                </c:pt>
                <c:pt idx="1">
                  <c:v>Казахская литература</c:v>
                </c:pt>
                <c:pt idx="2">
                  <c:v>Русский язык и литература</c:v>
                </c:pt>
                <c:pt idx="3">
                  <c:v>Алгебра/ Математика</c:v>
                </c:pt>
                <c:pt idx="4">
                  <c:v>Геометрия</c:v>
                </c:pt>
                <c:pt idx="5">
                  <c:v>Физика/ Естествознание</c:v>
                </c:pt>
                <c:pt idx="6">
                  <c:v>Биология</c:v>
                </c:pt>
                <c:pt idx="7">
                  <c:v>География</c:v>
                </c:pt>
                <c:pt idx="8">
                  <c:v>История Казахстана</c:v>
                </c:pt>
                <c:pt idx="9">
                  <c:v>Иностранный язык</c:v>
                </c:pt>
              </c:strCache>
            </c:strRef>
          </c:cat>
          <c:val>
            <c:numRef>
              <c:f>'5-12кл'!$Z$15:$Z$24</c:f>
              <c:numCache>
                <c:formatCode>0</c:formatCode>
                <c:ptCount val="10"/>
                <c:pt idx="0">
                  <c:v>75</c:v>
                </c:pt>
                <c:pt idx="1">
                  <c:v>75.930000000000007</c:v>
                </c:pt>
                <c:pt idx="2">
                  <c:v>84.4</c:v>
                </c:pt>
                <c:pt idx="3">
                  <c:v>66.06</c:v>
                </c:pt>
                <c:pt idx="4">
                  <c:v>64.22</c:v>
                </c:pt>
                <c:pt idx="5">
                  <c:v>57.8</c:v>
                </c:pt>
                <c:pt idx="6">
                  <c:v>67.59</c:v>
                </c:pt>
                <c:pt idx="7">
                  <c:v>72.48</c:v>
                </c:pt>
                <c:pt idx="8">
                  <c:v>88.07</c:v>
                </c:pt>
                <c:pt idx="9">
                  <c:v>73.39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588-4A3D-824E-2D51FB0869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7649488"/>
        <c:axId val="287651056"/>
      </c:barChart>
      <c:catAx>
        <c:axId val="287649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7651056"/>
        <c:crosses val="autoZero"/>
        <c:auto val="1"/>
        <c:lblAlgn val="ctr"/>
        <c:lblOffset val="100"/>
        <c:noMultiLvlLbl val="0"/>
      </c:catAx>
      <c:valAx>
        <c:axId val="2876510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7649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>
                <a:effectLst/>
              </a:rPr>
              <a:t>Качество знаний в 8 классах с казахским языком обучения</a:t>
            </a:r>
            <a:endParaRPr lang="ru-RU" dirty="0">
              <a:effectLst/>
            </a:endParaRPr>
          </a:p>
        </c:rich>
      </c:tx>
      <c:layout>
        <c:manualLayout>
          <c:xMode val="edge"/>
          <c:yMode val="edge"/>
          <c:x val="0.16257614869254791"/>
          <c:y val="1.61733580221129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'5-12кл'!$C$2:$J$2</c:f>
              <c:strCache>
                <c:ptCount val="1"/>
                <c:pt idx="0">
                  <c:v>7 класс 2021-2022 у.г.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'5-12кл'!$B$16:$B$26</c:f>
              <c:strCache>
                <c:ptCount val="11"/>
                <c:pt idx="0">
                  <c:v>Казахский язык</c:v>
                </c:pt>
                <c:pt idx="1">
                  <c:v>Казахская литература</c:v>
                </c:pt>
                <c:pt idx="2">
                  <c:v>Русский язык и литература</c:v>
                </c:pt>
                <c:pt idx="3">
                  <c:v>Алгебра</c:v>
                </c:pt>
                <c:pt idx="4">
                  <c:v>Геометрия</c:v>
                </c:pt>
                <c:pt idx="5">
                  <c:v>Физика</c:v>
                </c:pt>
                <c:pt idx="6">
                  <c:v>Биология</c:v>
                </c:pt>
                <c:pt idx="7">
                  <c:v>География</c:v>
                </c:pt>
                <c:pt idx="8">
                  <c:v>Химия</c:v>
                </c:pt>
                <c:pt idx="9">
                  <c:v>История Казахстана</c:v>
                </c:pt>
                <c:pt idx="10">
                  <c:v>Иностранный язык</c:v>
                </c:pt>
              </c:strCache>
            </c:strRef>
          </c:cat>
          <c:val>
            <c:numRef>
              <c:f>'5-12кл'!$J$16:$J$26</c:f>
              <c:numCache>
                <c:formatCode>0</c:formatCode>
                <c:ptCount val="11"/>
                <c:pt idx="0">
                  <c:v>68.349999999999994</c:v>
                </c:pt>
                <c:pt idx="1">
                  <c:v>70.89</c:v>
                </c:pt>
                <c:pt idx="2">
                  <c:v>77.22</c:v>
                </c:pt>
                <c:pt idx="3">
                  <c:v>53.16</c:v>
                </c:pt>
                <c:pt idx="4">
                  <c:v>53.16</c:v>
                </c:pt>
                <c:pt idx="5">
                  <c:v>50.63</c:v>
                </c:pt>
                <c:pt idx="6">
                  <c:v>59.49</c:v>
                </c:pt>
                <c:pt idx="7">
                  <c:v>58.23</c:v>
                </c:pt>
                <c:pt idx="8">
                  <c:v>68.349999999999994</c:v>
                </c:pt>
                <c:pt idx="9">
                  <c:v>82.28</c:v>
                </c:pt>
                <c:pt idx="10">
                  <c:v>69.62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AF0-47C1-8521-C694E91070E8}"/>
            </c:ext>
          </c:extLst>
        </c:ser>
        <c:ser>
          <c:idx val="1"/>
          <c:order val="1"/>
          <c:tx>
            <c:strRef>
              <c:f>'5-12кл'!$K$2:$R$2</c:f>
              <c:strCache>
                <c:ptCount val="1"/>
                <c:pt idx="0">
                  <c:v>7 класс 2021-2022 у.г. 1 четверть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'5-12кл'!$B$16:$B$26</c:f>
              <c:strCache>
                <c:ptCount val="11"/>
                <c:pt idx="0">
                  <c:v>Казахский язык</c:v>
                </c:pt>
                <c:pt idx="1">
                  <c:v>Казахская литература</c:v>
                </c:pt>
                <c:pt idx="2">
                  <c:v>Русский язык и литература</c:v>
                </c:pt>
                <c:pt idx="3">
                  <c:v>Алгебра</c:v>
                </c:pt>
                <c:pt idx="4">
                  <c:v>Геометрия</c:v>
                </c:pt>
                <c:pt idx="5">
                  <c:v>Физика</c:v>
                </c:pt>
                <c:pt idx="6">
                  <c:v>Биология</c:v>
                </c:pt>
                <c:pt idx="7">
                  <c:v>География</c:v>
                </c:pt>
                <c:pt idx="8">
                  <c:v>Химия</c:v>
                </c:pt>
                <c:pt idx="9">
                  <c:v>История Казахстана</c:v>
                </c:pt>
                <c:pt idx="10">
                  <c:v>Иностранный язык</c:v>
                </c:pt>
              </c:strCache>
            </c:strRef>
          </c:cat>
          <c:val>
            <c:numRef>
              <c:f>'5-12кл'!$R$16:$R$26</c:f>
              <c:numCache>
                <c:formatCode>0</c:formatCode>
                <c:ptCount val="11"/>
                <c:pt idx="0">
                  <c:v>63.16</c:v>
                </c:pt>
                <c:pt idx="1">
                  <c:v>64.47</c:v>
                </c:pt>
                <c:pt idx="2">
                  <c:v>55.26</c:v>
                </c:pt>
                <c:pt idx="3">
                  <c:v>48.68</c:v>
                </c:pt>
                <c:pt idx="4">
                  <c:v>47.37</c:v>
                </c:pt>
                <c:pt idx="5">
                  <c:v>36.840000000000003</c:v>
                </c:pt>
                <c:pt idx="6">
                  <c:v>52.63</c:v>
                </c:pt>
                <c:pt idx="7">
                  <c:v>52.63</c:v>
                </c:pt>
                <c:pt idx="9">
                  <c:v>71.05</c:v>
                </c:pt>
                <c:pt idx="10">
                  <c:v>57.89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AF0-47C1-8521-C694E91070E8}"/>
            </c:ext>
          </c:extLst>
        </c:ser>
        <c:ser>
          <c:idx val="2"/>
          <c:order val="2"/>
          <c:tx>
            <c:strRef>
              <c:f>'5-12кл'!$S$2:$Z$2</c:f>
              <c:strCache>
                <c:ptCount val="1"/>
                <c:pt idx="0">
                  <c:v>8 класс 2022-2023 у.г. 1 четверть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'5-12кл'!$B$16:$B$26</c:f>
              <c:strCache>
                <c:ptCount val="11"/>
                <c:pt idx="0">
                  <c:v>Казахский язык</c:v>
                </c:pt>
                <c:pt idx="1">
                  <c:v>Казахская литература</c:v>
                </c:pt>
                <c:pt idx="2">
                  <c:v>Русский язык и литература</c:v>
                </c:pt>
                <c:pt idx="3">
                  <c:v>Алгебра</c:v>
                </c:pt>
                <c:pt idx="4">
                  <c:v>Геометрия</c:v>
                </c:pt>
                <c:pt idx="5">
                  <c:v>Физика</c:v>
                </c:pt>
                <c:pt idx="6">
                  <c:v>Биология</c:v>
                </c:pt>
                <c:pt idx="7">
                  <c:v>География</c:v>
                </c:pt>
                <c:pt idx="8">
                  <c:v>Химия</c:v>
                </c:pt>
                <c:pt idx="9">
                  <c:v>История Казахстана</c:v>
                </c:pt>
                <c:pt idx="10">
                  <c:v>Иностранный язык</c:v>
                </c:pt>
              </c:strCache>
            </c:strRef>
          </c:cat>
          <c:val>
            <c:numRef>
              <c:f>'5-12кл'!$Z$16:$Z$26</c:f>
              <c:numCache>
                <c:formatCode>0</c:formatCode>
                <c:ptCount val="11"/>
                <c:pt idx="0">
                  <c:v>60.81</c:v>
                </c:pt>
                <c:pt idx="1">
                  <c:v>62.16</c:v>
                </c:pt>
                <c:pt idx="2">
                  <c:v>58.11</c:v>
                </c:pt>
                <c:pt idx="3">
                  <c:v>44.59</c:v>
                </c:pt>
                <c:pt idx="4">
                  <c:v>39.19</c:v>
                </c:pt>
                <c:pt idx="5">
                  <c:v>48.65</c:v>
                </c:pt>
                <c:pt idx="6">
                  <c:v>56.76</c:v>
                </c:pt>
                <c:pt idx="7">
                  <c:v>68.92</c:v>
                </c:pt>
                <c:pt idx="8">
                  <c:v>52.7</c:v>
                </c:pt>
                <c:pt idx="9">
                  <c:v>67.569999999999993</c:v>
                </c:pt>
                <c:pt idx="10">
                  <c:v>58.11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AF0-47C1-8521-C694E91070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7653800"/>
        <c:axId val="287651448"/>
      </c:barChart>
      <c:catAx>
        <c:axId val="287653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7651448"/>
        <c:crosses val="autoZero"/>
        <c:auto val="1"/>
        <c:lblAlgn val="ctr"/>
        <c:lblOffset val="100"/>
        <c:noMultiLvlLbl val="0"/>
      </c:catAx>
      <c:valAx>
        <c:axId val="287651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7653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>
                <a:effectLst/>
              </a:rPr>
              <a:t>Качество знаний в 8 классах с русским языком обучения</a:t>
            </a:r>
            <a:endParaRPr lang="ru-RU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'5-12кл'!$C$2:$J$2</c:f>
              <c:strCache>
                <c:ptCount val="1"/>
                <c:pt idx="0">
                  <c:v>7 класс 2021-2022 у.г.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'5-12кл'!$B$4:$B$14</c:f>
              <c:strCache>
                <c:ptCount val="11"/>
                <c:pt idx="0">
                  <c:v>Казахский язык и литература</c:v>
                </c:pt>
                <c:pt idx="1">
                  <c:v>Русский язык</c:v>
                </c:pt>
                <c:pt idx="2">
                  <c:v>Русская литература</c:v>
                </c:pt>
                <c:pt idx="3">
                  <c:v>Алгебра</c:v>
                </c:pt>
                <c:pt idx="4">
                  <c:v>Геометрия</c:v>
                </c:pt>
                <c:pt idx="5">
                  <c:v>Физика</c:v>
                </c:pt>
                <c:pt idx="6">
                  <c:v>Биология</c:v>
                </c:pt>
                <c:pt idx="7">
                  <c:v>География</c:v>
                </c:pt>
                <c:pt idx="8">
                  <c:v>Химия</c:v>
                </c:pt>
                <c:pt idx="9">
                  <c:v>История Казахстана</c:v>
                </c:pt>
                <c:pt idx="10">
                  <c:v>Иностранный язык</c:v>
                </c:pt>
              </c:strCache>
            </c:strRef>
          </c:cat>
          <c:val>
            <c:numRef>
              <c:f>'5-12кл'!$J$4:$J$14</c:f>
              <c:numCache>
                <c:formatCode>0</c:formatCode>
                <c:ptCount val="11"/>
                <c:pt idx="0">
                  <c:v>87.5</c:v>
                </c:pt>
                <c:pt idx="1">
                  <c:v>93.75</c:v>
                </c:pt>
                <c:pt idx="2">
                  <c:v>100</c:v>
                </c:pt>
                <c:pt idx="3">
                  <c:v>68.75</c:v>
                </c:pt>
                <c:pt idx="4">
                  <c:v>62.5</c:v>
                </c:pt>
                <c:pt idx="5">
                  <c:v>68.75</c:v>
                </c:pt>
                <c:pt idx="6">
                  <c:v>87.5</c:v>
                </c:pt>
                <c:pt idx="7">
                  <c:v>75</c:v>
                </c:pt>
                <c:pt idx="8">
                  <c:v>87.5</c:v>
                </c:pt>
                <c:pt idx="9">
                  <c:v>68.75</c:v>
                </c:pt>
                <c:pt idx="10">
                  <c:v>81.25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92A-4165-9C25-D3CADD023C76}"/>
            </c:ext>
          </c:extLst>
        </c:ser>
        <c:ser>
          <c:idx val="1"/>
          <c:order val="1"/>
          <c:tx>
            <c:strRef>
              <c:f>'5-12кл'!$K$2:$R$2</c:f>
              <c:strCache>
                <c:ptCount val="1"/>
                <c:pt idx="0">
                  <c:v>7 класс 2021-2022 у.г. 1 четверть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'5-12кл'!$B$4:$B$14</c:f>
              <c:strCache>
                <c:ptCount val="11"/>
                <c:pt idx="0">
                  <c:v>Казахский язык и литература</c:v>
                </c:pt>
                <c:pt idx="1">
                  <c:v>Русский язык</c:v>
                </c:pt>
                <c:pt idx="2">
                  <c:v>Русская литература</c:v>
                </c:pt>
                <c:pt idx="3">
                  <c:v>Алгебра</c:v>
                </c:pt>
                <c:pt idx="4">
                  <c:v>Геометрия</c:v>
                </c:pt>
                <c:pt idx="5">
                  <c:v>Физика</c:v>
                </c:pt>
                <c:pt idx="6">
                  <c:v>Биология</c:v>
                </c:pt>
                <c:pt idx="7">
                  <c:v>География</c:v>
                </c:pt>
                <c:pt idx="8">
                  <c:v>Химия</c:v>
                </c:pt>
                <c:pt idx="9">
                  <c:v>История Казахстана</c:v>
                </c:pt>
                <c:pt idx="10">
                  <c:v>Иностранный язык</c:v>
                </c:pt>
              </c:strCache>
            </c:strRef>
          </c:cat>
          <c:val>
            <c:numRef>
              <c:f>'5-12кл'!$R$4:$R$14</c:f>
              <c:numCache>
                <c:formatCode>0</c:formatCode>
                <c:ptCount val="11"/>
                <c:pt idx="0">
                  <c:v>87.5</c:v>
                </c:pt>
                <c:pt idx="1">
                  <c:v>81.25</c:v>
                </c:pt>
                <c:pt idx="2">
                  <c:v>100</c:v>
                </c:pt>
                <c:pt idx="3">
                  <c:v>56.25</c:v>
                </c:pt>
                <c:pt idx="4">
                  <c:v>56.25</c:v>
                </c:pt>
                <c:pt idx="5">
                  <c:v>68.75</c:v>
                </c:pt>
                <c:pt idx="6">
                  <c:v>87.5</c:v>
                </c:pt>
                <c:pt idx="7">
                  <c:v>43.75</c:v>
                </c:pt>
                <c:pt idx="9">
                  <c:v>62.5</c:v>
                </c:pt>
                <c:pt idx="10">
                  <c:v>68.75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92A-4165-9C25-D3CADD023C76}"/>
            </c:ext>
          </c:extLst>
        </c:ser>
        <c:ser>
          <c:idx val="2"/>
          <c:order val="2"/>
          <c:tx>
            <c:strRef>
              <c:f>'5-12кл'!$S$2:$Z$2</c:f>
              <c:strCache>
                <c:ptCount val="1"/>
                <c:pt idx="0">
                  <c:v>8 класс 2022-2023 у.г. 1 четверть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'5-12кл'!$B$4:$B$14</c:f>
              <c:strCache>
                <c:ptCount val="11"/>
                <c:pt idx="0">
                  <c:v>Казахский язык и литература</c:v>
                </c:pt>
                <c:pt idx="1">
                  <c:v>Русский язык</c:v>
                </c:pt>
                <c:pt idx="2">
                  <c:v>Русская литература</c:v>
                </c:pt>
                <c:pt idx="3">
                  <c:v>Алгебра</c:v>
                </c:pt>
                <c:pt idx="4">
                  <c:v>Геометрия</c:v>
                </c:pt>
                <c:pt idx="5">
                  <c:v>Физика</c:v>
                </c:pt>
                <c:pt idx="6">
                  <c:v>Биология</c:v>
                </c:pt>
                <c:pt idx="7">
                  <c:v>География</c:v>
                </c:pt>
                <c:pt idx="8">
                  <c:v>Химия</c:v>
                </c:pt>
                <c:pt idx="9">
                  <c:v>История Казахстана</c:v>
                </c:pt>
                <c:pt idx="10">
                  <c:v>Иностранный язык</c:v>
                </c:pt>
              </c:strCache>
            </c:strRef>
          </c:cat>
          <c:val>
            <c:numRef>
              <c:f>'5-12кл'!$Z$4:$Z$14</c:f>
              <c:numCache>
                <c:formatCode>0</c:formatCode>
                <c:ptCount val="11"/>
                <c:pt idx="0">
                  <c:v>86.67</c:v>
                </c:pt>
                <c:pt idx="1">
                  <c:v>80</c:v>
                </c:pt>
                <c:pt idx="2">
                  <c:v>100</c:v>
                </c:pt>
                <c:pt idx="3">
                  <c:v>73.33</c:v>
                </c:pt>
                <c:pt idx="4">
                  <c:v>60</c:v>
                </c:pt>
                <c:pt idx="5">
                  <c:v>66.67</c:v>
                </c:pt>
                <c:pt idx="6">
                  <c:v>66.67</c:v>
                </c:pt>
                <c:pt idx="7">
                  <c:v>68.75</c:v>
                </c:pt>
                <c:pt idx="8">
                  <c:v>60</c:v>
                </c:pt>
                <c:pt idx="9">
                  <c:v>75</c:v>
                </c:pt>
                <c:pt idx="10">
                  <c:v>86.67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92A-4165-9C25-D3CADD023C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7651840"/>
        <c:axId val="287656152"/>
      </c:barChart>
      <c:catAx>
        <c:axId val="287651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7656152"/>
        <c:crosses val="autoZero"/>
        <c:auto val="1"/>
        <c:lblAlgn val="ctr"/>
        <c:lblOffset val="100"/>
        <c:noMultiLvlLbl val="0"/>
      </c:catAx>
      <c:valAx>
        <c:axId val="287656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7651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 smtClean="0">
                <a:effectLst/>
              </a:rPr>
              <a:t>Качество знаний в 9 классах с казахским языком обучения</a:t>
            </a:r>
            <a:endParaRPr lang="ru-RU" dirty="0">
              <a:effectLst/>
            </a:endParaRPr>
          </a:p>
        </c:rich>
      </c:tx>
      <c:layout>
        <c:manualLayout>
          <c:xMode val="edge"/>
          <c:yMode val="edge"/>
          <c:x val="0.16025686468530428"/>
          <c:y val="2.63977376930940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'5-12кл'!$C$2:$J$2</c:f>
              <c:strCache>
                <c:ptCount val="1"/>
                <c:pt idx="0">
                  <c:v>8 класс 2021-2022 у.г.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'5-12кл'!$B$16:$B$26</c:f>
              <c:strCache>
                <c:ptCount val="11"/>
                <c:pt idx="0">
                  <c:v>Казахский язык</c:v>
                </c:pt>
                <c:pt idx="1">
                  <c:v>Казахская литература</c:v>
                </c:pt>
                <c:pt idx="2">
                  <c:v>Русский язык и литература</c:v>
                </c:pt>
                <c:pt idx="3">
                  <c:v>Алгебра</c:v>
                </c:pt>
                <c:pt idx="4">
                  <c:v>Геометрия</c:v>
                </c:pt>
                <c:pt idx="5">
                  <c:v>Физика</c:v>
                </c:pt>
                <c:pt idx="6">
                  <c:v>Биология</c:v>
                </c:pt>
                <c:pt idx="7">
                  <c:v>География</c:v>
                </c:pt>
                <c:pt idx="8">
                  <c:v>Химия</c:v>
                </c:pt>
                <c:pt idx="9">
                  <c:v>История Казахстана</c:v>
                </c:pt>
                <c:pt idx="10">
                  <c:v>Иностранный язык</c:v>
                </c:pt>
              </c:strCache>
            </c:strRef>
          </c:cat>
          <c:val>
            <c:numRef>
              <c:f>'5-12кл'!$J$16:$J$26</c:f>
              <c:numCache>
                <c:formatCode>0</c:formatCode>
                <c:ptCount val="11"/>
                <c:pt idx="0">
                  <c:v>61.73</c:v>
                </c:pt>
                <c:pt idx="1">
                  <c:v>64.2</c:v>
                </c:pt>
                <c:pt idx="2">
                  <c:v>69.14</c:v>
                </c:pt>
                <c:pt idx="3">
                  <c:v>43.21</c:v>
                </c:pt>
                <c:pt idx="4">
                  <c:v>41.98</c:v>
                </c:pt>
                <c:pt idx="5">
                  <c:v>38.270000000000003</c:v>
                </c:pt>
                <c:pt idx="6">
                  <c:v>60.49</c:v>
                </c:pt>
                <c:pt idx="7">
                  <c:v>62.96</c:v>
                </c:pt>
                <c:pt idx="8">
                  <c:v>44.44</c:v>
                </c:pt>
                <c:pt idx="9">
                  <c:v>74.069999999999993</c:v>
                </c:pt>
                <c:pt idx="10">
                  <c:v>56.79</c:v>
                </c:pt>
              </c:numCache>
            </c:numRef>
          </c:val>
        </c:ser>
        <c:ser>
          <c:idx val="1"/>
          <c:order val="1"/>
          <c:tx>
            <c:strRef>
              <c:f>'5-12кл'!$K$2:$R$2</c:f>
              <c:strCache>
                <c:ptCount val="1"/>
                <c:pt idx="0">
                  <c:v>8 класс 2021-2022 у.г. 1 четверть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'5-12кл'!$B$16:$B$26</c:f>
              <c:strCache>
                <c:ptCount val="11"/>
                <c:pt idx="0">
                  <c:v>Казахский язык</c:v>
                </c:pt>
                <c:pt idx="1">
                  <c:v>Казахская литература</c:v>
                </c:pt>
                <c:pt idx="2">
                  <c:v>Русский язык и литература</c:v>
                </c:pt>
                <c:pt idx="3">
                  <c:v>Алгебра</c:v>
                </c:pt>
                <c:pt idx="4">
                  <c:v>Геометрия</c:v>
                </c:pt>
                <c:pt idx="5">
                  <c:v>Физика</c:v>
                </c:pt>
                <c:pt idx="6">
                  <c:v>Биология</c:v>
                </c:pt>
                <c:pt idx="7">
                  <c:v>География</c:v>
                </c:pt>
                <c:pt idx="8">
                  <c:v>Химия</c:v>
                </c:pt>
                <c:pt idx="9">
                  <c:v>История Казахстана</c:v>
                </c:pt>
                <c:pt idx="10">
                  <c:v>Иностранный язык</c:v>
                </c:pt>
              </c:strCache>
            </c:strRef>
          </c:cat>
          <c:val>
            <c:numRef>
              <c:f>'5-12кл'!$R$16:$R$26</c:f>
              <c:numCache>
                <c:formatCode>0</c:formatCode>
                <c:ptCount val="11"/>
                <c:pt idx="0">
                  <c:v>46.15</c:v>
                </c:pt>
                <c:pt idx="1">
                  <c:v>55.13</c:v>
                </c:pt>
                <c:pt idx="2">
                  <c:v>56.41</c:v>
                </c:pt>
                <c:pt idx="3">
                  <c:v>38.46</c:v>
                </c:pt>
                <c:pt idx="4">
                  <c:v>33.33</c:v>
                </c:pt>
                <c:pt idx="5">
                  <c:v>35.9</c:v>
                </c:pt>
                <c:pt idx="6">
                  <c:v>61.54</c:v>
                </c:pt>
                <c:pt idx="7">
                  <c:v>58.97</c:v>
                </c:pt>
                <c:pt idx="8">
                  <c:v>37.18</c:v>
                </c:pt>
                <c:pt idx="9">
                  <c:v>70.510000000000005</c:v>
                </c:pt>
                <c:pt idx="10">
                  <c:v>53.85</c:v>
                </c:pt>
              </c:numCache>
            </c:numRef>
          </c:val>
        </c:ser>
        <c:ser>
          <c:idx val="2"/>
          <c:order val="2"/>
          <c:tx>
            <c:strRef>
              <c:f>'5-12кл'!$S$2:$Z$2</c:f>
              <c:strCache>
                <c:ptCount val="1"/>
                <c:pt idx="0">
                  <c:v>9 класс 2022-2023 у.г. 1 четверть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'5-12кл'!$B$16:$B$26</c:f>
              <c:strCache>
                <c:ptCount val="11"/>
                <c:pt idx="0">
                  <c:v>Казахский язык</c:v>
                </c:pt>
                <c:pt idx="1">
                  <c:v>Казахская литература</c:v>
                </c:pt>
                <c:pt idx="2">
                  <c:v>Русский язык и литература</c:v>
                </c:pt>
                <c:pt idx="3">
                  <c:v>Алгебра</c:v>
                </c:pt>
                <c:pt idx="4">
                  <c:v>Геометрия</c:v>
                </c:pt>
                <c:pt idx="5">
                  <c:v>Физика</c:v>
                </c:pt>
                <c:pt idx="6">
                  <c:v>Биология</c:v>
                </c:pt>
                <c:pt idx="7">
                  <c:v>География</c:v>
                </c:pt>
                <c:pt idx="8">
                  <c:v>Химия</c:v>
                </c:pt>
                <c:pt idx="9">
                  <c:v>История Казахстана</c:v>
                </c:pt>
                <c:pt idx="10">
                  <c:v>Иностранный язык</c:v>
                </c:pt>
              </c:strCache>
            </c:strRef>
          </c:cat>
          <c:val>
            <c:numRef>
              <c:f>'5-12кл'!$Z$16:$Z$26</c:f>
              <c:numCache>
                <c:formatCode>0</c:formatCode>
                <c:ptCount val="11"/>
                <c:pt idx="0">
                  <c:v>63.64</c:v>
                </c:pt>
                <c:pt idx="1">
                  <c:v>70.13</c:v>
                </c:pt>
                <c:pt idx="2">
                  <c:v>58.97</c:v>
                </c:pt>
                <c:pt idx="3">
                  <c:v>35.9</c:v>
                </c:pt>
                <c:pt idx="4">
                  <c:v>33.33</c:v>
                </c:pt>
                <c:pt idx="5">
                  <c:v>50.65</c:v>
                </c:pt>
                <c:pt idx="6">
                  <c:v>57.14</c:v>
                </c:pt>
                <c:pt idx="7">
                  <c:v>67.53</c:v>
                </c:pt>
                <c:pt idx="8">
                  <c:v>55.13</c:v>
                </c:pt>
                <c:pt idx="9">
                  <c:v>78.209999999999994</c:v>
                </c:pt>
                <c:pt idx="10">
                  <c:v>63.64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7650272"/>
        <c:axId val="287656544"/>
      </c:barChart>
      <c:catAx>
        <c:axId val="287650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7656544"/>
        <c:crosses val="autoZero"/>
        <c:auto val="1"/>
        <c:lblAlgn val="ctr"/>
        <c:lblOffset val="100"/>
        <c:noMultiLvlLbl val="0"/>
      </c:catAx>
      <c:valAx>
        <c:axId val="287656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7650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800" b="1" i="0" baseline="0" dirty="0" smtClean="0">
                <a:effectLst/>
              </a:rPr>
              <a:t>Качество знаний в 9 классах с русским языком обучения</a:t>
            </a:r>
            <a:endParaRPr lang="ru-RU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'5-12кл'!$C$2:$J$2</c:f>
              <c:strCache>
                <c:ptCount val="1"/>
                <c:pt idx="0">
                  <c:v>8 класс 2021-2022 у.г.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'5-12кл'!$B$4:$B$14</c:f>
              <c:strCache>
                <c:ptCount val="11"/>
                <c:pt idx="0">
                  <c:v>Казахский язык и литература</c:v>
                </c:pt>
                <c:pt idx="1">
                  <c:v>Русский язык</c:v>
                </c:pt>
                <c:pt idx="2">
                  <c:v>Русская литература</c:v>
                </c:pt>
                <c:pt idx="3">
                  <c:v>Алгебра</c:v>
                </c:pt>
                <c:pt idx="4">
                  <c:v>Геометрия</c:v>
                </c:pt>
                <c:pt idx="5">
                  <c:v>Физика</c:v>
                </c:pt>
                <c:pt idx="6">
                  <c:v>Биология</c:v>
                </c:pt>
                <c:pt idx="7">
                  <c:v>География</c:v>
                </c:pt>
                <c:pt idx="8">
                  <c:v>Химия</c:v>
                </c:pt>
                <c:pt idx="9">
                  <c:v>История Казахстана</c:v>
                </c:pt>
                <c:pt idx="10">
                  <c:v>Иностранный язык</c:v>
                </c:pt>
              </c:strCache>
            </c:strRef>
          </c:cat>
          <c:val>
            <c:numRef>
              <c:f>'5-12кл'!$J$4:$J$14</c:f>
              <c:numCache>
                <c:formatCode>0</c:formatCode>
                <c:ptCount val="11"/>
                <c:pt idx="0">
                  <c:v>64.709999999999994</c:v>
                </c:pt>
                <c:pt idx="1">
                  <c:v>94.12</c:v>
                </c:pt>
                <c:pt idx="2">
                  <c:v>94.12</c:v>
                </c:pt>
                <c:pt idx="3">
                  <c:v>35.29</c:v>
                </c:pt>
                <c:pt idx="4">
                  <c:v>47.06</c:v>
                </c:pt>
                <c:pt idx="5">
                  <c:v>41.18</c:v>
                </c:pt>
                <c:pt idx="6">
                  <c:v>64.709999999999994</c:v>
                </c:pt>
                <c:pt idx="7">
                  <c:v>64.709999999999994</c:v>
                </c:pt>
                <c:pt idx="8">
                  <c:v>41.18</c:v>
                </c:pt>
                <c:pt idx="9">
                  <c:v>76.47</c:v>
                </c:pt>
                <c:pt idx="10">
                  <c:v>76.47</c:v>
                </c:pt>
              </c:numCache>
            </c:numRef>
          </c:val>
        </c:ser>
        <c:ser>
          <c:idx val="1"/>
          <c:order val="1"/>
          <c:tx>
            <c:strRef>
              <c:f>'5-12кл'!$K$2:$R$2</c:f>
              <c:strCache>
                <c:ptCount val="1"/>
                <c:pt idx="0">
                  <c:v>8 класс 2021-2022 у.г. 1 четверть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'5-12кл'!$B$4:$B$14</c:f>
              <c:strCache>
                <c:ptCount val="11"/>
                <c:pt idx="0">
                  <c:v>Казахский язык и литература</c:v>
                </c:pt>
                <c:pt idx="1">
                  <c:v>Русский язык</c:v>
                </c:pt>
                <c:pt idx="2">
                  <c:v>Русская литература</c:v>
                </c:pt>
                <c:pt idx="3">
                  <c:v>Алгебра</c:v>
                </c:pt>
                <c:pt idx="4">
                  <c:v>Геометрия</c:v>
                </c:pt>
                <c:pt idx="5">
                  <c:v>Физика</c:v>
                </c:pt>
                <c:pt idx="6">
                  <c:v>Биология</c:v>
                </c:pt>
                <c:pt idx="7">
                  <c:v>География</c:v>
                </c:pt>
                <c:pt idx="8">
                  <c:v>Химия</c:v>
                </c:pt>
                <c:pt idx="9">
                  <c:v>История Казахстана</c:v>
                </c:pt>
                <c:pt idx="10">
                  <c:v>Иностранный язык</c:v>
                </c:pt>
              </c:strCache>
            </c:strRef>
          </c:cat>
          <c:val>
            <c:numRef>
              <c:f>'5-12кл'!$R$4:$R$14</c:f>
              <c:numCache>
                <c:formatCode>0</c:formatCode>
                <c:ptCount val="11"/>
                <c:pt idx="0">
                  <c:v>53.33</c:v>
                </c:pt>
                <c:pt idx="1">
                  <c:v>93.33</c:v>
                </c:pt>
                <c:pt idx="2">
                  <c:v>100</c:v>
                </c:pt>
                <c:pt idx="3">
                  <c:v>13.33</c:v>
                </c:pt>
                <c:pt idx="4">
                  <c:v>40</c:v>
                </c:pt>
                <c:pt idx="5">
                  <c:v>26.67</c:v>
                </c:pt>
                <c:pt idx="6">
                  <c:v>53.33</c:v>
                </c:pt>
                <c:pt idx="7">
                  <c:v>46.67</c:v>
                </c:pt>
                <c:pt idx="8">
                  <c:v>13.33</c:v>
                </c:pt>
                <c:pt idx="9">
                  <c:v>26.67</c:v>
                </c:pt>
                <c:pt idx="10">
                  <c:v>53.33</c:v>
                </c:pt>
              </c:numCache>
            </c:numRef>
          </c:val>
        </c:ser>
        <c:ser>
          <c:idx val="2"/>
          <c:order val="2"/>
          <c:tx>
            <c:strRef>
              <c:f>'5-12кл'!$S$2:$Z$2</c:f>
              <c:strCache>
                <c:ptCount val="1"/>
                <c:pt idx="0">
                  <c:v>9 класс 2022-2023 у.г. 1 четверть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'5-12кл'!$B$4:$B$14</c:f>
              <c:strCache>
                <c:ptCount val="11"/>
                <c:pt idx="0">
                  <c:v>Казахский язык и литература</c:v>
                </c:pt>
                <c:pt idx="1">
                  <c:v>Русский язык</c:v>
                </c:pt>
                <c:pt idx="2">
                  <c:v>Русская литература</c:v>
                </c:pt>
                <c:pt idx="3">
                  <c:v>Алгебра</c:v>
                </c:pt>
                <c:pt idx="4">
                  <c:v>Геометрия</c:v>
                </c:pt>
                <c:pt idx="5">
                  <c:v>Физика</c:v>
                </c:pt>
                <c:pt idx="6">
                  <c:v>Биология</c:v>
                </c:pt>
                <c:pt idx="7">
                  <c:v>География</c:v>
                </c:pt>
                <c:pt idx="8">
                  <c:v>Химия</c:v>
                </c:pt>
                <c:pt idx="9">
                  <c:v>История Казахстана</c:v>
                </c:pt>
                <c:pt idx="10">
                  <c:v>Иностранный язык</c:v>
                </c:pt>
              </c:strCache>
            </c:strRef>
          </c:cat>
          <c:val>
            <c:numRef>
              <c:f>'5-12кл'!$Z$4:$Z$14</c:f>
              <c:numCache>
                <c:formatCode>0</c:formatCode>
                <c:ptCount val="11"/>
                <c:pt idx="0">
                  <c:v>70.59</c:v>
                </c:pt>
                <c:pt idx="1">
                  <c:v>94.12</c:v>
                </c:pt>
                <c:pt idx="2">
                  <c:v>94.12</c:v>
                </c:pt>
                <c:pt idx="3">
                  <c:v>29.41</c:v>
                </c:pt>
                <c:pt idx="4">
                  <c:v>29.41</c:v>
                </c:pt>
                <c:pt idx="5">
                  <c:v>52.94</c:v>
                </c:pt>
                <c:pt idx="6">
                  <c:v>52.94</c:v>
                </c:pt>
                <c:pt idx="7">
                  <c:v>58.82</c:v>
                </c:pt>
                <c:pt idx="8">
                  <c:v>64.709999999999994</c:v>
                </c:pt>
                <c:pt idx="9">
                  <c:v>52.94</c:v>
                </c:pt>
                <c:pt idx="10">
                  <c:v>76.47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7649096"/>
        <c:axId val="287650664"/>
      </c:barChart>
      <c:catAx>
        <c:axId val="287649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7650664"/>
        <c:crosses val="autoZero"/>
        <c:auto val="1"/>
        <c:lblAlgn val="ctr"/>
        <c:lblOffset val="100"/>
        <c:noMultiLvlLbl val="0"/>
      </c:catAx>
      <c:valAx>
        <c:axId val="287650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87649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0.5942</cdr:x>
      <cdr:y>0.35923</cdr:y>
    </cdr:from>
    <cdr:to>
      <cdr:x>0.77824</cdr:x>
      <cdr:y>0.6934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952328" y="98295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BFDF6C-BE88-4080-A2F5-D8DEC3841207}" type="datetime1">
              <a:rPr lang="ru-RU" smtClean="0"/>
              <a:t>20.01.2023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5F3308-A22D-48CB-90EC-E8A491CEFE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566070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0A2B7E-708A-4230-A68F-CFE768F191F2}" type="datetime1">
              <a:rPr lang="ru-RU" smtClean="0"/>
              <a:t>20.01.2023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FAF04F-E146-4FF3-9B58-A97F295F5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768554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CACC5D35-764F-49A5-9D96-E96343AA7CAD}" type="datetime1">
              <a:rPr lang="ru-RU" smtClean="0"/>
              <a:t>20.01.2023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1116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1D2F5-D295-47DB-9C2A-3B5743E18B5A}" type="datetime1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B58D-6124-4B87-9407-E95E43F5AB3C}" type="datetime1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A33F1-64A7-4901-9673-67C538F50DDC}" type="datetime1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ABAB1-AF2D-44F5-A66E-13DD02E5BD6B}" type="datetime1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02F82-5D3E-4F4C-B67B-646A2CA3F5E8}" type="datetime1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21FDC-2FD2-4DFE-BAA5-A79C82B94A01}" type="datetime1">
              <a:rPr lang="ru-RU" smtClean="0"/>
              <a:t>20.01.2023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2C4F2-19B6-4993-AE16-26AFC876DE89}" type="datetime1">
              <a:rPr lang="ru-RU" smtClean="0"/>
              <a:t>20.01.2023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47F95-EAED-4448-8898-BB91E0CE459E}" type="datetime1">
              <a:rPr lang="ru-RU" smtClean="0"/>
              <a:t>20.01.2023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40DA-0545-4883-B4E6-F0EC9A44918D}" type="datetime1">
              <a:rPr lang="ru-RU" smtClean="0"/>
              <a:t>20.01.2023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E8D49-A68A-4DF4-BC23-8F2D4A44864B}" type="datetime1">
              <a:rPr lang="ru-RU" smtClean="0"/>
              <a:t>20.01.2023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CE84B-B1DA-484A-B01B-AA71EE2D8F05}" type="datetime1">
              <a:rPr lang="ru-RU" smtClean="0"/>
              <a:t>20.01.2023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599FF-F603-4992-A64B-75D4942776D4}" type="datetime1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Ақсу қаласының дарынды балаларға арналған мамандандырылған гимназия -  Мамандандырылған гимназия - Бастауыш сыныптар апталығы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999"/>
            <a:ext cx="2004814" cy="163026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052736"/>
            <a:ext cx="7920880" cy="5184576"/>
          </a:xfrm>
        </p:spPr>
        <p:txBody>
          <a:bodyPr>
            <a:normAutofit fontScale="90000"/>
          </a:bodyPr>
          <a:lstStyle/>
          <a:p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Сравнительный 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анализ качества </a:t>
            </a: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обучения учащихся 5-11 классов школы-лицея им. Ю.А. Гагарина 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2021-2022 у.г., 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четверть 2022-2023 учебного года  </a:t>
            </a:r>
            <a:b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32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="" xmlns:a16="http://schemas.microsoft.com/office/drawing/2014/main" id="{942D3E10-C302-4196-9164-2A8A40135D6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1045821"/>
              </p:ext>
            </p:extLst>
          </p:nvPr>
        </p:nvGraphicFramePr>
        <p:xfrm>
          <a:off x="179512" y="836712"/>
          <a:ext cx="8784976" cy="4339357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127559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7268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1496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377323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1008112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50405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учеников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</a:t>
                      </a:r>
                      <a:r>
                        <a:rPr lang="ru-RU" sz="1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знаний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Успеваемость</a:t>
                      </a:r>
                      <a:r>
                        <a:rPr lang="ru-RU" sz="1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Динамика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200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 </a:t>
                      </a:r>
                      <a:r>
                        <a:rPr lang="ru-RU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у.г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четверть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 </a:t>
                      </a:r>
                      <a:r>
                        <a:rPr lang="ru-RU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у.г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четверть </a:t>
                      </a:r>
                      <a:b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 у.г.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479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«А»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+20,18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892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+11,58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462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«В»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+8,24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127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«Г»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+6,7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232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«Д»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+9,8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892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+8,36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5242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4535438"/>
              </p:ext>
            </p:extLst>
          </p:nvPr>
        </p:nvGraphicFramePr>
        <p:xfrm>
          <a:off x="10017" y="116632"/>
          <a:ext cx="9098487" cy="28866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9626026"/>
              </p:ext>
            </p:extLst>
          </p:nvPr>
        </p:nvGraphicFramePr>
        <p:xfrm>
          <a:off x="0" y="3212976"/>
          <a:ext cx="9144000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3442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7193468"/>
              </p:ext>
            </p:extLst>
          </p:nvPr>
        </p:nvGraphicFramePr>
        <p:xfrm>
          <a:off x="179512" y="260650"/>
          <a:ext cx="8754328" cy="33538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220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1239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9186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32162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28562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962506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6633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Класс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 учеников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Отличники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Хорошисты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Кач-во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Успеваемость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+,-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1988"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632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«А»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i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20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216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«Б</a:t>
                      </a: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31,82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i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20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b="1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881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«В»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41,67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i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20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b="1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054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Всего</a:t>
                      </a:r>
                      <a:endParaRPr lang="ru-RU" sz="20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ru-RU" sz="2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2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41,07</a:t>
                      </a:r>
                      <a:endParaRPr lang="ru-RU" sz="2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b="1" i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2000" b="1" i="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b="1" i="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266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3103591"/>
              </p:ext>
            </p:extLst>
          </p:nvPr>
        </p:nvGraphicFramePr>
        <p:xfrm>
          <a:off x="179512" y="3429000"/>
          <a:ext cx="8496944" cy="2736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521162"/>
              </p:ext>
            </p:extLst>
          </p:nvPr>
        </p:nvGraphicFramePr>
        <p:xfrm>
          <a:off x="0" y="404664"/>
          <a:ext cx="9114795" cy="2564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54899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3">
            <a:extLst>
              <a:ext uri="{FF2B5EF4-FFF2-40B4-BE49-F238E27FC236}">
                <a16:creationId xmlns="" xmlns:a16="http://schemas.microsoft.com/office/drawing/2014/main" id="{942D3E10-C302-4196-9164-2A8A40135D6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6046313"/>
              </p:ext>
            </p:extLst>
          </p:nvPr>
        </p:nvGraphicFramePr>
        <p:xfrm>
          <a:off x="179512" y="836712"/>
          <a:ext cx="8784976" cy="3816144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127559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7268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1496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377323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1008112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50405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учеников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</a:t>
                      </a:r>
                      <a:r>
                        <a:rPr lang="ru-RU" sz="1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знаний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Успеваемость</a:t>
                      </a:r>
                      <a:r>
                        <a:rPr lang="ru-RU" sz="1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Динамика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200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 </a:t>
                      </a:r>
                      <a:r>
                        <a:rPr lang="ru-RU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у.г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четверть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 </a:t>
                      </a:r>
                      <a:r>
                        <a:rPr lang="ru-RU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у.г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четверть </a:t>
                      </a:r>
                      <a:b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 у.г.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479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kk-KZ" sz="18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«А»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57,14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-2,86</a:t>
                      </a:r>
                      <a:endParaRPr lang="kk-KZ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892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kk-KZ" sz="18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23,53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+13,53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462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kk-KZ" sz="18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«В»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21,05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+8,95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127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kk-KZ" sz="18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«Г»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44,44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33,33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-3,33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892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42,03</a:t>
                      </a:r>
                      <a:endParaRPr lang="ru-RU" sz="18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30,88</a:t>
                      </a:r>
                      <a:endParaRPr lang="ru-RU" sz="18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36,76</a:t>
                      </a:r>
                      <a:endParaRPr lang="ru-RU" sz="20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+5,88</a:t>
                      </a:r>
                      <a:endParaRPr lang="kk-KZ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126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1495835"/>
              </p:ext>
            </p:extLst>
          </p:nvPr>
        </p:nvGraphicFramePr>
        <p:xfrm>
          <a:off x="0" y="116632"/>
          <a:ext cx="9036496" cy="2736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8338629"/>
              </p:ext>
            </p:extLst>
          </p:nvPr>
        </p:nvGraphicFramePr>
        <p:xfrm>
          <a:off x="107504" y="3068960"/>
          <a:ext cx="8928992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300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164068"/>
              </p:ext>
            </p:extLst>
          </p:nvPr>
        </p:nvGraphicFramePr>
        <p:xfrm>
          <a:off x="899592" y="1052736"/>
          <a:ext cx="6768752" cy="48165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218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9218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9218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9218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2941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</a:t>
                      </a:r>
                      <a:r>
                        <a:rPr lang="ru-RU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«3»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 «4»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4117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5-е классы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2941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6-е классы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2941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7-е классы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2941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8-е классы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2941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9-е классы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2941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10-е классы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2941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11-е классы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2941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2941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учащихся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987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«4»</a:t>
                      </a:r>
                      <a:r>
                        <a:rPr lang="kk-KZ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- 317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«5» -145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72880325"/>
                  </a:ext>
                </a:extLst>
              </a:tr>
            </a:tbl>
          </a:graphicData>
        </a:graphic>
      </p:graphicFrame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8FC0080F-8781-4F7E-8389-B1EAE8D706F6}"/>
              </a:ext>
            </a:extLst>
          </p:cNvPr>
          <p:cNvSpPr/>
          <p:nvPr/>
        </p:nvSpPr>
        <p:spPr>
          <a:xfrm>
            <a:off x="2411760" y="404664"/>
            <a:ext cx="38884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Резерв</a:t>
            </a:r>
            <a:r>
              <a:rPr lang="kk-KZ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учеников</a:t>
            </a:r>
            <a:endParaRPr lang="ru-RU" sz="2800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8FC0080F-8781-4F7E-8389-B1EAE8D706F6}"/>
              </a:ext>
            </a:extLst>
          </p:cNvPr>
          <p:cNvSpPr/>
          <p:nvPr/>
        </p:nvSpPr>
        <p:spPr>
          <a:xfrm>
            <a:off x="4860032" y="6237312"/>
            <a:ext cx="38884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Резерв+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«4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»+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«5»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kk-KZ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53</a:t>
            </a: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86759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7900520"/>
              </p:ext>
            </p:extLst>
          </p:nvPr>
        </p:nvGraphicFramePr>
        <p:xfrm>
          <a:off x="251520" y="332656"/>
          <a:ext cx="3816424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1008630"/>
              </p:ext>
            </p:extLst>
          </p:nvPr>
        </p:nvGraphicFramePr>
        <p:xfrm>
          <a:off x="179512" y="3356992"/>
          <a:ext cx="3816424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0948192"/>
              </p:ext>
            </p:extLst>
          </p:nvPr>
        </p:nvGraphicFramePr>
        <p:xfrm>
          <a:off x="4067944" y="1484784"/>
          <a:ext cx="4968552" cy="2736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Правая фигурная скобка 6"/>
          <p:cNvSpPr/>
          <p:nvPr/>
        </p:nvSpPr>
        <p:spPr>
          <a:xfrm rot="16200000">
            <a:off x="6445823" y="37855"/>
            <a:ext cx="576064" cy="361393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Стрелка вверх 7"/>
          <p:cNvSpPr/>
          <p:nvPr/>
        </p:nvSpPr>
        <p:spPr>
          <a:xfrm>
            <a:off x="6948264" y="2078235"/>
            <a:ext cx="864096" cy="504055"/>
          </a:xfrm>
          <a:prstGeom prst="up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0,3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авая фигурная скобка 8"/>
          <p:cNvSpPr/>
          <p:nvPr/>
        </p:nvSpPr>
        <p:spPr>
          <a:xfrm rot="16200000">
            <a:off x="7092280" y="1965387"/>
            <a:ext cx="576064" cy="201622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6284612" y="759126"/>
            <a:ext cx="898485" cy="648072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8,7</a:t>
            </a: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827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6698244"/>
              </p:ext>
            </p:extLst>
          </p:nvPr>
        </p:nvGraphicFramePr>
        <p:xfrm>
          <a:off x="121536" y="142219"/>
          <a:ext cx="8900928" cy="5633235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14401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11237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1216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537885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66088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50405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учеников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</a:t>
                      </a:r>
                      <a:r>
                        <a:rPr lang="ru-RU" sz="1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знаний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Успеваемость</a:t>
                      </a:r>
                      <a:r>
                        <a:rPr lang="ru-RU" sz="1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Динамика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2079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 </a:t>
                      </a:r>
                      <a:r>
                        <a:rPr lang="ru-RU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у.г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четверть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 </a:t>
                      </a:r>
                      <a:r>
                        <a:rPr lang="ru-RU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у.г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четверть </a:t>
                      </a:r>
                      <a:b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 у.г.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589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«А»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24</a:t>
                      </a:r>
                      <a:endParaRPr lang="ru-RU" sz="18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63,64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52,38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41,67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-10,71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009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«Ә»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18</a:t>
                      </a:r>
                      <a:endParaRPr lang="ru-RU" sz="18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60,87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56,52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61,11</a:t>
                      </a:r>
                      <a:endParaRPr lang="ru-RU" sz="18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+4,59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199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«Б»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</a:t>
                      </a:r>
                      <a:endParaRPr lang="ru-RU" sz="18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63,64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63,64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66,67</a:t>
                      </a:r>
                      <a:endParaRPr lang="ru-RU" sz="18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+3,03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199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«В»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23</a:t>
                      </a:r>
                      <a:endParaRPr lang="ru-RU" sz="18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60,87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65,22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43,48</a:t>
                      </a:r>
                      <a:endParaRPr lang="ru-RU" sz="18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-21,74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70090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«Г»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16</a:t>
                      </a:r>
                      <a:endParaRPr lang="ru-RU" sz="18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62,5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64,29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43,75</a:t>
                      </a:r>
                      <a:endParaRPr lang="ru-RU" sz="18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-20,54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7009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«Д»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13/ </a:t>
                      </a:r>
                      <a:r>
                        <a:rPr lang="kk-KZ" sz="1800" b="1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1Д</a:t>
                      </a:r>
                      <a:endParaRPr lang="ru-RU" sz="1800" b="1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71,43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64,29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61,54</a:t>
                      </a:r>
                      <a:endParaRPr lang="ru-RU" sz="18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-2,75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7009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b="1" i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115</a:t>
                      </a:r>
                      <a:endParaRPr lang="ru-RU" sz="1600" b="1" i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1" i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63,33</a:t>
                      </a:r>
                      <a:endParaRPr lang="ru-RU" sz="1800" b="1" i="1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1" i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60,68</a:t>
                      </a:r>
                      <a:endParaRPr lang="ru-RU" sz="1800" b="1" i="1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i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52,17</a:t>
                      </a:r>
                      <a:endParaRPr lang="ru-RU" sz="1800" b="1" i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i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b="1" i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i="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-8,51</a:t>
                      </a:r>
                      <a:endParaRPr lang="ru-RU" sz="1800" b="1" i="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540393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102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602376"/>
              </p:ext>
            </p:extLst>
          </p:nvPr>
        </p:nvGraphicFramePr>
        <p:xfrm>
          <a:off x="35496" y="0"/>
          <a:ext cx="9073008" cy="6813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5196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7915952"/>
              </p:ext>
            </p:extLst>
          </p:nvPr>
        </p:nvGraphicFramePr>
        <p:xfrm>
          <a:off x="179512" y="836712"/>
          <a:ext cx="8784976" cy="4339357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127559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7268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1496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377323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1008112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50405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учеников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</a:t>
                      </a:r>
                      <a:r>
                        <a:rPr lang="ru-RU" sz="1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знаний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Успеваемость</a:t>
                      </a:r>
                      <a:r>
                        <a:rPr lang="ru-RU" sz="1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Динамика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200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 </a:t>
                      </a:r>
                      <a:r>
                        <a:rPr lang="ru-RU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у.г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четверть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 </a:t>
                      </a:r>
                      <a:r>
                        <a:rPr lang="ru-RU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у.г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четверть </a:t>
                      </a:r>
                      <a:b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 у.г.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479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«А»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68,18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-1,82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892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«Б»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58,82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+11,76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462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«В»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52,94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-2,62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127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«Г»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61,11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-5,56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232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«Д»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47,06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-8,5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892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91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64,89</a:t>
                      </a:r>
                      <a:endParaRPr lang="ru-RU" sz="18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59,34</a:t>
                      </a:r>
                      <a:endParaRPr lang="ru-RU" sz="18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58,24</a:t>
                      </a:r>
                      <a:endParaRPr lang="ru-RU" sz="18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-1,1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196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7879184"/>
              </p:ext>
            </p:extLst>
          </p:nvPr>
        </p:nvGraphicFramePr>
        <p:xfrm>
          <a:off x="179512" y="3645024"/>
          <a:ext cx="8640960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2366359"/>
              </p:ext>
            </p:extLst>
          </p:nvPr>
        </p:nvGraphicFramePr>
        <p:xfrm>
          <a:off x="179512" y="116632"/>
          <a:ext cx="8640960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1674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4642993"/>
              </p:ext>
            </p:extLst>
          </p:nvPr>
        </p:nvGraphicFramePr>
        <p:xfrm>
          <a:off x="179512" y="836712"/>
          <a:ext cx="8784976" cy="5028561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127559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7268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1496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377323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1008112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50405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учеников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</a:t>
                      </a:r>
                      <a:r>
                        <a:rPr lang="ru-RU" sz="1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знаний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Успеваемость</a:t>
                      </a:r>
                      <a:r>
                        <a:rPr lang="ru-RU" sz="1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Динамика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200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 </a:t>
                      </a:r>
                      <a:r>
                        <a:rPr lang="ru-RU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у.г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четверть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 </a:t>
                      </a:r>
                      <a:r>
                        <a:rPr lang="ru-RU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у.г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четверть </a:t>
                      </a:r>
                      <a:b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 у.г.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479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«А»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37,5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-34,5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892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70,83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54,17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-16,6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462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«В»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45,45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34,78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-10,67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127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«Г»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64,71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+2,21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232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«Д»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56,52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54,55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33,33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-21,22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892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 «Е»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24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54,17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45,83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35,7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-10,13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6892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133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65,44</a:t>
                      </a:r>
                      <a:endParaRPr lang="ru-RU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58,65</a:t>
                      </a:r>
                      <a:endParaRPr lang="ru-RU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42,86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-15,79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177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3297939"/>
              </p:ext>
            </p:extLst>
          </p:nvPr>
        </p:nvGraphicFramePr>
        <p:xfrm>
          <a:off x="35496" y="3727303"/>
          <a:ext cx="8856984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4897163"/>
              </p:ext>
            </p:extLst>
          </p:nvPr>
        </p:nvGraphicFramePr>
        <p:xfrm>
          <a:off x="35496" y="0"/>
          <a:ext cx="9108503" cy="3645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3374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3">
            <a:extLst>
              <a:ext uri="{FF2B5EF4-FFF2-40B4-BE49-F238E27FC236}">
                <a16:creationId xmlns="" xmlns:a16="http://schemas.microsoft.com/office/drawing/2014/main" id="{A68E1D5D-F926-4E91-97F4-A4E14C67E7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5136975"/>
              </p:ext>
            </p:extLst>
          </p:nvPr>
        </p:nvGraphicFramePr>
        <p:xfrm>
          <a:off x="179512" y="836712"/>
          <a:ext cx="8784976" cy="4339357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127559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7268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1496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377323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1008112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50405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учеников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</a:t>
                      </a:r>
                      <a:r>
                        <a:rPr lang="ru-RU" sz="1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знаний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Успеваемость</a:t>
                      </a:r>
                      <a:r>
                        <a:rPr lang="ru-RU" sz="1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Динамика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200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 </a:t>
                      </a:r>
                      <a:r>
                        <a:rPr lang="ru-RU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у.г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четверть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 </a:t>
                      </a:r>
                      <a:r>
                        <a:rPr lang="ru-RU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у.г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четверть </a:t>
                      </a:r>
                      <a:b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kk-KZ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 у.г.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479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«А»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-17,19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892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+13,33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462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«В»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+3,68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127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«Г»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+12,5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232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kk-KZ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«Д»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=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892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95</a:t>
                      </a: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/1Д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r>
                        <a:rPr lang="en-US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r>
                        <a:rPr lang="en-US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+1,64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188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>
            <a:extLst>
              <a:ext uri="{FF2B5EF4-FFF2-40B4-BE49-F238E27FC236}">
                <a16:creationId xmlns="" xmlns:a16="http://schemas.microsoft.com/office/drawing/2014/main" id="{9B4AAC80-F93C-4BF1-ACD6-E2C6D41219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312929"/>
              </p:ext>
            </p:extLst>
          </p:nvPr>
        </p:nvGraphicFramePr>
        <p:xfrm>
          <a:off x="-17024" y="0"/>
          <a:ext cx="9161024" cy="31409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>
            <a:extLst>
              <a:ext uri="{FF2B5EF4-FFF2-40B4-BE49-F238E27FC236}">
                <a16:creationId xmlns="" xmlns:a16="http://schemas.microsoft.com/office/drawing/2014/main" id="{09E55E96-8A44-4287-8477-D2BFAA445F5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2078735"/>
              </p:ext>
            </p:extLst>
          </p:nvPr>
        </p:nvGraphicFramePr>
        <p:xfrm>
          <a:off x="-34441" y="3429000"/>
          <a:ext cx="9161024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0976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15323</TotalTime>
  <Words>784</Words>
  <Application>Microsoft Office PowerPoint</Application>
  <PresentationFormat>Экран (4:3)</PresentationFormat>
  <Paragraphs>403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Тема Office</vt:lpstr>
      <vt:lpstr>Сравнительный анализ качества обучения учащихся 5-11 классов школы-лицея им. Ю.А. Гагарина за 2021-2022 у.г., I четверть 2022-2023 учебного года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Ю.А. Гагарин атындағы мектеп-лицейіндегі 2018-2019 оқу жылының 2-4 сыныптардың  І тоқсан  нәтижесі мен 2019-2020 оқу жылындағы  2-4 сыныптардың І тоқсан нәтижесінің салыстырмалы кестесі</dc:title>
  <dc:creator>user</dc:creator>
  <cp:lastModifiedBy>ШГЖ</cp:lastModifiedBy>
  <cp:revision>450</cp:revision>
  <cp:lastPrinted>2022-11-08T03:20:44Z</cp:lastPrinted>
  <dcterms:created xsi:type="dcterms:W3CDTF">2019-10-30T06:20:04Z</dcterms:created>
  <dcterms:modified xsi:type="dcterms:W3CDTF">2023-01-20T05:50:39Z</dcterms:modified>
</cp:coreProperties>
</file>