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3" r:id="rId2"/>
    <p:sldId id="322" r:id="rId3"/>
    <p:sldId id="301" r:id="rId4"/>
    <p:sldId id="323" r:id="rId5"/>
    <p:sldId id="260" r:id="rId6"/>
    <p:sldId id="324" r:id="rId7"/>
    <p:sldId id="310" r:id="rId8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122" d="100"/>
          <a:sy n="122" d="100"/>
        </p:scale>
        <p:origin x="40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report_performance_2022_1_primary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report_performance_2022_1_primary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report_performance_2022_1_primary%20(1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report_performance_2022_1_primary%20(1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2 класс </a:t>
            </a:r>
            <a:r>
              <a:rPr lang="kk-KZ" dirty="0"/>
              <a:t>(</a:t>
            </a:r>
            <a:r>
              <a:rPr lang="ru-RU" dirty="0"/>
              <a:t>казахские классы)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'[report_performance_2022_1_primary.xls]1-4кл'!$C$2:$J$2</c:f>
              <c:strCache>
                <c:ptCount val="1"/>
                <c:pt idx="0">
                  <c:v>2 класс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'[report_performance_2022_1_primary.xls]1-4кл'!$B$10:$B$14</c:f>
              <c:strCache>
                <c:ptCount val="5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Иностранный язык</c:v>
                </c:pt>
              </c:strCache>
            </c:strRef>
          </c:cat>
          <c:val>
            <c:numRef>
              <c:f>'[report_performance_2022_1_primary.xls]1-4кл'!$J$10:$J$14</c:f>
              <c:numCache>
                <c:formatCode>General</c:formatCode>
                <c:ptCount val="5"/>
                <c:pt idx="0">
                  <c:v>62.03</c:v>
                </c:pt>
                <c:pt idx="1">
                  <c:v>61.04</c:v>
                </c:pt>
                <c:pt idx="2">
                  <c:v>72.73</c:v>
                </c:pt>
                <c:pt idx="3">
                  <c:v>62.03</c:v>
                </c:pt>
                <c:pt idx="4">
                  <c:v>67.53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C69-4DB1-9C37-2C4DE62C8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8006976"/>
        <c:axId val="287999136"/>
      </c:barChart>
      <c:catAx>
        <c:axId val="288006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7999136"/>
        <c:crosses val="autoZero"/>
        <c:auto val="1"/>
        <c:lblAlgn val="ctr"/>
        <c:lblOffset val="100"/>
        <c:noMultiLvlLbl val="0"/>
      </c:catAx>
      <c:valAx>
        <c:axId val="287999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80069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2 класс (русские классы)</a:t>
            </a:r>
          </a:p>
        </c:rich>
      </c:tx>
      <c:layout>
        <c:manualLayout>
          <c:xMode val="edge"/>
          <c:yMode val="edge"/>
          <c:x val="0.41939012949178484"/>
          <c:y val="2.4829258120014599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'[report_performance_2022_1_primary.xls]1-4кл'!$C$2:$J$2</c:f>
              <c:strCache>
                <c:ptCount val="1"/>
                <c:pt idx="0">
                  <c:v>2 класс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'[report_performance_2022_1_primary.xls]1-4кл'!$B$4:$B$8</c:f>
              <c:strCache>
                <c:ptCount val="5"/>
                <c:pt idx="0">
                  <c:v>Казахский язык</c:v>
                </c:pt>
                <c:pt idx="1">
                  <c:v>Русский язык</c:v>
                </c:pt>
                <c:pt idx="2">
                  <c:v>Литературное чтение</c:v>
                </c:pt>
                <c:pt idx="3">
                  <c:v>Математика</c:v>
                </c:pt>
                <c:pt idx="4">
                  <c:v>Иностранный язык</c:v>
                </c:pt>
              </c:strCache>
            </c:strRef>
          </c:cat>
          <c:val>
            <c:numRef>
              <c:f>'[report_performance_2022_1_primary.xls]1-4кл'!$J$4:$J$8</c:f>
              <c:numCache>
                <c:formatCode>General</c:formatCode>
                <c:ptCount val="5"/>
                <c:pt idx="0">
                  <c:v>71.430000000000007</c:v>
                </c:pt>
                <c:pt idx="1">
                  <c:v>82.14</c:v>
                </c:pt>
                <c:pt idx="2">
                  <c:v>85.71</c:v>
                </c:pt>
                <c:pt idx="3">
                  <c:v>82.14</c:v>
                </c:pt>
                <c:pt idx="4">
                  <c:v>82.14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9E7-4AA7-A17C-1C2A905EF7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7996784"/>
        <c:axId val="288001488"/>
      </c:barChart>
      <c:catAx>
        <c:axId val="287996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8001488"/>
        <c:crosses val="autoZero"/>
        <c:auto val="1"/>
        <c:lblAlgn val="ctr"/>
        <c:lblOffset val="100"/>
        <c:noMultiLvlLbl val="0"/>
      </c:catAx>
      <c:valAx>
        <c:axId val="288001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79967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'1-4кл'!$A$4:$B$9</c:f>
              <c:multiLvlStrCache>
                <c:ptCount val="6"/>
                <c:lvl>
                  <c:pt idx="0">
                    <c:v>Казахский язык</c:v>
                  </c:pt>
                  <c:pt idx="1">
                    <c:v>Русский язык</c:v>
                  </c:pt>
                  <c:pt idx="2">
                    <c:v>Литературное чтение</c:v>
                  </c:pt>
                  <c:pt idx="3">
                    <c:v>Математика</c:v>
                  </c:pt>
                  <c:pt idx="4">
                    <c:v>Естествознание</c:v>
                  </c:pt>
                  <c:pt idx="5">
                    <c:v>Иностранный язык</c:v>
                  </c:pt>
                </c:lvl>
                <c:lvl>
                  <c:pt idx="0">
                    <c:v>Рус</c:v>
                  </c:pt>
                  <c:pt idx="1">
                    <c:v>Рус</c:v>
                  </c:pt>
                  <c:pt idx="2">
                    <c:v>Рус</c:v>
                  </c:pt>
                  <c:pt idx="3">
                    <c:v>Рус</c:v>
                  </c:pt>
                  <c:pt idx="4">
                    <c:v>Рус</c:v>
                  </c:pt>
                  <c:pt idx="5">
                    <c:v>Рус</c:v>
                  </c:pt>
                </c:lvl>
              </c:multiLvlStrCache>
            </c:multiLvlStrRef>
          </c:cat>
          <c:val>
            <c:numRef>
              <c:f>'1-4кл'!$C$4:$C$9</c:f>
              <c:numCache>
                <c:formatCode>General</c:formatCode>
                <c:ptCount val="6"/>
                <c:pt idx="0">
                  <c:v>93.75</c:v>
                </c:pt>
                <c:pt idx="1">
                  <c:v>87.5</c:v>
                </c:pt>
                <c:pt idx="2">
                  <c:v>81.25</c:v>
                </c:pt>
                <c:pt idx="3">
                  <c:v>87.5</c:v>
                </c:pt>
                <c:pt idx="4">
                  <c:v>93.75</c:v>
                </c:pt>
                <c:pt idx="5">
                  <c:v>87.5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47-4975-9840-3B7041CA5E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7993256"/>
        <c:axId val="287997960"/>
        <c:axId val="0"/>
      </c:bar3DChart>
      <c:catAx>
        <c:axId val="287993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7997960"/>
        <c:crosses val="autoZero"/>
        <c:auto val="1"/>
        <c:lblAlgn val="ctr"/>
        <c:lblOffset val="100"/>
        <c:noMultiLvlLbl val="0"/>
      </c:catAx>
      <c:valAx>
        <c:axId val="287997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79932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'1-4кл'!$A$10:$B$15</c:f>
              <c:multiLvlStrCache>
                <c:ptCount val="6"/>
                <c:lvl>
                  <c:pt idx="0">
                    <c:v>Казахский язык</c:v>
                  </c:pt>
                  <c:pt idx="1">
                    <c:v>Русский язык</c:v>
                  </c:pt>
                  <c:pt idx="2">
                    <c:v>Литературное чтение</c:v>
                  </c:pt>
                  <c:pt idx="3">
                    <c:v>Математика</c:v>
                  </c:pt>
                  <c:pt idx="4">
                    <c:v>Естествознание</c:v>
                  </c:pt>
                  <c:pt idx="5">
                    <c:v>Иностранный язык</c:v>
                  </c:pt>
                </c:lvl>
                <c:lvl>
                  <c:pt idx="0">
                    <c:v>Каз</c:v>
                  </c:pt>
                  <c:pt idx="1">
                    <c:v>Каз</c:v>
                  </c:pt>
                  <c:pt idx="2">
                    <c:v>Каз</c:v>
                  </c:pt>
                  <c:pt idx="3">
                    <c:v>Каз</c:v>
                  </c:pt>
                  <c:pt idx="4">
                    <c:v>Каз</c:v>
                  </c:pt>
                  <c:pt idx="5">
                    <c:v>Каз</c:v>
                  </c:pt>
                </c:lvl>
              </c:multiLvlStrCache>
            </c:multiLvlStrRef>
          </c:cat>
          <c:val>
            <c:numRef>
              <c:f>'1-4кл'!$C$10:$C$15</c:f>
              <c:numCache>
                <c:formatCode>General</c:formatCode>
                <c:ptCount val="6"/>
                <c:pt idx="0">
                  <c:v>77.22</c:v>
                </c:pt>
                <c:pt idx="1">
                  <c:v>72.150000000000006</c:v>
                </c:pt>
                <c:pt idx="2">
                  <c:v>74.680000000000007</c:v>
                </c:pt>
                <c:pt idx="3">
                  <c:v>81.010000000000005</c:v>
                </c:pt>
                <c:pt idx="4">
                  <c:v>78.48</c:v>
                </c:pt>
                <c:pt idx="5">
                  <c:v>73.42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A5-48C5-B0CF-D96E96E4E2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7994432"/>
        <c:axId val="287995216"/>
        <c:axId val="0"/>
      </c:bar3DChart>
      <c:catAx>
        <c:axId val="287994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7995216"/>
        <c:crosses val="autoZero"/>
        <c:auto val="1"/>
        <c:lblAlgn val="ctr"/>
        <c:lblOffset val="100"/>
        <c:noMultiLvlLbl val="0"/>
      </c:catAx>
      <c:valAx>
        <c:axId val="287995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79944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'[report_performance_2022_1_primary (1).xls]1-4кл'!$A$4:$B$9</c:f>
              <c:multiLvlStrCache>
                <c:ptCount val="6"/>
                <c:lvl>
                  <c:pt idx="0">
                    <c:v>Казахский язык</c:v>
                  </c:pt>
                  <c:pt idx="1">
                    <c:v>Русский язык</c:v>
                  </c:pt>
                  <c:pt idx="2">
                    <c:v>Литературное чтение</c:v>
                  </c:pt>
                  <c:pt idx="3">
                    <c:v>Математика</c:v>
                  </c:pt>
                  <c:pt idx="4">
                    <c:v>Естествознание</c:v>
                  </c:pt>
                  <c:pt idx="5">
                    <c:v>Иностранный язык</c:v>
                  </c:pt>
                </c:lvl>
                <c:lvl>
                  <c:pt idx="0">
                    <c:v>Рус</c:v>
                  </c:pt>
                  <c:pt idx="1">
                    <c:v>Рус</c:v>
                  </c:pt>
                  <c:pt idx="2">
                    <c:v>Рус</c:v>
                  </c:pt>
                  <c:pt idx="3">
                    <c:v>Рус</c:v>
                  </c:pt>
                  <c:pt idx="4">
                    <c:v>Рус</c:v>
                  </c:pt>
                  <c:pt idx="5">
                    <c:v>Рус</c:v>
                  </c:pt>
                </c:lvl>
              </c:multiLvlStrCache>
            </c:multiLvlStrRef>
          </c:cat>
          <c:val>
            <c:numRef>
              <c:f>'[report_performance_2022_1_primary (1).xls]1-4кл'!$C$4:$C$9</c:f>
              <c:numCache>
                <c:formatCode>General</c:formatCode>
                <c:ptCount val="6"/>
                <c:pt idx="0">
                  <c:v>73.33</c:v>
                </c:pt>
                <c:pt idx="1">
                  <c:v>63.33</c:v>
                </c:pt>
                <c:pt idx="2">
                  <c:v>83.33</c:v>
                </c:pt>
                <c:pt idx="3">
                  <c:v>67.739999999999995</c:v>
                </c:pt>
                <c:pt idx="4">
                  <c:v>86.67</c:v>
                </c:pt>
                <c:pt idx="5">
                  <c:v>63.33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71-423C-BA9A-79EEE75DA7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7999528"/>
        <c:axId val="288001096"/>
        <c:axId val="0"/>
      </c:bar3DChart>
      <c:catAx>
        <c:axId val="2879995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8001096"/>
        <c:crosses val="autoZero"/>
        <c:auto val="1"/>
        <c:lblAlgn val="ctr"/>
        <c:lblOffset val="100"/>
        <c:noMultiLvlLbl val="0"/>
      </c:catAx>
      <c:valAx>
        <c:axId val="288001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79995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113221337979989E-2"/>
          <c:y val="5.153009314754501E-2"/>
          <c:w val="0.96042764254264146"/>
          <c:h val="0.4524859079985265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multiLvlStrRef>
              <c:f>'[report_performance_2022_1_primary (1).xls]1-4кл'!$A$10:$B$15</c:f>
              <c:multiLvlStrCache>
                <c:ptCount val="6"/>
                <c:lvl>
                  <c:pt idx="0">
                    <c:v>Казахский язык</c:v>
                  </c:pt>
                  <c:pt idx="1">
                    <c:v>Русский язык</c:v>
                  </c:pt>
                  <c:pt idx="2">
                    <c:v>Литературное чтение</c:v>
                  </c:pt>
                  <c:pt idx="3">
                    <c:v>Математика</c:v>
                  </c:pt>
                  <c:pt idx="4">
                    <c:v>Естествознание</c:v>
                  </c:pt>
                  <c:pt idx="5">
                    <c:v>Иностранный язык</c:v>
                  </c:pt>
                </c:lvl>
                <c:lvl>
                  <c:pt idx="0">
                    <c:v>Каз</c:v>
                  </c:pt>
                  <c:pt idx="1">
                    <c:v>Каз</c:v>
                  </c:pt>
                  <c:pt idx="2">
                    <c:v>Каз</c:v>
                  </c:pt>
                  <c:pt idx="3">
                    <c:v>Каз</c:v>
                  </c:pt>
                  <c:pt idx="4">
                    <c:v>Каз</c:v>
                  </c:pt>
                  <c:pt idx="5">
                    <c:v>Каз</c:v>
                  </c:pt>
                </c:lvl>
              </c:multiLvlStrCache>
            </c:multiLvlStrRef>
          </c:cat>
          <c:val>
            <c:numRef>
              <c:f>'[report_performance_2022_1_primary (1).xls]1-4кл'!$C$10:$C$15</c:f>
              <c:numCache>
                <c:formatCode>General</c:formatCode>
                <c:ptCount val="6"/>
                <c:pt idx="0">
                  <c:v>61</c:v>
                </c:pt>
                <c:pt idx="1">
                  <c:v>75</c:v>
                </c:pt>
                <c:pt idx="2">
                  <c:v>66</c:v>
                </c:pt>
                <c:pt idx="3">
                  <c:v>69.31</c:v>
                </c:pt>
                <c:pt idx="4">
                  <c:v>76</c:v>
                </c:pt>
                <c:pt idx="5">
                  <c:v>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E5E-45F6-B041-0B95BC3AFB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7994824"/>
        <c:axId val="287996000"/>
        <c:axId val="0"/>
      </c:bar3DChart>
      <c:catAx>
        <c:axId val="2879948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7996000"/>
        <c:crosses val="autoZero"/>
        <c:auto val="1"/>
        <c:lblAlgn val="ctr"/>
        <c:lblOffset val="100"/>
        <c:noMultiLvlLbl val="0"/>
      </c:catAx>
      <c:valAx>
        <c:axId val="287996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79948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сапа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І тоқсан 2021-2022</c:v>
                </c:pt>
                <c:pt idx="1">
                  <c:v>Жылдық</c:v>
                </c:pt>
                <c:pt idx="2">
                  <c:v>І тоқсан 2022-2023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59</c:v>
                </c:pt>
                <c:pt idx="1">
                  <c:v>65</c:v>
                </c:pt>
                <c:pt idx="2">
                  <c:v>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4A0-425D-8D14-9D1E28C4D1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8002272"/>
        <c:axId val="288003056"/>
        <c:axId val="0"/>
      </c:bar3DChart>
      <c:catAx>
        <c:axId val="288002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8003056"/>
        <c:crosses val="autoZero"/>
        <c:auto val="1"/>
        <c:lblAlgn val="ctr"/>
        <c:lblOffset val="100"/>
        <c:noMultiLvlLbl val="0"/>
      </c:catAx>
      <c:valAx>
        <c:axId val="288003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80022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5C4F4-F099-4137-8C02-4255DC277FF5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56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945754-0827-46B7-BFC2-4FC740C516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819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78276"/>
              </p:ext>
            </p:extLst>
          </p:nvPr>
        </p:nvGraphicFramePr>
        <p:xfrm>
          <a:off x="107504" y="116633"/>
          <a:ext cx="8856983" cy="6587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37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45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6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997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6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1228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8459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37381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75870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756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учеников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Отличники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Хорошисты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Кач-во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+,-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3749"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6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«А» 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Мукужанова Т.Р.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k-KZ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«Ә» 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Игембаева Г. К.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«Б» 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Есмағанбетова Р.Т.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26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«В»  Мырзаханова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Б.А.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28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r>
                        <a:rPr lang="kk-KZ" sz="1400" b="1" baseline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казахским языком обучения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80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19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36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rgbClr val="FF0000"/>
                          </a:solidFill>
                        </a:rPr>
                        <a:t>100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«Г»  Хасанова Т.И.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049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«Д»  Махабаева А.Б.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r>
                        <a:rPr lang="kk-KZ" sz="1400" b="1" baseline="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русским языком обучения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909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b="0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45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864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5402454"/>
              </p:ext>
            </p:extLst>
          </p:nvPr>
        </p:nvGraphicFramePr>
        <p:xfrm>
          <a:off x="251520" y="404664"/>
          <a:ext cx="864096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5814598"/>
              </p:ext>
            </p:extLst>
          </p:nvPr>
        </p:nvGraphicFramePr>
        <p:xfrm>
          <a:off x="395536" y="3645024"/>
          <a:ext cx="8424936" cy="306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83125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959086"/>
              </p:ext>
            </p:extLst>
          </p:nvPr>
        </p:nvGraphicFramePr>
        <p:xfrm>
          <a:off x="251520" y="188640"/>
          <a:ext cx="8712968" cy="5688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61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482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77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979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774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416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2130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817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учеников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Отличники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Хорошисты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Кач-во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+,-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9141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91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«А»  Искандирова Ф.М.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20/20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4/5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14/12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90/85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-5</a:t>
                      </a:r>
                      <a:endParaRPr lang="ru-RU" sz="1400" b="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35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«Ә»  Анварова Б.К.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20/20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6/3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6/7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60/50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5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«Б»  Хабидолда А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20/20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3/3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11/9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70/60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35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«В»  Жумабекова Ж.О.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18/19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3/3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11/7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78/53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-25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59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r>
                        <a:rPr lang="kk-KZ" sz="1400" b="1" baseline="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казахским языком обучения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78/79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16/14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42/35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74/62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358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3«Г» Каракекилова А.Б.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18/16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3/3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12/9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212529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83/75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735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96/95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19/17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54/44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76/64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675" marR="66675" marT="28575" marB="28575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752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2869907"/>
              </p:ext>
            </p:extLst>
          </p:nvPr>
        </p:nvGraphicFramePr>
        <p:xfrm>
          <a:off x="251520" y="548680"/>
          <a:ext cx="864096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313846"/>
              </p:ext>
            </p:extLst>
          </p:nvPr>
        </p:nvGraphicFramePr>
        <p:xfrm>
          <a:off x="683568" y="3717032"/>
          <a:ext cx="7920880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191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377275"/>
              </p:ext>
            </p:extLst>
          </p:nvPr>
        </p:nvGraphicFramePr>
        <p:xfrm>
          <a:off x="179512" y="21851"/>
          <a:ext cx="8820472" cy="65130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845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96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2758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784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учеников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Отличники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Хорошисты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Кач-во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+,-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9637"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60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«А»  Рахимова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Б.И.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23/22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7/6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11/10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78/73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5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«Ә» Есенбекова А.Ж.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17/17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3/3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8/8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65/65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0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«Б» Жумабаева А.О.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24/22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7/5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50/64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«В» Смаилова Ж.А.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21/20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3/3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8/6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52/45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«Г» Шиганбаева Г.К.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20/20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4/4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5/5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45/45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r>
                        <a:rPr lang="kk-KZ" sz="1400" b="1" baseline="0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 казахским языком обучения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105/101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24/21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37/38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58/58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 «Д» Муханова А.А.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17/17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7/6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4/5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65/65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aseline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 «Е» Сайко В.И.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14/14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2/1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6/7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57/57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Классы с русским языком обучения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31/31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9/7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10/12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61/61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6132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Всего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136/136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33/28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k-KZ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47/50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59/57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264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3858321"/>
              </p:ext>
            </p:extLst>
          </p:nvPr>
        </p:nvGraphicFramePr>
        <p:xfrm>
          <a:off x="323528" y="548681"/>
          <a:ext cx="7992888" cy="2304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382890"/>
              </p:ext>
            </p:extLst>
          </p:nvPr>
        </p:nvGraphicFramePr>
        <p:xfrm>
          <a:off x="971600" y="3501008"/>
          <a:ext cx="727280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198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Бастауыш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сыныптар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2021-2022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жылының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тоқсан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жылдық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2022-2023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жылының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 І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тоқсан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сапасы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5941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5192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6006</TotalTime>
  <Words>377</Words>
  <Application>Microsoft Office PowerPoint</Application>
  <PresentationFormat>Экран (4:3)</PresentationFormat>
  <Paragraphs>205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Бастауыш сыныптар бойынша 2021-2022 оқу жылының І тоқсан, жылдық және 2022-2023 оқу жылының  І тоқсан білім сапасы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Ю.А. Гагарин атындағы мектеп-лицейіндегі 2018-2019 оқу жылының 2-4 сыныптардың  І тоқсан  нәтижесі мен 2019-2020 оқу жылындағы  2-4 сыныптардың І тоқсан нәтижесінің салыстырмалы кестесі</dc:title>
  <dc:creator>user</dc:creator>
  <cp:lastModifiedBy>ШГЖ</cp:lastModifiedBy>
  <cp:revision>267</cp:revision>
  <cp:lastPrinted>2021-03-29T02:52:09Z</cp:lastPrinted>
  <dcterms:created xsi:type="dcterms:W3CDTF">2019-10-30T06:20:04Z</dcterms:created>
  <dcterms:modified xsi:type="dcterms:W3CDTF">2023-01-20T07:14:48Z</dcterms:modified>
</cp:coreProperties>
</file>