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notesSlides/notesSlide1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6" r:id="rId2"/>
    <p:sldId id="336" r:id="rId3"/>
    <p:sldId id="358" r:id="rId4"/>
    <p:sldId id="270" r:id="rId5"/>
    <p:sldId id="271" r:id="rId6"/>
    <p:sldId id="356" r:id="rId7"/>
    <p:sldId id="273" r:id="rId8"/>
    <p:sldId id="347" r:id="rId9"/>
    <p:sldId id="357" r:id="rId10"/>
    <p:sldId id="345" r:id="rId11"/>
    <p:sldId id="324" r:id="rId12"/>
    <p:sldId id="359" r:id="rId13"/>
    <p:sldId id="349" r:id="rId14"/>
    <p:sldId id="283" r:id="rId15"/>
    <p:sldId id="325" r:id="rId16"/>
    <p:sldId id="285" r:id="rId17"/>
    <p:sldId id="287" r:id="rId18"/>
    <p:sldId id="326" r:id="rId19"/>
    <p:sldId id="354" r:id="rId20"/>
    <p:sldId id="360" r:id="rId21"/>
    <p:sldId id="361" r:id="rId22"/>
    <p:sldId id="362" r:id="rId23"/>
    <p:sldId id="311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2" autoAdjust="0"/>
    <p:restoredTop sz="94660"/>
  </p:normalViewPr>
  <p:slideViewPr>
    <p:cSldViewPr>
      <p:cViewPr varScale="1">
        <p:scale>
          <a:sx n="122" d="100"/>
          <a:sy n="122" d="100"/>
        </p:scale>
        <p:origin x="4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040;%20&#1040;&#1079;&#1073;&#1072;&#1077;&#1074;&#1072;%20&#1051;.&#1061;.%202%20&#1090;&#1086;&#1179;&#1089;&#1072;&#1085;-%20&#1042;&#1053;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6&#1075;%20&#1050;&#1077;&#1088;&#1080;&#1084;&#1073;&#1072;&#1077;&#1074;&#1072;%20&#1043;.&#1050;.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6&#1076;%20&#1058;&#1086;&#1083;&#1077;&#1091;&#1086;&#1074;&#1072;%20&#1052;.&#1058;.%202%20&#1095;&#1077;&#1090;&#1074;&#1077;&#1088;&#1090;&#1100;.xl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40;.xls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41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42;%20&#1064;&#1086;&#1087;&#1072;&#1085;&#1086;&#1074;&#1072;%20&#1046;.&#1054;.%202-&#1090;&#1086;&#1179;&#1089;&#1072;&#1085;%20&#1077;&#1089;&#1077;&#1073;&#1110;.xls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75;%20&#1046;&#1072;&#1171;&#1099;&#1087;&#1087;&#1072;&#1088;&#1086;&#1074;&#1072;%20&#1040;.%202-&#1090;&#1086;&#1179;&#1089;&#1072;&#1085;%20&#1077;&#1089;&#1077;&#1073;&#1110;%20&#1042;&#1053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44;%20&#1058;&#1257;&#1083;&#1077;&#1075;&#1077;&#1085;%20&#1043;.&#1058;.%202%20&#1090;&#1086;&#1179;&#1089;&#1072;&#1085;.xls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7&#1045;%20&#1086;&#1090;&#1095;&#1077;&#1090;%202%20&#1095;&#1077;&#1090;&#1074;&#1077;&#1088;&#1090;&#1100;%20&#1042;&#1053;.docx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8&#1040;%20&#1058;&#1086;&#1083;&#1090;&#1072;&#1077;&#1074;&#1072;%20&#1043;.&#1041;.%202%20&#1090;&#1086;&#1179;&#1089;&#1072;&#1085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8&#1041;%20&#1057;&#1091;&#1083;&#1077;&#1081;&#1084;&#1077;&#1085;&#1086;&#1074;&#1072;%20&#1041;.&#1050;.%202%20&#1090;&#1086;&#1179;&#1089;&#1072;&#1085;%20&#1077;&#1089;&#1077;&#1073;&#1110;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041;%20&#1058;&#1072;&#1084;&#1072;&#1073;&#1072;&#1077;&#1074;&#1072;%20&#1053;.&#1040;.%202%20&#1090;&#1086;&#1179;&#1089;&#1072;&#1085;%20&#1077;&#1089;&#1077;&#1073;&#1110;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8&#1042;%20&#1178;&#1086;&#1103;&#1085;&#1073;&#1072;&#1077;&#1074;%20&#1040;.&#1178;.%202%20&#1090;&#1086;&#1082;&#1089;&#1072;&#1085;%20&#1073;&#1110;&#1083;&#1110;&#1084;%20&#1089;&#1072;&#1087;&#1072;&#1089;&#1099;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8&#1075;.xls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8&#1076;%20&#1054;&#1088;&#1099;&#1084;&#1073;&#1077;&#1082;&#1086;&#1074;&#1072;%20&#1043;.&#1041;.xls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9&#1040;%20&#1046;&#1072;&#1087;&#1087;&#1072;&#1088;&#1086;&#1074;&#1072;%20&#1060;.&#1058;.%20&#1030;&#1030;%20&#1090;&#1086;&#1179;&#1089;&#1072;&#1085;%20&#1077;&#1089;&#1077;&#1073;&#1110;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9&#1041;%20&#1050;&#1077;&#1083;&#1100;&#1076;&#1080;&#1103;&#1088;&#1086;&#1074;&#1072;%20&#1056;.&#1040;.%20&#1030;&#1030;%20&#1090;&#1086;&#1179;&#1089;&#1072;&#1085;%20&#1077;&#1089;&#1077;&#1073;&#1110;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9&#1042;%20&#1046;&#1091;&#1082;&#1077;&#1085;&#1086;&#1074;&#1072;%20&#1043;.&#1057;.2%20&#1090;&#1086;&#1179;&#1089;&#1072;&#1085;%20&#1073;&#1110;&#1083;&#1110;&#1084;%20&#1089;&#1072;&#1087;&#1072;&#1089;&#1099;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9&#1075;%20&#1041;&#1077;&#1082;&#1089;&#1091;&#1083;&#1090;&#1072;&#1085;%20&#1069;.&#1041;.%20&#1030;&#1030;%20&#1090;&#1086;&#1179;&#1089;&#1072;&#1085;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9&#1076;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10A%20&#1058;&#1072;&#1089;&#1099;&#1088;&#1073;&#1072;&#1077;&#1074;&#1072;%20&#1044;.&#1044;.%202%20&#1090;&#1086;&#1179;&#1089;&#1072;&#1085;%20&#1199;&#1083;&#1075;&#1077;&#1088;&#1110;&#1084;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10&#1041;%20&#1089;&#1099;&#1085;&#1099;&#1087;%202%20&#1090;&#1086;&#1179;&#1089;&#1072;&#1085;%20&#1073;&#1110;&#1083;&#1110;&#1084;%20&#1089;&#1072;&#1087;&#1072;&#1089;&#1099;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241;%202&#109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7;&#1086;&#1074;&#1077;&#1090;\&#1057;&#1086;&#1074;&#1077;&#1090;\&#1071;&#1085;&#1074;&#1072;&#1088;&#1100;\II%20&#1090;&#1086;&#1179;&#1089;&#1072;&#1085;\10&#1042;%202%20&#1095;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11&#1072;%202%20&#1090;&#1086;&#1179;&#1089;&#1072;&#1085;%20&#1077;&#1089;&#1077;&#1087;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11&#1073;%20&#1040;&#1096;&#1080;&#1088;&#1073;&#1077;&#1082;&#1086;&#1074;&#1072;%20&#1058;.&#1050;.%202%20&#1090;&#1086;&#1179;&#1089;&#1072;&#1085;.xls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11&#1042;%20&#1073;&#1110;&#1083;&#1110;&#1084;%20&#1089;&#1072;&#1087;&#1072;&#1089;&#1099;%202%20&#1090;&#1086;&#1179;&#1089;&#1072;&#1085;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11%20&#1075;%20&#1086;&#1090;&#1095;&#1077;&#1090;%20&#1079;&#1072;%202%20&#1095;&#1077;&#1090;&#1074;&#1077;&#1088;&#1090;&#1100;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5-11%20&#1050;&#1072;&#1095;&#1077;&#1089;&#1090;&#1074;&#1086;%202&#1095;.xls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5-11%20&#1050;&#1072;&#1095;&#1077;&#1089;&#1090;&#1074;&#1086;%202&#1095;.xls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57;&#1086;&#1074;&#1077;&#1090;\&#1057;&#1086;&#1074;&#1077;&#1090;\&#1071;&#1085;&#1074;&#1072;&#1088;&#1100;\II%20&#1090;&#1086;&#1179;&#1089;&#1072;&#1085;\5-11%20&#1050;&#1072;&#1095;&#1077;&#1089;&#1090;&#1074;&#1086;%202&#1095;.xls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042;%20&#1064;&#1086;&#1082;&#1080;&#1088;&#1086;&#1074;&#1072;%20&#1044;.&#1050;.%20&#1086;&#1090;&#1095;&#1077;&#1090;%202%20&#1095;&#1077;&#1090;&#1074;&#1077;&#1088;&#1090;&#1100;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043;%20&#1082;&#1083;&#1072;&#1089;&#1089;&#1072;%20&#1079;&#1072;%20II%20&#1095;&#1077;&#1090;&#1074;&#1077;&#1088;&#1090;&#1100;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5&#1076;%20&#1052;&#1091;&#1082;&#1077;&#1077;&#1074;&#1072;%20&#1046;.&#1040;.%20&#1086;&#1090;&#1095;&#1077;&#1090;%20&#1087;&#1086;%20&#1080;&#1090;&#1086;&#1075;&#1072;&#1084;%202%20&#1095;&#1077;&#1090;&#1074;&#1077;&#1088;&#1090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6&#1040;%20&#1057;&#1093;&#1072;&#1093;%20&#1050;%20&#1073;&#1110;&#1083;&#1110;&#1084;%20&#1089;&#1072;&#1087;&#1072;&#1089;&#1099;%202%20&#1090;&#1086;&#1179;&#1089;&#1072;&#1085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6&#1041;%20&#1052;&#1201;&#1179;&#1201;&#1096;%20&#1040;.&#1045;%202%20&#1090;&#1086;&#1082;&#1089;&#1072;&#1085;%20&#1042;&#1053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&#1057;&#1086;&#1074;&#1077;&#1090;\&#1071;&#1085;&#1074;&#1072;&#1088;&#1100;\II%20&#1090;&#1086;&#1179;&#1089;&#1072;&#1085;\6&#1042;%20&#1050;&#1086;&#1087;&#1073;&#1072;&#1077;&#1074;&#1072;%20&#1043;.&#1057;.%20&#1086;&#1090;&#1095;&#1077;&#1090;%202%20&#1095;&#1077;&#1090;&#1074;&#1077;&#1088;&#1090;&#1100;%20&#1044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5"А"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(Лист1!$C$1:$J$1,Лист1!$L$1)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</c:strRef>
          </c:cat>
          <c:val>
            <c:numRef>
              <c:f>(Лист1!$C$2:$J$2,Лист1!$L$2)</c:f>
              <c:numCache>
                <c:formatCode>General</c:formatCode>
                <c:ptCount val="9"/>
                <c:pt idx="1">
                  <c:v>91</c:v>
                </c:pt>
                <c:pt idx="2">
                  <c:v>73</c:v>
                </c:pt>
                <c:pt idx="4">
                  <c:v>73</c:v>
                </c:pt>
                <c:pt idx="5">
                  <c:v>73</c:v>
                </c:pt>
                <c:pt idx="6">
                  <c:v>68</c:v>
                </c:pt>
                <c:pt idx="7">
                  <c:v>59</c:v>
                </c:pt>
                <c:pt idx="8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0F8-4A46-AF87-B593531392C8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(Лист1!$C$1:$J$1,Лист1!$L$1)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</c:strRef>
          </c:cat>
          <c:val>
            <c:numRef>
              <c:f>(Лист1!$C$3:$J$3,Лист1!$L$3)</c:f>
              <c:numCache>
                <c:formatCode>General</c:formatCode>
                <c:ptCount val="9"/>
                <c:pt idx="0">
                  <c:v>68</c:v>
                </c:pt>
                <c:pt idx="1">
                  <c:v>82</c:v>
                </c:pt>
                <c:pt idx="2">
                  <c:v>76</c:v>
                </c:pt>
                <c:pt idx="3">
                  <c:v>95</c:v>
                </c:pt>
                <c:pt idx="4">
                  <c:v>68</c:v>
                </c:pt>
                <c:pt idx="5">
                  <c:v>67</c:v>
                </c:pt>
                <c:pt idx="6">
                  <c:v>71</c:v>
                </c:pt>
                <c:pt idx="7">
                  <c:v>52</c:v>
                </c:pt>
                <c:pt idx="8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0F8-4A46-AF87-B59353139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196840"/>
        <c:axId val="238197224"/>
      </c:barChart>
      <c:catAx>
        <c:axId val="238196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8197224"/>
        <c:crosses val="autoZero"/>
        <c:auto val="1"/>
        <c:lblAlgn val="ctr"/>
        <c:lblOffset val="100"/>
        <c:noMultiLvlLbl val="0"/>
      </c:catAx>
      <c:valAx>
        <c:axId val="238197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8196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6"Г"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Лист1!$C$2:$L$2</c:f>
              <c:numCache>
                <c:formatCode>General</c:formatCode>
                <c:ptCount val="9"/>
                <c:pt idx="1">
                  <c:v>72</c:v>
                </c:pt>
                <c:pt idx="2">
                  <c:v>83</c:v>
                </c:pt>
                <c:pt idx="4">
                  <c:v>72</c:v>
                </c:pt>
                <c:pt idx="5">
                  <c:v>89</c:v>
                </c:pt>
                <c:pt idx="6">
                  <c:v>61</c:v>
                </c:pt>
                <c:pt idx="7">
                  <c:v>78</c:v>
                </c:pt>
                <c:pt idx="8">
                  <c:v>78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395-4802-8F93-E665E8CA996D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General</c:formatCode>
                <c:ptCount val="9"/>
                <c:pt idx="0">
                  <c:v>78</c:v>
                </c:pt>
                <c:pt idx="1">
                  <c:v>78</c:v>
                </c:pt>
                <c:pt idx="2">
                  <c:v>83</c:v>
                </c:pt>
                <c:pt idx="3">
                  <c:v>89</c:v>
                </c:pt>
                <c:pt idx="4">
                  <c:v>83</c:v>
                </c:pt>
                <c:pt idx="5">
                  <c:v>89</c:v>
                </c:pt>
                <c:pt idx="6">
                  <c:v>72</c:v>
                </c:pt>
                <c:pt idx="7">
                  <c:v>72</c:v>
                </c:pt>
                <c:pt idx="8">
                  <c:v>78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95-4802-8F93-E665E8CA9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29784"/>
        <c:axId val="277630568"/>
      </c:barChart>
      <c:catAx>
        <c:axId val="277629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30568"/>
        <c:crosses val="autoZero"/>
        <c:auto val="1"/>
        <c:lblAlgn val="ctr"/>
        <c:lblOffset val="100"/>
        <c:noMultiLvlLbl val="0"/>
      </c:catAx>
      <c:valAx>
        <c:axId val="27763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9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6"Д" класса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2517245363176200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четверть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Лист1!$C$2:$L$2</c:f>
              <c:numCache>
                <c:formatCode>General</c:formatCode>
                <c:ptCount val="9"/>
                <c:pt idx="1">
                  <c:v>59</c:v>
                </c:pt>
                <c:pt idx="2">
                  <c:v>76</c:v>
                </c:pt>
                <c:pt idx="4">
                  <c:v>53</c:v>
                </c:pt>
                <c:pt idx="5">
                  <c:v>71</c:v>
                </c:pt>
                <c:pt idx="6">
                  <c:v>59</c:v>
                </c:pt>
                <c:pt idx="7">
                  <c:v>82</c:v>
                </c:pt>
                <c:pt idx="8">
                  <c:v>65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82-404B-AF43-CD241868E9D0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четверть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General</c:formatCode>
                <c:ptCount val="9"/>
                <c:pt idx="0">
                  <c:v>94</c:v>
                </c:pt>
                <c:pt idx="1">
                  <c:v>65</c:v>
                </c:pt>
                <c:pt idx="2">
                  <c:v>76</c:v>
                </c:pt>
                <c:pt idx="3">
                  <c:v>94</c:v>
                </c:pt>
                <c:pt idx="4">
                  <c:v>71</c:v>
                </c:pt>
                <c:pt idx="5">
                  <c:v>71</c:v>
                </c:pt>
                <c:pt idx="6">
                  <c:v>59</c:v>
                </c:pt>
                <c:pt idx="7">
                  <c:v>65</c:v>
                </c:pt>
                <c:pt idx="8">
                  <c:v>65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682-404B-AF43-CD241868E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2816"/>
        <c:axId val="278324384"/>
      </c:barChart>
      <c:catAx>
        <c:axId val="27832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4384"/>
        <c:crosses val="autoZero"/>
        <c:auto val="1"/>
        <c:lblAlgn val="ctr"/>
        <c:lblOffset val="100"/>
        <c:noMultiLvlLbl val="0"/>
      </c:catAx>
      <c:valAx>
        <c:axId val="27832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2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7"А" </a:t>
            </a:r>
            <a:r>
              <a:rPr lang="ru-RU" b="1" dirty="0" err="1"/>
              <a:t>сыныбының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 smtClean="0"/>
              <a:t>сапасы</a:t>
            </a:r>
            <a:r>
              <a:rPr lang="ru-RU" b="1" dirty="0" smtClean="0"/>
              <a:t> </a:t>
            </a:r>
            <a:r>
              <a:rPr lang="ru-RU" b="1" dirty="0" err="1"/>
              <a:t>көрсеткіші</a:t>
            </a:r>
            <a:endParaRPr lang="ru-RU" b="1" dirty="0"/>
          </a:p>
        </c:rich>
      </c:tx>
      <c:layout>
        <c:manualLayout>
          <c:xMode val="edge"/>
          <c:yMode val="edge"/>
          <c:x val="0.31637322555558345"/>
          <c:y val="3.14446981845432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Лист1!$C$2:$P$2</c:f>
              <c:numCache>
                <c:formatCode>General</c:formatCode>
                <c:ptCount val="13"/>
                <c:pt idx="0">
                  <c:v>83</c:v>
                </c:pt>
                <c:pt idx="1">
                  <c:v>71</c:v>
                </c:pt>
                <c:pt idx="3">
                  <c:v>75</c:v>
                </c:pt>
                <c:pt idx="4">
                  <c:v>67</c:v>
                </c:pt>
                <c:pt idx="5">
                  <c:v>75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83</c:v>
                </c:pt>
                <c:pt idx="11">
                  <c:v>42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98-44C2-BBAA-14CA4DC30FF1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Лист1!$C$3:$P$3</c:f>
              <c:numCache>
                <c:formatCode>General</c:formatCode>
                <c:ptCount val="13"/>
                <c:pt idx="0">
                  <c:v>83</c:v>
                </c:pt>
                <c:pt idx="1">
                  <c:v>71</c:v>
                </c:pt>
                <c:pt idx="2">
                  <c:v>100</c:v>
                </c:pt>
                <c:pt idx="3">
                  <c:v>71</c:v>
                </c:pt>
                <c:pt idx="4">
                  <c:v>75</c:v>
                </c:pt>
                <c:pt idx="5">
                  <c:v>75</c:v>
                </c:pt>
                <c:pt idx="6">
                  <c:v>100</c:v>
                </c:pt>
                <c:pt idx="7">
                  <c:v>100</c:v>
                </c:pt>
                <c:pt idx="8">
                  <c:v>71</c:v>
                </c:pt>
                <c:pt idx="9">
                  <c:v>63</c:v>
                </c:pt>
                <c:pt idx="10">
                  <c:v>79</c:v>
                </c:pt>
                <c:pt idx="11">
                  <c:v>42</c:v>
                </c:pt>
                <c:pt idx="12">
                  <c:v>92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98-44C2-BBAA-14CA4DC30F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0464"/>
        <c:axId val="278325560"/>
      </c:barChart>
      <c:catAx>
        <c:axId val="27832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5560"/>
        <c:crosses val="autoZero"/>
        <c:auto val="1"/>
        <c:lblAlgn val="ctr"/>
        <c:lblOffset val="100"/>
        <c:noMultiLvlLbl val="0"/>
      </c:catAx>
      <c:valAx>
        <c:axId val="278325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7"Б" </a:t>
            </a:r>
            <a:r>
              <a:rPr lang="ru-RU" b="1" dirty="0" err="1"/>
              <a:t>сыныбының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 smtClean="0"/>
              <a:t>сапасы</a:t>
            </a:r>
            <a:r>
              <a:rPr lang="ru-RU" b="1" dirty="0" smtClean="0"/>
              <a:t> </a:t>
            </a:r>
            <a:r>
              <a:rPr lang="ru-RU" b="1" dirty="0" err="1"/>
              <a:t>көрсеткіші</a:t>
            </a:r>
            <a:endParaRPr lang="ru-RU" b="1" dirty="0"/>
          </a:p>
        </c:rich>
      </c:tx>
      <c:layout>
        <c:manualLayout>
          <c:xMode val="edge"/>
          <c:yMode val="edge"/>
          <c:x val="0.32869944517447802"/>
          <c:y val="2.2757328038820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Лист1!$C$2:$P$2</c:f>
              <c:numCache>
                <c:formatCode>General</c:formatCode>
                <c:ptCount val="13"/>
                <c:pt idx="0">
                  <c:v>75</c:v>
                </c:pt>
                <c:pt idx="1">
                  <c:v>63</c:v>
                </c:pt>
                <c:pt idx="3">
                  <c:v>96</c:v>
                </c:pt>
                <c:pt idx="4">
                  <c:v>75</c:v>
                </c:pt>
                <c:pt idx="5">
                  <c:v>71</c:v>
                </c:pt>
                <c:pt idx="7">
                  <c:v>92</c:v>
                </c:pt>
                <c:pt idx="8">
                  <c:v>75</c:v>
                </c:pt>
                <c:pt idx="9">
                  <c:v>75</c:v>
                </c:pt>
                <c:pt idx="10">
                  <c:v>79</c:v>
                </c:pt>
                <c:pt idx="11">
                  <c:v>75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CD-4084-B1DB-9F49E0F86E29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Лист1!$C$3:$P$3</c:f>
              <c:numCache>
                <c:formatCode>General</c:formatCode>
                <c:ptCount val="13"/>
                <c:pt idx="0">
                  <c:v>68</c:v>
                </c:pt>
                <c:pt idx="1">
                  <c:v>82</c:v>
                </c:pt>
                <c:pt idx="2">
                  <c:v>91</c:v>
                </c:pt>
                <c:pt idx="3">
                  <c:v>82</c:v>
                </c:pt>
                <c:pt idx="4">
                  <c:v>68</c:v>
                </c:pt>
                <c:pt idx="5">
                  <c:v>82</c:v>
                </c:pt>
                <c:pt idx="6">
                  <c:v>91</c:v>
                </c:pt>
                <c:pt idx="7">
                  <c:v>91</c:v>
                </c:pt>
                <c:pt idx="8">
                  <c:v>64</c:v>
                </c:pt>
                <c:pt idx="9">
                  <c:v>68</c:v>
                </c:pt>
                <c:pt idx="10">
                  <c:v>77</c:v>
                </c:pt>
                <c:pt idx="11">
                  <c:v>59</c:v>
                </c:pt>
                <c:pt idx="12">
                  <c:v>91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CD-4084-B1DB-9F49E0F86E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2032"/>
        <c:axId val="278323208"/>
      </c:barChart>
      <c:catAx>
        <c:axId val="27832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3208"/>
        <c:crosses val="autoZero"/>
        <c:auto val="1"/>
        <c:lblAlgn val="ctr"/>
        <c:lblOffset val="100"/>
        <c:noMultiLvlLbl val="0"/>
      </c:catAx>
      <c:valAx>
        <c:axId val="278323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2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7"В"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Лист1!$C$2:$P$2</c:f>
              <c:numCache>
                <c:formatCode>General</c:formatCode>
                <c:ptCount val="13"/>
                <c:pt idx="0">
                  <c:v>39</c:v>
                </c:pt>
                <c:pt idx="1">
                  <c:v>70</c:v>
                </c:pt>
                <c:pt idx="3">
                  <c:v>65</c:v>
                </c:pt>
                <c:pt idx="4">
                  <c:v>43</c:v>
                </c:pt>
                <c:pt idx="5">
                  <c:v>78</c:v>
                </c:pt>
                <c:pt idx="7">
                  <c:v>91</c:v>
                </c:pt>
                <c:pt idx="8">
                  <c:v>74</c:v>
                </c:pt>
                <c:pt idx="9">
                  <c:v>78</c:v>
                </c:pt>
                <c:pt idx="10">
                  <c:v>78</c:v>
                </c:pt>
                <c:pt idx="11">
                  <c:v>52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EC-4C48-AE9A-3BA6C6BFB331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Лист1!$C$3:$P$3</c:f>
              <c:numCache>
                <c:formatCode>General</c:formatCode>
                <c:ptCount val="13"/>
                <c:pt idx="0">
                  <c:v>57</c:v>
                </c:pt>
                <c:pt idx="1">
                  <c:v>83</c:v>
                </c:pt>
                <c:pt idx="2">
                  <c:v>78</c:v>
                </c:pt>
                <c:pt idx="3">
                  <c:v>70</c:v>
                </c:pt>
                <c:pt idx="4">
                  <c:v>65</c:v>
                </c:pt>
                <c:pt idx="5">
                  <c:v>78</c:v>
                </c:pt>
                <c:pt idx="6">
                  <c:v>83</c:v>
                </c:pt>
                <c:pt idx="7">
                  <c:v>83</c:v>
                </c:pt>
                <c:pt idx="8">
                  <c:v>74</c:v>
                </c:pt>
                <c:pt idx="9">
                  <c:v>78</c:v>
                </c:pt>
                <c:pt idx="10">
                  <c:v>83</c:v>
                </c:pt>
                <c:pt idx="11">
                  <c:v>61</c:v>
                </c:pt>
                <c:pt idx="12">
                  <c:v>100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EC-4C48-AE9A-3BA6C6BFB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1248"/>
        <c:axId val="278322424"/>
      </c:barChart>
      <c:catAx>
        <c:axId val="27832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2424"/>
        <c:crosses val="autoZero"/>
        <c:auto val="1"/>
        <c:lblAlgn val="ctr"/>
        <c:lblOffset val="100"/>
        <c:noMultiLvlLbl val="0"/>
      </c:catAx>
      <c:valAx>
        <c:axId val="27832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7"Г"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71</c:v>
                </c:pt>
                <c:pt idx="1">
                  <c:v>76</c:v>
                </c:pt>
                <c:pt idx="3">
                  <c:v>82</c:v>
                </c:pt>
                <c:pt idx="4">
                  <c:v>76</c:v>
                </c:pt>
                <c:pt idx="5">
                  <c:v>76</c:v>
                </c:pt>
                <c:pt idx="7">
                  <c:v>71</c:v>
                </c:pt>
                <c:pt idx="8">
                  <c:v>65</c:v>
                </c:pt>
                <c:pt idx="9">
                  <c:v>71</c:v>
                </c:pt>
                <c:pt idx="10">
                  <c:v>100</c:v>
                </c:pt>
                <c:pt idx="11">
                  <c:v>65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6C-453E-9F89-3100BF40E0F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69</c:v>
                </c:pt>
                <c:pt idx="1">
                  <c:v>75</c:v>
                </c:pt>
                <c:pt idx="2">
                  <c:v>88</c:v>
                </c:pt>
                <c:pt idx="3">
                  <c:v>75</c:v>
                </c:pt>
                <c:pt idx="4">
                  <c:v>75</c:v>
                </c:pt>
                <c:pt idx="5">
                  <c:v>81</c:v>
                </c:pt>
                <c:pt idx="6">
                  <c:v>94</c:v>
                </c:pt>
                <c:pt idx="7">
                  <c:v>75</c:v>
                </c:pt>
                <c:pt idx="8">
                  <c:v>69</c:v>
                </c:pt>
                <c:pt idx="9">
                  <c:v>69</c:v>
                </c:pt>
                <c:pt idx="10">
                  <c:v>75</c:v>
                </c:pt>
                <c:pt idx="11">
                  <c:v>50</c:v>
                </c:pt>
                <c:pt idx="12">
                  <c:v>100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6C-453E-9F89-3100BF40E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4776"/>
        <c:axId val="278325168"/>
      </c:barChart>
      <c:catAx>
        <c:axId val="278324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5168"/>
        <c:crosses val="autoZero"/>
        <c:auto val="1"/>
        <c:lblAlgn val="ctr"/>
        <c:lblOffset val="100"/>
        <c:noMultiLvlLbl val="0"/>
      </c:catAx>
      <c:valAx>
        <c:axId val="27832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4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7"Д"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 %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Лист1!$C$2:$P$2</c:f>
              <c:numCache>
                <c:formatCode>General</c:formatCode>
                <c:ptCount val="13"/>
                <c:pt idx="0">
                  <c:v>59</c:v>
                </c:pt>
                <c:pt idx="1">
                  <c:v>57</c:v>
                </c:pt>
                <c:pt idx="3">
                  <c:v>41</c:v>
                </c:pt>
                <c:pt idx="4">
                  <c:v>59</c:v>
                </c:pt>
                <c:pt idx="5">
                  <c:v>64</c:v>
                </c:pt>
                <c:pt idx="7">
                  <c:v>77</c:v>
                </c:pt>
                <c:pt idx="8">
                  <c:v>57</c:v>
                </c:pt>
                <c:pt idx="9">
                  <c:v>43</c:v>
                </c:pt>
                <c:pt idx="10">
                  <c:v>82</c:v>
                </c:pt>
                <c:pt idx="11">
                  <c:v>55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29-4F12-AE69-3375323BAFAF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 %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Лист1!$C$3:$P$3</c:f>
              <c:numCache>
                <c:formatCode>General</c:formatCode>
                <c:ptCount val="13"/>
                <c:pt idx="0">
                  <c:v>50</c:v>
                </c:pt>
                <c:pt idx="1">
                  <c:v>64</c:v>
                </c:pt>
                <c:pt idx="2">
                  <c:v>91</c:v>
                </c:pt>
                <c:pt idx="3">
                  <c:v>50</c:v>
                </c:pt>
                <c:pt idx="4">
                  <c:v>55</c:v>
                </c:pt>
                <c:pt idx="5">
                  <c:v>73</c:v>
                </c:pt>
                <c:pt idx="6">
                  <c:v>73</c:v>
                </c:pt>
                <c:pt idx="7">
                  <c:v>86</c:v>
                </c:pt>
                <c:pt idx="8">
                  <c:v>68</c:v>
                </c:pt>
                <c:pt idx="9">
                  <c:v>64</c:v>
                </c:pt>
                <c:pt idx="10">
                  <c:v>68</c:v>
                </c:pt>
                <c:pt idx="11">
                  <c:v>73</c:v>
                </c:pt>
                <c:pt idx="12">
                  <c:v>91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29-4F12-AE69-3375323BA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6344"/>
        <c:axId val="278319288"/>
      </c:barChart>
      <c:catAx>
        <c:axId val="278326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19288"/>
        <c:crosses val="autoZero"/>
        <c:auto val="1"/>
        <c:lblAlgn val="ctr"/>
        <c:lblOffset val="100"/>
        <c:noMultiLvlLbl val="0"/>
      </c:catAx>
      <c:valAx>
        <c:axId val="27831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6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7"Е" класса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'[7Е отчет 2 четверть ВН.docx.xlsx]Лист1'!$A$2:$B$2</c:f>
              <c:strCache>
                <c:ptCount val="2"/>
                <c:pt idx="0">
                  <c:v>1 четверть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'[7Е отчет 2 четверть ВН.docx.xlsx]Лист1'!$C$1:$P$1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Русская литература</c:v>
                </c:pt>
                <c:pt idx="10">
                  <c:v>Русский язык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'[7Е отчет 2 четверть ВН.docx.xlsx]Лист1'!$C$2:$P$2</c:f>
              <c:numCache>
                <c:formatCode>General</c:formatCode>
                <c:ptCount val="13"/>
                <c:pt idx="0">
                  <c:v>46</c:v>
                </c:pt>
                <c:pt idx="1">
                  <c:v>42</c:v>
                </c:pt>
                <c:pt idx="3">
                  <c:v>54</c:v>
                </c:pt>
                <c:pt idx="4">
                  <c:v>50</c:v>
                </c:pt>
                <c:pt idx="5">
                  <c:v>58</c:v>
                </c:pt>
                <c:pt idx="7">
                  <c:v>88</c:v>
                </c:pt>
                <c:pt idx="8">
                  <c:v>83</c:v>
                </c:pt>
                <c:pt idx="9">
                  <c:v>58</c:v>
                </c:pt>
                <c:pt idx="10">
                  <c:v>58</c:v>
                </c:pt>
                <c:pt idx="11">
                  <c:v>54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9F-4C97-B011-E0BE28FB34FC}"/>
            </c:ext>
          </c:extLst>
        </c:ser>
        <c:ser>
          <c:idx val="1"/>
          <c:order val="1"/>
          <c:tx>
            <c:strRef>
              <c:f>'[7Е отчет 2 четверть ВН.docx.xlsx]Лист1'!$A$3:$B$3</c:f>
              <c:strCache>
                <c:ptCount val="2"/>
                <c:pt idx="0">
                  <c:v>2 четверть</c:v>
                </c:pt>
                <c:pt idx="1">
                  <c:v>% качества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'[7Е отчет 2 четверть ВН.docx.xlsx]Лист1'!$C$1:$P$1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Русская литература</c:v>
                </c:pt>
                <c:pt idx="10">
                  <c:v>Русский язык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'[7Е отчет 2 четверть ВН.docx.xlsx]Лист1'!$C$3:$P$3</c:f>
              <c:numCache>
                <c:formatCode>General</c:formatCode>
                <c:ptCount val="13"/>
                <c:pt idx="0">
                  <c:v>43</c:v>
                </c:pt>
                <c:pt idx="1">
                  <c:v>78</c:v>
                </c:pt>
                <c:pt idx="2">
                  <c:v>79</c:v>
                </c:pt>
                <c:pt idx="3">
                  <c:v>57</c:v>
                </c:pt>
                <c:pt idx="4">
                  <c:v>39</c:v>
                </c:pt>
                <c:pt idx="5">
                  <c:v>83</c:v>
                </c:pt>
                <c:pt idx="6">
                  <c:v>88</c:v>
                </c:pt>
                <c:pt idx="7">
                  <c:v>71</c:v>
                </c:pt>
                <c:pt idx="8">
                  <c:v>87</c:v>
                </c:pt>
                <c:pt idx="9">
                  <c:v>87</c:v>
                </c:pt>
                <c:pt idx="10">
                  <c:v>78</c:v>
                </c:pt>
                <c:pt idx="11">
                  <c:v>39</c:v>
                </c:pt>
                <c:pt idx="12">
                  <c:v>75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9F-4C97-B011-E0BE28FB34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20072"/>
        <c:axId val="279327720"/>
      </c:barChart>
      <c:catAx>
        <c:axId val="278320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7720"/>
        <c:crosses val="autoZero"/>
        <c:auto val="1"/>
        <c:lblAlgn val="ctr"/>
        <c:lblOffset val="100"/>
        <c:noMultiLvlLbl val="0"/>
      </c:catAx>
      <c:valAx>
        <c:axId val="279327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8320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8 «А»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25387081307905685"/>
          <c:y val="3.63113248854702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67</c:v>
                </c:pt>
                <c:pt idx="1">
                  <c:v>71</c:v>
                </c:pt>
                <c:pt idx="3">
                  <c:v>86</c:v>
                </c:pt>
                <c:pt idx="4">
                  <c:v>67</c:v>
                </c:pt>
                <c:pt idx="5">
                  <c:v>76</c:v>
                </c:pt>
                <c:pt idx="7">
                  <c:v>76</c:v>
                </c:pt>
                <c:pt idx="8">
                  <c:v>81</c:v>
                </c:pt>
                <c:pt idx="9">
                  <c:v>86</c:v>
                </c:pt>
                <c:pt idx="10">
                  <c:v>86</c:v>
                </c:pt>
                <c:pt idx="11">
                  <c:v>86</c:v>
                </c:pt>
                <c:pt idx="12">
                  <c:v>62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62-4AE8-8124-D37C10A474C7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67</c:v>
                </c:pt>
                <c:pt idx="1">
                  <c:v>81</c:v>
                </c:pt>
                <c:pt idx="2">
                  <c:v>95</c:v>
                </c:pt>
                <c:pt idx="3">
                  <c:v>81</c:v>
                </c:pt>
                <c:pt idx="4">
                  <c:v>62</c:v>
                </c:pt>
                <c:pt idx="5">
                  <c:v>90</c:v>
                </c:pt>
                <c:pt idx="6">
                  <c:v>100</c:v>
                </c:pt>
                <c:pt idx="7">
                  <c:v>81</c:v>
                </c:pt>
                <c:pt idx="8">
                  <c:v>86</c:v>
                </c:pt>
                <c:pt idx="9">
                  <c:v>86</c:v>
                </c:pt>
                <c:pt idx="10">
                  <c:v>71</c:v>
                </c:pt>
                <c:pt idx="11">
                  <c:v>86</c:v>
                </c:pt>
                <c:pt idx="12">
                  <c:v>81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962-4AE8-8124-D37C10A474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29680"/>
        <c:axId val="279332424"/>
      </c:barChart>
      <c:catAx>
        <c:axId val="27932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32424"/>
        <c:crosses val="autoZero"/>
        <c:auto val="1"/>
        <c:lblAlgn val="ctr"/>
        <c:lblOffset val="100"/>
        <c:noMultiLvlLbl val="0"/>
      </c:catAx>
      <c:valAx>
        <c:axId val="27933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8 «Б»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33</c:v>
                </c:pt>
                <c:pt idx="1">
                  <c:v>60</c:v>
                </c:pt>
                <c:pt idx="3">
                  <c:v>100</c:v>
                </c:pt>
                <c:pt idx="4">
                  <c:v>33</c:v>
                </c:pt>
                <c:pt idx="5">
                  <c:v>47</c:v>
                </c:pt>
                <c:pt idx="7">
                  <c:v>67</c:v>
                </c:pt>
                <c:pt idx="8">
                  <c:v>47</c:v>
                </c:pt>
                <c:pt idx="9">
                  <c:v>47</c:v>
                </c:pt>
                <c:pt idx="10">
                  <c:v>47</c:v>
                </c:pt>
                <c:pt idx="11">
                  <c:v>40</c:v>
                </c:pt>
                <c:pt idx="12">
                  <c:v>33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ED-4B64-BA1F-D5FC24DC97E8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33</c:v>
                </c:pt>
                <c:pt idx="1">
                  <c:v>60</c:v>
                </c:pt>
                <c:pt idx="2">
                  <c:v>80</c:v>
                </c:pt>
                <c:pt idx="3">
                  <c:v>73</c:v>
                </c:pt>
                <c:pt idx="4">
                  <c:v>40</c:v>
                </c:pt>
                <c:pt idx="5">
                  <c:v>47</c:v>
                </c:pt>
                <c:pt idx="6">
                  <c:v>73</c:v>
                </c:pt>
                <c:pt idx="7">
                  <c:v>80</c:v>
                </c:pt>
                <c:pt idx="8">
                  <c:v>40</c:v>
                </c:pt>
                <c:pt idx="9">
                  <c:v>53</c:v>
                </c:pt>
                <c:pt idx="10">
                  <c:v>60</c:v>
                </c:pt>
                <c:pt idx="11">
                  <c:v>27</c:v>
                </c:pt>
                <c:pt idx="12">
                  <c:v>53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CED-4B64-BA1F-D5FC24DC9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26544"/>
        <c:axId val="279330072"/>
      </c:barChart>
      <c:catAx>
        <c:axId val="27932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30072"/>
        <c:crosses val="autoZero"/>
        <c:auto val="1"/>
        <c:lblAlgn val="ctr"/>
        <c:lblOffset val="100"/>
        <c:noMultiLvlLbl val="0"/>
      </c:catAx>
      <c:valAx>
        <c:axId val="27933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5"Б"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Лист1!$C$2:$L$2</c:f>
              <c:numCache>
                <c:formatCode>General</c:formatCode>
                <c:ptCount val="9"/>
                <c:pt idx="1">
                  <c:v>71</c:v>
                </c:pt>
                <c:pt idx="2">
                  <c:v>76</c:v>
                </c:pt>
                <c:pt idx="4">
                  <c:v>81</c:v>
                </c:pt>
                <c:pt idx="5">
                  <c:v>95</c:v>
                </c:pt>
                <c:pt idx="6">
                  <c:v>90</c:v>
                </c:pt>
                <c:pt idx="7">
                  <c:v>71</c:v>
                </c:pt>
                <c:pt idx="8">
                  <c:v>100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8B-4C73-B1E6-291A08D64FFD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General</c:formatCode>
                <c:ptCount val="9"/>
                <c:pt idx="0">
                  <c:v>100</c:v>
                </c:pt>
                <c:pt idx="1">
                  <c:v>86</c:v>
                </c:pt>
                <c:pt idx="2">
                  <c:v>90</c:v>
                </c:pt>
                <c:pt idx="3">
                  <c:v>100</c:v>
                </c:pt>
                <c:pt idx="4">
                  <c:v>86</c:v>
                </c:pt>
                <c:pt idx="5">
                  <c:v>67</c:v>
                </c:pt>
                <c:pt idx="6">
                  <c:v>62</c:v>
                </c:pt>
                <c:pt idx="7">
                  <c:v>71</c:v>
                </c:pt>
                <c:pt idx="8">
                  <c:v>86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8B-4C73-B1E6-291A08D64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245480"/>
        <c:axId val="238254968"/>
      </c:barChart>
      <c:catAx>
        <c:axId val="238245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8254968"/>
        <c:crosses val="autoZero"/>
        <c:auto val="1"/>
        <c:lblAlgn val="ctr"/>
        <c:lblOffset val="100"/>
        <c:noMultiLvlLbl val="0"/>
      </c:catAx>
      <c:valAx>
        <c:axId val="238254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8245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8 «В»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41</c:v>
                </c:pt>
                <c:pt idx="1">
                  <c:v>41</c:v>
                </c:pt>
                <c:pt idx="3">
                  <c:v>41</c:v>
                </c:pt>
                <c:pt idx="4">
                  <c:v>32</c:v>
                </c:pt>
                <c:pt idx="5">
                  <c:v>50</c:v>
                </c:pt>
                <c:pt idx="7">
                  <c:v>59</c:v>
                </c:pt>
                <c:pt idx="8">
                  <c:v>55</c:v>
                </c:pt>
                <c:pt idx="9">
                  <c:v>55</c:v>
                </c:pt>
                <c:pt idx="10">
                  <c:v>41</c:v>
                </c:pt>
                <c:pt idx="11">
                  <c:v>27</c:v>
                </c:pt>
                <c:pt idx="12">
                  <c:v>59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33-46F9-9E53-8BF9A5ABD6BE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Орыс тілі мен әдебиеті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23</c:v>
                </c:pt>
                <c:pt idx="1">
                  <c:v>45</c:v>
                </c:pt>
                <c:pt idx="2">
                  <c:v>55</c:v>
                </c:pt>
                <c:pt idx="3">
                  <c:v>36</c:v>
                </c:pt>
                <c:pt idx="4">
                  <c:v>32</c:v>
                </c:pt>
                <c:pt idx="5">
                  <c:v>59</c:v>
                </c:pt>
                <c:pt idx="6">
                  <c:v>73</c:v>
                </c:pt>
                <c:pt idx="7">
                  <c:v>68</c:v>
                </c:pt>
                <c:pt idx="8">
                  <c:v>50</c:v>
                </c:pt>
                <c:pt idx="9">
                  <c:v>55</c:v>
                </c:pt>
                <c:pt idx="10">
                  <c:v>45</c:v>
                </c:pt>
                <c:pt idx="11">
                  <c:v>45</c:v>
                </c:pt>
                <c:pt idx="12">
                  <c:v>55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33-46F9-9E53-8BF9A5ABD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30856"/>
        <c:axId val="279326936"/>
      </c:barChart>
      <c:catAx>
        <c:axId val="279330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6936"/>
        <c:crosses val="autoZero"/>
        <c:auto val="1"/>
        <c:lblAlgn val="ctr"/>
        <c:lblOffset val="100"/>
        <c:noMultiLvlLbl val="0"/>
      </c:catAx>
      <c:valAx>
        <c:axId val="279326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30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8 «Г»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31</c:v>
                </c:pt>
                <c:pt idx="1">
                  <c:v>56</c:v>
                </c:pt>
                <c:pt idx="3">
                  <c:v>56</c:v>
                </c:pt>
                <c:pt idx="4">
                  <c:v>19</c:v>
                </c:pt>
                <c:pt idx="5">
                  <c:v>56</c:v>
                </c:pt>
                <c:pt idx="7">
                  <c:v>69</c:v>
                </c:pt>
                <c:pt idx="8">
                  <c:v>63</c:v>
                </c:pt>
                <c:pt idx="9">
                  <c:v>50</c:v>
                </c:pt>
                <c:pt idx="10">
                  <c:v>56</c:v>
                </c:pt>
                <c:pt idx="11">
                  <c:v>38</c:v>
                </c:pt>
                <c:pt idx="12">
                  <c:v>50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B3-4A20-B850-09D50D11EE43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Русский язык и литература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40</c:v>
                </c:pt>
                <c:pt idx="1">
                  <c:v>60</c:v>
                </c:pt>
                <c:pt idx="2">
                  <c:v>69</c:v>
                </c:pt>
                <c:pt idx="3">
                  <c:v>60</c:v>
                </c:pt>
                <c:pt idx="4">
                  <c:v>47</c:v>
                </c:pt>
                <c:pt idx="5">
                  <c:v>63</c:v>
                </c:pt>
                <c:pt idx="6">
                  <c:v>69</c:v>
                </c:pt>
                <c:pt idx="7">
                  <c:v>69</c:v>
                </c:pt>
                <c:pt idx="8">
                  <c:v>50</c:v>
                </c:pt>
                <c:pt idx="9">
                  <c:v>63</c:v>
                </c:pt>
                <c:pt idx="10">
                  <c:v>50</c:v>
                </c:pt>
                <c:pt idx="11">
                  <c:v>46</c:v>
                </c:pt>
                <c:pt idx="12">
                  <c:v>53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B3-4A20-B850-09D50D11E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28896"/>
        <c:axId val="279329288"/>
      </c:barChart>
      <c:catAx>
        <c:axId val="27932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9288"/>
        <c:crosses val="autoZero"/>
        <c:auto val="1"/>
        <c:lblAlgn val="ctr"/>
        <c:lblOffset val="100"/>
        <c:noMultiLvlLbl val="0"/>
      </c:catAx>
      <c:valAx>
        <c:axId val="27932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8 «Д» класса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Русская литература</c:v>
                </c:pt>
                <c:pt idx="10">
                  <c:v>Русский язык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Лист1!$B$2:$P$2</c:f>
              <c:numCache>
                <c:formatCode>General</c:formatCode>
                <c:ptCount val="13"/>
                <c:pt idx="0">
                  <c:v>69</c:v>
                </c:pt>
                <c:pt idx="1">
                  <c:v>63</c:v>
                </c:pt>
                <c:pt idx="3">
                  <c:v>69</c:v>
                </c:pt>
                <c:pt idx="4">
                  <c:v>56</c:v>
                </c:pt>
                <c:pt idx="5">
                  <c:v>81</c:v>
                </c:pt>
                <c:pt idx="7">
                  <c:v>75</c:v>
                </c:pt>
                <c:pt idx="8">
                  <c:v>88</c:v>
                </c:pt>
                <c:pt idx="9">
                  <c:v>100</c:v>
                </c:pt>
                <c:pt idx="10">
                  <c:v>75</c:v>
                </c:pt>
                <c:pt idx="11">
                  <c:v>63</c:v>
                </c:pt>
                <c:pt idx="12">
                  <c:v>56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C8E-46F8-953A-38AAF4D46470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Лист1!$B$1:$P$1</c:f>
              <c:strCache>
                <c:ptCount val="13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Русская литература</c:v>
                </c:pt>
                <c:pt idx="10">
                  <c:v>Русский язык</c:v>
                </c:pt>
                <c:pt idx="11">
                  <c:v>Физика</c:v>
                </c:pt>
                <c:pt idx="12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Лист1!$B$3:$P$3</c:f>
              <c:numCache>
                <c:formatCode>General</c:formatCode>
                <c:ptCount val="13"/>
                <c:pt idx="0">
                  <c:v>56</c:v>
                </c:pt>
                <c:pt idx="1">
                  <c:v>69</c:v>
                </c:pt>
                <c:pt idx="2">
                  <c:v>75</c:v>
                </c:pt>
                <c:pt idx="3">
                  <c:v>75</c:v>
                </c:pt>
                <c:pt idx="4">
                  <c:v>44</c:v>
                </c:pt>
                <c:pt idx="5">
                  <c:v>81</c:v>
                </c:pt>
                <c:pt idx="6">
                  <c:v>100</c:v>
                </c:pt>
                <c:pt idx="7">
                  <c:v>75</c:v>
                </c:pt>
                <c:pt idx="8">
                  <c:v>81</c:v>
                </c:pt>
                <c:pt idx="9">
                  <c:v>100</c:v>
                </c:pt>
                <c:pt idx="10">
                  <c:v>81</c:v>
                </c:pt>
                <c:pt idx="11">
                  <c:v>75</c:v>
                </c:pt>
                <c:pt idx="12">
                  <c:v>56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C8E-46F8-953A-38AAF4D464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26152"/>
        <c:axId val="279328112"/>
      </c:barChart>
      <c:catAx>
        <c:axId val="279326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8112"/>
        <c:crosses val="autoZero"/>
        <c:auto val="1"/>
        <c:lblAlgn val="ctr"/>
        <c:lblOffset val="100"/>
        <c:noMultiLvlLbl val="0"/>
      </c:catAx>
      <c:valAx>
        <c:axId val="27932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26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9 «А»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Лист1!$B$2:$Q$2</c:f>
              <c:numCache>
                <c:formatCode>General</c:formatCode>
                <c:ptCount val="14"/>
                <c:pt idx="0">
                  <c:v>58</c:v>
                </c:pt>
                <c:pt idx="1">
                  <c:v>63</c:v>
                </c:pt>
                <c:pt idx="3">
                  <c:v>83</c:v>
                </c:pt>
                <c:pt idx="4">
                  <c:v>50</c:v>
                </c:pt>
                <c:pt idx="5">
                  <c:v>83</c:v>
                </c:pt>
                <c:pt idx="7">
                  <c:v>96</c:v>
                </c:pt>
                <c:pt idx="8">
                  <c:v>79</c:v>
                </c:pt>
                <c:pt idx="9">
                  <c:v>83</c:v>
                </c:pt>
                <c:pt idx="11">
                  <c:v>83</c:v>
                </c:pt>
                <c:pt idx="12">
                  <c:v>71</c:v>
                </c:pt>
                <c:pt idx="13">
                  <c:v>50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C5-4FC9-8C97-0EC73701D40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Лист1!$B$3:$Q$3</c:f>
              <c:numCache>
                <c:formatCode>General</c:formatCode>
                <c:ptCount val="14"/>
                <c:pt idx="0">
                  <c:v>54</c:v>
                </c:pt>
                <c:pt idx="1">
                  <c:v>71</c:v>
                </c:pt>
                <c:pt idx="2">
                  <c:v>96</c:v>
                </c:pt>
                <c:pt idx="3">
                  <c:v>83</c:v>
                </c:pt>
                <c:pt idx="4">
                  <c:v>54</c:v>
                </c:pt>
                <c:pt idx="5">
                  <c:v>83</c:v>
                </c:pt>
                <c:pt idx="6">
                  <c:v>96</c:v>
                </c:pt>
                <c:pt idx="7">
                  <c:v>88</c:v>
                </c:pt>
                <c:pt idx="8">
                  <c:v>75</c:v>
                </c:pt>
                <c:pt idx="9">
                  <c:v>67</c:v>
                </c:pt>
                <c:pt idx="10">
                  <c:v>88</c:v>
                </c:pt>
                <c:pt idx="11">
                  <c:v>79</c:v>
                </c:pt>
                <c:pt idx="12">
                  <c:v>71</c:v>
                </c:pt>
                <c:pt idx="13">
                  <c:v>63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CC5-4FC9-8C97-0EC73701D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31640"/>
        <c:axId val="279557176"/>
      </c:barChart>
      <c:catAx>
        <c:axId val="279331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7176"/>
        <c:crosses val="autoZero"/>
        <c:auto val="1"/>
        <c:lblAlgn val="ctr"/>
        <c:lblOffset val="100"/>
        <c:noMultiLvlLbl val="0"/>
      </c:catAx>
      <c:valAx>
        <c:axId val="279557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331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9 «Б»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Лист1!$B$2:$Q$2</c:f>
              <c:numCache>
                <c:formatCode>General</c:formatCode>
                <c:ptCount val="14"/>
                <c:pt idx="0">
                  <c:v>33</c:v>
                </c:pt>
                <c:pt idx="1">
                  <c:v>56</c:v>
                </c:pt>
                <c:pt idx="3">
                  <c:v>67</c:v>
                </c:pt>
                <c:pt idx="4">
                  <c:v>33</c:v>
                </c:pt>
                <c:pt idx="5">
                  <c:v>78</c:v>
                </c:pt>
                <c:pt idx="7">
                  <c:v>78</c:v>
                </c:pt>
                <c:pt idx="8">
                  <c:v>72</c:v>
                </c:pt>
                <c:pt idx="9">
                  <c:v>67</c:v>
                </c:pt>
                <c:pt idx="11">
                  <c:v>78</c:v>
                </c:pt>
                <c:pt idx="12">
                  <c:v>61</c:v>
                </c:pt>
                <c:pt idx="13">
                  <c:v>83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E-4E06-9250-6C3EABCCC40D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Лист1!$B$3:$Q$3</c:f>
              <c:numCache>
                <c:formatCode>General</c:formatCode>
                <c:ptCount val="14"/>
                <c:pt idx="0">
                  <c:v>39</c:v>
                </c:pt>
                <c:pt idx="1">
                  <c:v>56</c:v>
                </c:pt>
                <c:pt idx="2">
                  <c:v>83</c:v>
                </c:pt>
                <c:pt idx="3">
                  <c:v>67</c:v>
                </c:pt>
                <c:pt idx="4">
                  <c:v>33</c:v>
                </c:pt>
                <c:pt idx="5">
                  <c:v>78</c:v>
                </c:pt>
                <c:pt idx="6">
                  <c:v>72</c:v>
                </c:pt>
                <c:pt idx="7">
                  <c:v>78</c:v>
                </c:pt>
                <c:pt idx="8">
                  <c:v>67</c:v>
                </c:pt>
                <c:pt idx="9">
                  <c:v>72</c:v>
                </c:pt>
                <c:pt idx="10">
                  <c:v>72</c:v>
                </c:pt>
                <c:pt idx="11">
                  <c:v>72</c:v>
                </c:pt>
                <c:pt idx="12">
                  <c:v>56</c:v>
                </c:pt>
                <c:pt idx="13">
                  <c:v>61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E-4E06-9250-6C3EABCCC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5216"/>
        <c:axId val="279555608"/>
      </c:barChart>
      <c:catAx>
        <c:axId val="27955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5608"/>
        <c:crosses val="autoZero"/>
        <c:auto val="1"/>
        <c:lblAlgn val="ctr"/>
        <c:lblOffset val="100"/>
        <c:noMultiLvlLbl val="0"/>
      </c:catAx>
      <c:valAx>
        <c:axId val="279555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9 «В»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Лист1!$B$2:$Q$2</c:f>
              <c:numCache>
                <c:formatCode>General</c:formatCode>
                <c:ptCount val="14"/>
                <c:pt idx="0">
                  <c:v>24</c:v>
                </c:pt>
                <c:pt idx="1">
                  <c:v>71</c:v>
                </c:pt>
                <c:pt idx="3">
                  <c:v>53</c:v>
                </c:pt>
                <c:pt idx="4">
                  <c:v>24</c:v>
                </c:pt>
                <c:pt idx="5">
                  <c:v>29</c:v>
                </c:pt>
                <c:pt idx="7">
                  <c:v>76</c:v>
                </c:pt>
                <c:pt idx="8">
                  <c:v>47</c:v>
                </c:pt>
                <c:pt idx="9">
                  <c:v>47</c:v>
                </c:pt>
                <c:pt idx="11">
                  <c:v>41</c:v>
                </c:pt>
                <c:pt idx="12">
                  <c:v>41</c:v>
                </c:pt>
                <c:pt idx="13">
                  <c:v>18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D7-4141-96BF-FDE998101F56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Лист1!$B$3:$Q$3</c:f>
              <c:numCache>
                <c:formatCode>General</c:formatCode>
                <c:ptCount val="14"/>
                <c:pt idx="0">
                  <c:v>35</c:v>
                </c:pt>
                <c:pt idx="1">
                  <c:v>24</c:v>
                </c:pt>
                <c:pt idx="2">
                  <c:v>94</c:v>
                </c:pt>
                <c:pt idx="3">
                  <c:v>47</c:v>
                </c:pt>
                <c:pt idx="4">
                  <c:v>29</c:v>
                </c:pt>
                <c:pt idx="5">
                  <c:v>47</c:v>
                </c:pt>
                <c:pt idx="6">
                  <c:v>65</c:v>
                </c:pt>
                <c:pt idx="7">
                  <c:v>88</c:v>
                </c:pt>
                <c:pt idx="8">
                  <c:v>41</c:v>
                </c:pt>
                <c:pt idx="9">
                  <c:v>41</c:v>
                </c:pt>
                <c:pt idx="10">
                  <c:v>29</c:v>
                </c:pt>
                <c:pt idx="11">
                  <c:v>35</c:v>
                </c:pt>
                <c:pt idx="12">
                  <c:v>24</c:v>
                </c:pt>
                <c:pt idx="13">
                  <c:v>24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D7-4141-96BF-FDE998101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4824"/>
        <c:axId val="279556392"/>
      </c:barChart>
      <c:catAx>
        <c:axId val="279554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6392"/>
        <c:crosses val="autoZero"/>
        <c:auto val="1"/>
        <c:lblAlgn val="ctr"/>
        <c:lblOffset val="100"/>
        <c:noMultiLvlLbl val="0"/>
      </c:catAx>
      <c:valAx>
        <c:axId val="279556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4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9 «Г»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Лист1!$B$2:$Q$2</c:f>
              <c:numCache>
                <c:formatCode>General</c:formatCode>
                <c:ptCount val="14"/>
                <c:pt idx="0">
                  <c:v>21</c:v>
                </c:pt>
                <c:pt idx="1">
                  <c:v>42</c:v>
                </c:pt>
                <c:pt idx="3">
                  <c:v>63</c:v>
                </c:pt>
                <c:pt idx="4">
                  <c:v>21</c:v>
                </c:pt>
                <c:pt idx="5">
                  <c:v>53</c:v>
                </c:pt>
                <c:pt idx="7">
                  <c:v>58</c:v>
                </c:pt>
                <c:pt idx="8">
                  <c:v>79</c:v>
                </c:pt>
                <c:pt idx="9">
                  <c:v>53</c:v>
                </c:pt>
                <c:pt idx="11">
                  <c:v>26</c:v>
                </c:pt>
                <c:pt idx="12">
                  <c:v>26</c:v>
                </c:pt>
                <c:pt idx="13">
                  <c:v>68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C8-4F56-A271-972C8AB5AFE5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Лист1!$B$3:$Q$3</c:f>
              <c:numCache>
                <c:formatCode>General</c:formatCode>
                <c:ptCount val="14"/>
                <c:pt idx="0">
                  <c:v>21</c:v>
                </c:pt>
                <c:pt idx="1">
                  <c:v>47</c:v>
                </c:pt>
                <c:pt idx="2">
                  <c:v>74</c:v>
                </c:pt>
                <c:pt idx="3">
                  <c:v>68</c:v>
                </c:pt>
                <c:pt idx="4">
                  <c:v>21</c:v>
                </c:pt>
                <c:pt idx="5">
                  <c:v>63</c:v>
                </c:pt>
                <c:pt idx="6">
                  <c:v>68</c:v>
                </c:pt>
                <c:pt idx="7">
                  <c:v>63</c:v>
                </c:pt>
                <c:pt idx="8">
                  <c:v>63</c:v>
                </c:pt>
                <c:pt idx="9">
                  <c:v>47</c:v>
                </c:pt>
                <c:pt idx="10">
                  <c:v>37</c:v>
                </c:pt>
                <c:pt idx="11">
                  <c:v>37</c:v>
                </c:pt>
                <c:pt idx="12">
                  <c:v>37</c:v>
                </c:pt>
                <c:pt idx="13">
                  <c:v>53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C8-4F56-A271-972C8AB5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7568"/>
        <c:axId val="279552472"/>
      </c:barChart>
      <c:catAx>
        <c:axId val="27955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2472"/>
        <c:crosses val="autoZero"/>
        <c:auto val="1"/>
        <c:lblAlgn val="ctr"/>
        <c:lblOffset val="100"/>
        <c:noMultiLvlLbl val="0"/>
      </c:catAx>
      <c:valAx>
        <c:axId val="279552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9 «Д» класса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Всем. ист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англ.яз.</c:v>
                </c:pt>
                <c:pt idx="6">
                  <c:v>информат</c:v>
                </c:pt>
                <c:pt idx="7">
                  <c:v>История Казахстана</c:v>
                </c:pt>
                <c:pt idx="8">
                  <c:v>Казах.яз. и литература</c:v>
                </c:pt>
                <c:pt idx="9">
                  <c:v>Осн. права</c:v>
                </c:pt>
                <c:pt idx="10">
                  <c:v>Рус.   лит-ра</c:v>
                </c:pt>
                <c:pt idx="11">
                  <c:v>Рус.яз.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Лист2!$B$2:$Q$2</c:f>
              <c:numCache>
                <c:formatCode>General</c:formatCode>
                <c:ptCount val="14"/>
                <c:pt idx="0">
                  <c:v>29</c:v>
                </c:pt>
                <c:pt idx="1">
                  <c:v>53</c:v>
                </c:pt>
                <c:pt idx="3">
                  <c:v>59</c:v>
                </c:pt>
                <c:pt idx="4">
                  <c:v>29</c:v>
                </c:pt>
                <c:pt idx="5">
                  <c:v>76</c:v>
                </c:pt>
                <c:pt idx="7">
                  <c:v>53</c:v>
                </c:pt>
                <c:pt idx="8">
                  <c:v>71</c:v>
                </c:pt>
                <c:pt idx="10">
                  <c:v>94</c:v>
                </c:pt>
                <c:pt idx="11">
                  <c:v>94</c:v>
                </c:pt>
                <c:pt idx="12">
                  <c:v>53</c:v>
                </c:pt>
                <c:pt idx="13">
                  <c:v>65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7B-4D22-A711-9370E4DA93B2}"/>
            </c:ext>
          </c:extLst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Лист2!$B$1:$Q$1</c:f>
              <c:strCache>
                <c:ptCount val="14"/>
                <c:pt idx="0">
                  <c:v>алгебра</c:v>
                </c:pt>
                <c:pt idx="1">
                  <c:v>биология</c:v>
                </c:pt>
                <c:pt idx="2">
                  <c:v>Всем. ист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англ.яз.</c:v>
                </c:pt>
                <c:pt idx="6">
                  <c:v>информат</c:v>
                </c:pt>
                <c:pt idx="7">
                  <c:v>История Казахстана</c:v>
                </c:pt>
                <c:pt idx="8">
                  <c:v>Казах.яз. и литература</c:v>
                </c:pt>
                <c:pt idx="9">
                  <c:v>Осн. права</c:v>
                </c:pt>
                <c:pt idx="10">
                  <c:v>Рус.   лит-ра</c:v>
                </c:pt>
                <c:pt idx="11">
                  <c:v>Рус.яз.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Лист2!$B$3:$Q$3</c:f>
              <c:numCache>
                <c:formatCode>General</c:formatCode>
                <c:ptCount val="14"/>
                <c:pt idx="0">
                  <c:v>33</c:v>
                </c:pt>
                <c:pt idx="1">
                  <c:v>67</c:v>
                </c:pt>
                <c:pt idx="2">
                  <c:v>94</c:v>
                </c:pt>
                <c:pt idx="3">
                  <c:v>56</c:v>
                </c:pt>
                <c:pt idx="4">
                  <c:v>28</c:v>
                </c:pt>
                <c:pt idx="5">
                  <c:v>78</c:v>
                </c:pt>
                <c:pt idx="6">
                  <c:v>100</c:v>
                </c:pt>
                <c:pt idx="7">
                  <c:v>78</c:v>
                </c:pt>
                <c:pt idx="8">
                  <c:v>67</c:v>
                </c:pt>
                <c:pt idx="9">
                  <c:v>94</c:v>
                </c:pt>
                <c:pt idx="10">
                  <c:v>94</c:v>
                </c:pt>
                <c:pt idx="11">
                  <c:v>94</c:v>
                </c:pt>
                <c:pt idx="12">
                  <c:v>61</c:v>
                </c:pt>
                <c:pt idx="13">
                  <c:v>50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7B-4D22-A711-9370E4DA9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8744"/>
        <c:axId val="279552864"/>
      </c:barChart>
      <c:catAx>
        <c:axId val="279558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2864"/>
        <c:crosses val="autoZero"/>
        <c:auto val="1"/>
        <c:lblAlgn val="ctr"/>
        <c:lblOffset val="100"/>
        <c:noMultiLvlLbl val="0"/>
      </c:catAx>
      <c:valAx>
        <c:axId val="279552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8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Yu Gothic UI Light" panose="020B0300000000000000" pitchFamily="34" charset="-128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10 «А» </a:t>
            </a:r>
            <a:endParaRPr lang="ru-RU" dirty="0"/>
          </a:p>
        </c:rich>
      </c:tx>
      <c:layout>
        <c:manualLayout>
          <c:xMode val="edge"/>
          <c:yMode val="edge"/>
          <c:x val="0.46832633420822389"/>
          <c:y val="3.24410069654503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Yu Gothic UI Light" panose="020B0300000000000000" pitchFamily="34" charset="-128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8410870516185476E-2"/>
          <c:y val="0.18113060548990048"/>
          <c:w val="0.94631135170603675"/>
          <c:h val="0.46354532729498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Yu Gothic UI Light" panose="020B0300000000000000" pitchFamily="34" charset="-128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Лист2!$B$2:$R$2</c:f>
              <c:numCache>
                <c:formatCode>General</c:formatCode>
                <c:ptCount val="14"/>
                <c:pt idx="0">
                  <c:v>59</c:v>
                </c:pt>
                <c:pt idx="1">
                  <c:v>100</c:v>
                </c:pt>
                <c:pt idx="3">
                  <c:v>95</c:v>
                </c:pt>
                <c:pt idx="4">
                  <c:v>59</c:v>
                </c:pt>
                <c:pt idx="5">
                  <c:v>95</c:v>
                </c:pt>
                <c:pt idx="6">
                  <c:v>100</c:v>
                </c:pt>
                <c:pt idx="7">
                  <c:v>91</c:v>
                </c:pt>
                <c:pt idx="8">
                  <c:v>82</c:v>
                </c:pt>
                <c:pt idx="11">
                  <c:v>100</c:v>
                </c:pt>
                <c:pt idx="12">
                  <c:v>77</c:v>
                </c:pt>
                <c:pt idx="13">
                  <c:v>64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40-43E3-9137-2C0287668643}"/>
            </c:ext>
          </c:extLst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Yu Gothic UI Light" panose="020B0300000000000000" pitchFamily="34" charset="-128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Лист2!$B$3:$R$3</c:f>
              <c:numCache>
                <c:formatCode>General</c:formatCode>
                <c:ptCount val="14"/>
                <c:pt idx="0">
                  <c:v>67</c:v>
                </c:pt>
                <c:pt idx="1">
                  <c:v>79</c:v>
                </c:pt>
                <c:pt idx="2">
                  <c:v>96</c:v>
                </c:pt>
                <c:pt idx="3">
                  <c:v>92</c:v>
                </c:pt>
                <c:pt idx="4">
                  <c:v>67</c:v>
                </c:pt>
                <c:pt idx="5">
                  <c:v>92</c:v>
                </c:pt>
                <c:pt idx="6">
                  <c:v>100</c:v>
                </c:pt>
                <c:pt idx="7">
                  <c:v>92</c:v>
                </c:pt>
                <c:pt idx="8">
                  <c:v>63</c:v>
                </c:pt>
                <c:pt idx="9">
                  <c:v>67</c:v>
                </c:pt>
                <c:pt idx="10">
                  <c:v>96</c:v>
                </c:pt>
                <c:pt idx="11">
                  <c:v>92</c:v>
                </c:pt>
                <c:pt idx="12">
                  <c:v>75</c:v>
                </c:pt>
                <c:pt idx="13">
                  <c:v>58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340-43E3-9137-2C0287668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9528"/>
        <c:axId val="279552080"/>
      </c:barChart>
      <c:catAx>
        <c:axId val="279559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Yu Gothic UI Light" panose="020B0300000000000000" pitchFamily="34" charset="-128"/>
                <a:cs typeface="Times New Roman" panose="02020603050405020304" pitchFamily="18" charset="0"/>
              </a:defRPr>
            </a:pPr>
            <a:endParaRPr lang="ru-RU"/>
          </a:p>
        </c:txPr>
        <c:crossAx val="279552080"/>
        <c:crosses val="autoZero"/>
        <c:auto val="1"/>
        <c:lblAlgn val="ctr"/>
        <c:lblOffset val="100"/>
        <c:noMultiLvlLbl val="0"/>
      </c:catAx>
      <c:valAx>
        <c:axId val="27955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Yu Gothic UI Light" panose="020B0300000000000000" pitchFamily="34" charset="-128"/>
                <a:cs typeface="Times New Roman" panose="02020603050405020304" pitchFamily="18" charset="0"/>
              </a:defRPr>
            </a:pPr>
            <a:endParaRPr lang="ru-RU"/>
          </a:p>
        </c:txPr>
        <c:crossAx val="279559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Yu Gothic UI Light" panose="020B0300000000000000" pitchFamily="34" charset="-128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ea typeface="Yu Gothic UI Light" panose="020B0300000000000000" pitchFamily="34" charset="-128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10 «Б» 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38</c:v>
                </c:pt>
                <c:pt idx="1">
                  <c:v>67</c:v>
                </c:pt>
                <c:pt idx="2">
                  <c:v>71</c:v>
                </c:pt>
                <c:pt idx="5">
                  <c:v>76</c:v>
                </c:pt>
                <c:pt idx="7">
                  <c:v>86</c:v>
                </c:pt>
                <c:pt idx="8">
                  <c:v>81</c:v>
                </c:pt>
                <c:pt idx="9">
                  <c:v>71</c:v>
                </c:pt>
                <c:pt idx="11">
                  <c:v>62</c:v>
                </c:pt>
                <c:pt idx="12">
                  <c:v>38</c:v>
                </c:pt>
                <c:pt idx="13">
                  <c:v>52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07-4375-85A1-1A4BCA6042B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41</c:v>
                </c:pt>
                <c:pt idx="1">
                  <c:v>55</c:v>
                </c:pt>
                <c:pt idx="2">
                  <c:v>77</c:v>
                </c:pt>
                <c:pt idx="3">
                  <c:v>73</c:v>
                </c:pt>
                <c:pt idx="4">
                  <c:v>41</c:v>
                </c:pt>
                <c:pt idx="5">
                  <c:v>68</c:v>
                </c:pt>
                <c:pt idx="6">
                  <c:v>82</c:v>
                </c:pt>
                <c:pt idx="7">
                  <c:v>77</c:v>
                </c:pt>
                <c:pt idx="8">
                  <c:v>77</c:v>
                </c:pt>
                <c:pt idx="9">
                  <c:v>73</c:v>
                </c:pt>
                <c:pt idx="10">
                  <c:v>68</c:v>
                </c:pt>
                <c:pt idx="11">
                  <c:v>64</c:v>
                </c:pt>
                <c:pt idx="12">
                  <c:v>41</c:v>
                </c:pt>
                <c:pt idx="13">
                  <c:v>64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A07-4375-85A1-1A4BCA604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554040"/>
        <c:axId val="279554432"/>
      </c:barChart>
      <c:catAx>
        <c:axId val="279554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4432"/>
        <c:crosses val="autoZero"/>
        <c:auto val="1"/>
        <c:lblAlgn val="ctr"/>
        <c:lblOffset val="100"/>
        <c:noMultiLvlLbl val="0"/>
      </c:catAx>
      <c:valAx>
        <c:axId val="27955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554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5"Ә"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Лист1!$C$2:$L$2</c:f>
              <c:numCache>
                <c:formatCode>General</c:formatCode>
                <c:ptCount val="9"/>
                <c:pt idx="1">
                  <c:v>83</c:v>
                </c:pt>
                <c:pt idx="2">
                  <c:v>83</c:v>
                </c:pt>
                <c:pt idx="4">
                  <c:v>94</c:v>
                </c:pt>
                <c:pt idx="5">
                  <c:v>83</c:v>
                </c:pt>
                <c:pt idx="6">
                  <c:v>72</c:v>
                </c:pt>
                <c:pt idx="7">
                  <c:v>72</c:v>
                </c:pt>
                <c:pt idx="8">
                  <c:v>83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0C-4EAE-A9E7-82C2AC1A1940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General</c:formatCode>
                <c:ptCount val="9"/>
                <c:pt idx="0">
                  <c:v>90</c:v>
                </c:pt>
                <c:pt idx="1">
                  <c:v>67</c:v>
                </c:pt>
                <c:pt idx="2">
                  <c:v>81</c:v>
                </c:pt>
                <c:pt idx="3">
                  <c:v>100</c:v>
                </c:pt>
                <c:pt idx="4">
                  <c:v>95</c:v>
                </c:pt>
                <c:pt idx="5">
                  <c:v>90</c:v>
                </c:pt>
                <c:pt idx="6">
                  <c:v>71</c:v>
                </c:pt>
                <c:pt idx="7">
                  <c:v>71</c:v>
                </c:pt>
                <c:pt idx="8">
                  <c:v>100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B0C-4EAE-A9E7-82C2AC1A1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324928"/>
        <c:axId val="237211752"/>
      </c:barChart>
      <c:catAx>
        <c:axId val="23832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7211752"/>
        <c:crosses val="autoZero"/>
        <c:auto val="1"/>
        <c:lblAlgn val="ctr"/>
        <c:lblOffset val="100"/>
        <c:noMultiLvlLbl val="0"/>
      </c:catAx>
      <c:valAx>
        <c:axId val="237211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832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/>
              <a:t>10 «В»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Основы права</c:v>
                </c:pt>
                <c:pt idx="10">
                  <c:v>Русская литература</c:v>
                </c:pt>
                <c:pt idx="11">
                  <c:v>Русский язык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42</c:v>
                </c:pt>
                <c:pt idx="1">
                  <c:v>75</c:v>
                </c:pt>
                <c:pt idx="3">
                  <c:v>67</c:v>
                </c:pt>
                <c:pt idx="4">
                  <c:v>58</c:v>
                </c:pt>
                <c:pt idx="5">
                  <c:v>83</c:v>
                </c:pt>
                <c:pt idx="6">
                  <c:v>100</c:v>
                </c:pt>
                <c:pt idx="7">
                  <c:v>67</c:v>
                </c:pt>
                <c:pt idx="8">
                  <c:v>92</c:v>
                </c:pt>
                <c:pt idx="10">
                  <c:v>100</c:v>
                </c:pt>
                <c:pt idx="12">
                  <c:v>67</c:v>
                </c:pt>
                <c:pt idx="13">
                  <c:v>67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67-4924-BB66-D44EA8D97088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Основы права</c:v>
                </c:pt>
                <c:pt idx="10">
                  <c:v>Русская литература</c:v>
                </c:pt>
                <c:pt idx="11">
                  <c:v>Русский язык</c:v>
                </c:pt>
                <c:pt idx="12">
                  <c:v>Физика</c:v>
                </c:pt>
                <c:pt idx="13">
                  <c:v>Химия</c:v>
                </c:pt>
              </c:strCache>
              <c:extLst xmlns:c16r2="http://schemas.microsoft.com/office/drawing/2015/06/chart"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50</c:v>
                </c:pt>
                <c:pt idx="1">
                  <c:v>67</c:v>
                </c:pt>
                <c:pt idx="2">
                  <c:v>83</c:v>
                </c:pt>
                <c:pt idx="3">
                  <c:v>75</c:v>
                </c:pt>
                <c:pt idx="4">
                  <c:v>67</c:v>
                </c:pt>
                <c:pt idx="5">
                  <c:v>83</c:v>
                </c:pt>
                <c:pt idx="6">
                  <c:v>100</c:v>
                </c:pt>
                <c:pt idx="7">
                  <c:v>75</c:v>
                </c:pt>
                <c:pt idx="8">
                  <c:v>92</c:v>
                </c:pt>
                <c:pt idx="9">
                  <c:v>100</c:v>
                </c:pt>
                <c:pt idx="10">
                  <c:v>83</c:v>
                </c:pt>
                <c:pt idx="11">
                  <c:v>83</c:v>
                </c:pt>
                <c:pt idx="12">
                  <c:v>58</c:v>
                </c:pt>
                <c:pt idx="13">
                  <c:v>75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67-4924-BB66-D44EA8D97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16344"/>
        <c:axId val="280416736"/>
      </c:barChart>
      <c:catAx>
        <c:axId val="280416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6736"/>
        <c:crosses val="autoZero"/>
        <c:auto val="1"/>
        <c:lblAlgn val="ctr"/>
        <c:lblOffset val="100"/>
        <c:noMultiLvlLbl val="0"/>
      </c:catAx>
      <c:valAx>
        <c:axId val="28041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6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11 «А» 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57</c:v>
                </c:pt>
                <c:pt idx="1">
                  <c:v>86</c:v>
                </c:pt>
                <c:pt idx="3">
                  <c:v>81</c:v>
                </c:pt>
                <c:pt idx="4">
                  <c:v>57</c:v>
                </c:pt>
                <c:pt idx="5">
                  <c:v>86</c:v>
                </c:pt>
                <c:pt idx="6">
                  <c:v>100</c:v>
                </c:pt>
                <c:pt idx="7">
                  <c:v>90</c:v>
                </c:pt>
                <c:pt idx="8">
                  <c:v>90</c:v>
                </c:pt>
                <c:pt idx="11">
                  <c:v>71</c:v>
                </c:pt>
                <c:pt idx="12">
                  <c:v>67</c:v>
                </c:pt>
                <c:pt idx="13">
                  <c:v>62</c:v>
                </c:pt>
              </c:numCache>
              <c:extLst/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67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67</c:v>
                </c:pt>
                <c:pt idx="5">
                  <c:v>95</c:v>
                </c:pt>
                <c:pt idx="6">
                  <c:v>100</c:v>
                </c:pt>
                <c:pt idx="7">
                  <c:v>100</c:v>
                </c:pt>
                <c:pt idx="8">
                  <c:v>90</c:v>
                </c:pt>
                <c:pt idx="9">
                  <c:v>90</c:v>
                </c:pt>
                <c:pt idx="10">
                  <c:v>100</c:v>
                </c:pt>
                <c:pt idx="11">
                  <c:v>90</c:v>
                </c:pt>
                <c:pt idx="12">
                  <c:v>71</c:v>
                </c:pt>
                <c:pt idx="13">
                  <c:v>81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3400"/>
        <c:axId val="280418304"/>
      </c:barChart>
      <c:catAx>
        <c:axId val="280423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8304"/>
        <c:crosses val="autoZero"/>
        <c:auto val="1"/>
        <c:lblAlgn val="ctr"/>
        <c:lblOffset val="100"/>
        <c:noMultiLvlLbl val="0"/>
      </c:catAx>
      <c:valAx>
        <c:axId val="28041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3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11 «Б» 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45597575879102864"/>
          <c:y val="2.18938112229400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29</c:v>
                </c:pt>
                <c:pt idx="1">
                  <c:v>59</c:v>
                </c:pt>
                <c:pt idx="2">
                  <c:v>53</c:v>
                </c:pt>
                <c:pt idx="5">
                  <c:v>59</c:v>
                </c:pt>
                <c:pt idx="7">
                  <c:v>76</c:v>
                </c:pt>
                <c:pt idx="8">
                  <c:v>94</c:v>
                </c:pt>
                <c:pt idx="9">
                  <c:v>94</c:v>
                </c:pt>
                <c:pt idx="11">
                  <c:v>53</c:v>
                </c:pt>
                <c:pt idx="12">
                  <c:v>47</c:v>
                </c:pt>
                <c:pt idx="13">
                  <c:v>65</c:v>
                </c:pt>
              </c:numCache>
              <c:extLst/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Казахская литература</c:v>
                </c:pt>
                <c:pt idx="9">
                  <c:v>Казахский язык</c:v>
                </c:pt>
                <c:pt idx="10">
                  <c:v>Основы права</c:v>
                </c:pt>
                <c:pt idx="11">
                  <c:v>Русский язык и литература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33</c:v>
                </c:pt>
                <c:pt idx="1">
                  <c:v>44</c:v>
                </c:pt>
                <c:pt idx="2">
                  <c:v>78</c:v>
                </c:pt>
                <c:pt idx="3">
                  <c:v>67</c:v>
                </c:pt>
                <c:pt idx="4">
                  <c:v>28</c:v>
                </c:pt>
                <c:pt idx="5">
                  <c:v>67</c:v>
                </c:pt>
                <c:pt idx="6">
                  <c:v>78</c:v>
                </c:pt>
                <c:pt idx="7">
                  <c:v>78</c:v>
                </c:pt>
                <c:pt idx="8">
                  <c:v>89</c:v>
                </c:pt>
                <c:pt idx="9">
                  <c:v>89</c:v>
                </c:pt>
                <c:pt idx="10">
                  <c:v>61</c:v>
                </c:pt>
                <c:pt idx="11">
                  <c:v>56</c:v>
                </c:pt>
                <c:pt idx="12">
                  <c:v>56</c:v>
                </c:pt>
                <c:pt idx="13">
                  <c:v>56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3792"/>
        <c:axId val="280419088"/>
      </c:barChart>
      <c:catAx>
        <c:axId val="28042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9088"/>
        <c:crosses val="autoZero"/>
        <c:auto val="1"/>
        <c:lblAlgn val="ctr"/>
        <c:lblOffset val="100"/>
        <c:noMultiLvlLbl val="0"/>
      </c:catAx>
      <c:valAx>
        <c:axId val="28041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11 «В» 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30</c:v>
                </c:pt>
                <c:pt idx="1">
                  <c:v>75</c:v>
                </c:pt>
                <c:pt idx="2">
                  <c:v>70</c:v>
                </c:pt>
                <c:pt idx="5">
                  <c:v>65</c:v>
                </c:pt>
                <c:pt idx="7">
                  <c:v>100</c:v>
                </c:pt>
                <c:pt idx="8">
                  <c:v>70</c:v>
                </c:pt>
                <c:pt idx="9">
                  <c:v>70</c:v>
                </c:pt>
                <c:pt idx="11">
                  <c:v>65</c:v>
                </c:pt>
                <c:pt idx="12">
                  <c:v>40</c:v>
                </c:pt>
                <c:pt idx="13">
                  <c:v>60</c:v>
                </c:pt>
              </c:numCache>
              <c:extLst/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және анализ бастамалары</c:v>
                </c:pt>
                <c:pt idx="1">
                  <c:v>Биология</c:v>
                </c:pt>
                <c:pt idx="2">
                  <c:v>Дүниежүзі тарихы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Шетел тілі</c:v>
                </c:pt>
                <c:pt idx="6">
                  <c:v>Информатика</c:v>
                </c:pt>
                <c:pt idx="7">
                  <c:v>Қазақстан тарихы</c:v>
                </c:pt>
                <c:pt idx="8">
                  <c:v>Қазақ әдебиеті</c:v>
                </c:pt>
                <c:pt idx="9">
                  <c:v>Қазақ тілі</c:v>
                </c:pt>
                <c:pt idx="10">
                  <c:v>Құқық негіздері</c:v>
                </c:pt>
                <c:pt idx="11">
                  <c:v>Орыс тілі мен әдебиеті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40</c:v>
                </c:pt>
                <c:pt idx="1">
                  <c:v>80</c:v>
                </c:pt>
                <c:pt idx="2">
                  <c:v>85</c:v>
                </c:pt>
                <c:pt idx="3">
                  <c:v>50</c:v>
                </c:pt>
                <c:pt idx="4">
                  <c:v>35</c:v>
                </c:pt>
                <c:pt idx="5">
                  <c:v>70</c:v>
                </c:pt>
                <c:pt idx="6">
                  <c:v>90</c:v>
                </c:pt>
                <c:pt idx="7">
                  <c:v>85</c:v>
                </c:pt>
                <c:pt idx="8">
                  <c:v>80</c:v>
                </c:pt>
                <c:pt idx="9">
                  <c:v>85</c:v>
                </c:pt>
                <c:pt idx="10">
                  <c:v>50</c:v>
                </c:pt>
                <c:pt idx="11">
                  <c:v>50</c:v>
                </c:pt>
                <c:pt idx="12">
                  <c:v>40</c:v>
                </c:pt>
                <c:pt idx="13">
                  <c:v>65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1440"/>
        <c:axId val="280417912"/>
      </c:barChart>
      <c:catAx>
        <c:axId val="28042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7912"/>
        <c:crosses val="autoZero"/>
        <c:auto val="1"/>
        <c:lblAlgn val="ctr"/>
        <c:lblOffset val="100"/>
        <c:noMultiLvlLbl val="0"/>
      </c:catAx>
      <c:valAx>
        <c:axId val="280417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11 «Г» 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Основы права</c:v>
                </c:pt>
                <c:pt idx="10">
                  <c:v>Русская литература</c:v>
                </c:pt>
                <c:pt idx="11">
                  <c:v>Русский язык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Лист1!$B$2:$R$2</c:f>
              <c:numCache>
                <c:formatCode>General</c:formatCode>
                <c:ptCount val="14"/>
                <c:pt idx="0">
                  <c:v>30</c:v>
                </c:pt>
                <c:pt idx="1">
                  <c:v>60</c:v>
                </c:pt>
                <c:pt idx="3">
                  <c:v>60</c:v>
                </c:pt>
                <c:pt idx="4">
                  <c:v>30</c:v>
                </c:pt>
                <c:pt idx="5">
                  <c:v>80</c:v>
                </c:pt>
                <c:pt idx="6">
                  <c:v>80</c:v>
                </c:pt>
                <c:pt idx="7">
                  <c:v>60</c:v>
                </c:pt>
                <c:pt idx="8">
                  <c:v>80</c:v>
                </c:pt>
                <c:pt idx="10">
                  <c:v>90</c:v>
                </c:pt>
                <c:pt idx="12">
                  <c:v>40</c:v>
                </c:pt>
                <c:pt idx="13">
                  <c:v>70</c:v>
                </c:pt>
              </c:numCache>
              <c:extLst/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Лист1!$B$1:$R$1</c:f>
              <c:strCache>
                <c:ptCount val="14"/>
                <c:pt idx="0">
                  <c:v>Алгебра и начала анализа</c:v>
                </c:pt>
                <c:pt idx="1">
                  <c:v>Биология</c:v>
                </c:pt>
                <c:pt idx="2">
                  <c:v>Всемирная история</c:v>
                </c:pt>
                <c:pt idx="3">
                  <c:v>География</c:v>
                </c:pt>
                <c:pt idx="4">
                  <c:v>Геометрия</c:v>
                </c:pt>
                <c:pt idx="5">
                  <c:v>Иностранный язык</c:v>
                </c:pt>
                <c:pt idx="6">
                  <c:v>Информатика</c:v>
                </c:pt>
                <c:pt idx="7">
                  <c:v>История Казахстана</c:v>
                </c:pt>
                <c:pt idx="8">
                  <c:v>Казахский язык и литература</c:v>
                </c:pt>
                <c:pt idx="9">
                  <c:v>Основы права</c:v>
                </c:pt>
                <c:pt idx="10">
                  <c:v>Русская литература</c:v>
                </c:pt>
                <c:pt idx="11">
                  <c:v>Русский язык</c:v>
                </c:pt>
                <c:pt idx="12">
                  <c:v>Физика</c:v>
                </c:pt>
                <c:pt idx="13">
                  <c:v>Химия</c:v>
                </c:pt>
              </c:strCache>
              <c:extLst/>
            </c:strRef>
          </c:cat>
          <c:val>
            <c:numRef>
              <c:f>Лист1!$B$3:$R$3</c:f>
              <c:numCache>
                <c:formatCode>General</c:formatCode>
                <c:ptCount val="14"/>
                <c:pt idx="0">
                  <c:v>40</c:v>
                </c:pt>
                <c:pt idx="1">
                  <c:v>56</c:v>
                </c:pt>
                <c:pt idx="2">
                  <c:v>70</c:v>
                </c:pt>
                <c:pt idx="3">
                  <c:v>70</c:v>
                </c:pt>
                <c:pt idx="4">
                  <c:v>40</c:v>
                </c:pt>
                <c:pt idx="5">
                  <c:v>80</c:v>
                </c:pt>
                <c:pt idx="6">
                  <c:v>90</c:v>
                </c:pt>
                <c:pt idx="7">
                  <c:v>70</c:v>
                </c:pt>
                <c:pt idx="8">
                  <c:v>80</c:v>
                </c:pt>
                <c:pt idx="9">
                  <c:v>70</c:v>
                </c:pt>
                <c:pt idx="10">
                  <c:v>90</c:v>
                </c:pt>
                <c:pt idx="11">
                  <c:v>80</c:v>
                </c:pt>
                <c:pt idx="12">
                  <c:v>60</c:v>
                </c:pt>
                <c:pt idx="13">
                  <c:v>70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2616"/>
        <c:axId val="280421048"/>
      </c:barChart>
      <c:catAx>
        <c:axId val="280422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1048"/>
        <c:crosses val="autoZero"/>
        <c:auto val="1"/>
        <c:lblAlgn val="ctr"/>
        <c:lblOffset val="100"/>
        <c:noMultiLvlLbl val="0"/>
      </c:catAx>
      <c:valAx>
        <c:axId val="280421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2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dirty="0"/>
              <a:t>Итоги качества знаний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Лист1!$I$1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Лист1!$H$2:$H$18</c:f>
              <c:strCache>
                <c:ptCount val="17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Естествознание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История Казахстана</c:v>
                </c:pt>
                <c:pt idx="12">
                  <c:v>Информатика</c:v>
                </c:pt>
                <c:pt idx="13">
                  <c:v>Алгебра и начала анализа</c:v>
                </c:pt>
                <c:pt idx="14">
                  <c:v>Иностранный язык</c:v>
                </c:pt>
                <c:pt idx="15">
                  <c:v>Всемирная история</c:v>
                </c:pt>
                <c:pt idx="16">
                  <c:v>Основы права</c:v>
                </c:pt>
              </c:strCache>
            </c:strRef>
          </c:cat>
          <c:val>
            <c:numRef>
              <c:f>Лист1!$I$2:$I$18</c:f>
              <c:numCache>
                <c:formatCode>0</c:formatCode>
                <c:ptCount val="17"/>
                <c:pt idx="0">
                  <c:v>81.45</c:v>
                </c:pt>
                <c:pt idx="1">
                  <c:v>74.510000000000005</c:v>
                </c:pt>
                <c:pt idx="2">
                  <c:v>84.68</c:v>
                </c:pt>
                <c:pt idx="3">
                  <c:v>69.569999999999993</c:v>
                </c:pt>
                <c:pt idx="4">
                  <c:v>48.21</c:v>
                </c:pt>
                <c:pt idx="5">
                  <c:v>46.15</c:v>
                </c:pt>
                <c:pt idx="6">
                  <c:v>56.41</c:v>
                </c:pt>
                <c:pt idx="7">
                  <c:v>65.22</c:v>
                </c:pt>
                <c:pt idx="8">
                  <c:v>56.41</c:v>
                </c:pt>
                <c:pt idx="9">
                  <c:v>60.76</c:v>
                </c:pt>
                <c:pt idx="10">
                  <c:v>64.81</c:v>
                </c:pt>
                <c:pt idx="11">
                  <c:v>70.400000000000006</c:v>
                </c:pt>
                <c:pt idx="12">
                  <c:v>90.91</c:v>
                </c:pt>
                <c:pt idx="13">
                  <c:v>36.36</c:v>
                </c:pt>
                <c:pt idx="14">
                  <c:v>76.61</c:v>
                </c:pt>
              </c:numCache>
            </c:numRef>
          </c:val>
        </c:ser>
        <c:ser>
          <c:idx val="1"/>
          <c:order val="1"/>
          <c:tx>
            <c:strRef>
              <c:f>Лист1!$J$1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Лист1!$H$2:$H$18</c:f>
              <c:strCache>
                <c:ptCount val="17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Естествознание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История Казахстана</c:v>
                </c:pt>
                <c:pt idx="12">
                  <c:v>Информатика</c:v>
                </c:pt>
                <c:pt idx="13">
                  <c:v>Алгебра и начала анализа</c:v>
                </c:pt>
                <c:pt idx="14">
                  <c:v>Иностранный язык</c:v>
                </c:pt>
                <c:pt idx="15">
                  <c:v>Всемирная история</c:v>
                </c:pt>
                <c:pt idx="16">
                  <c:v>Основы права</c:v>
                </c:pt>
              </c:strCache>
            </c:strRef>
          </c:cat>
          <c:val>
            <c:numRef>
              <c:f>Лист1!$J$2:$J$18</c:f>
              <c:numCache>
                <c:formatCode>0</c:formatCode>
                <c:ptCount val="17"/>
                <c:pt idx="0">
                  <c:v>81.45</c:v>
                </c:pt>
                <c:pt idx="1">
                  <c:v>83.87</c:v>
                </c:pt>
                <c:pt idx="2">
                  <c:v>88.71</c:v>
                </c:pt>
                <c:pt idx="3">
                  <c:v>68.89</c:v>
                </c:pt>
                <c:pt idx="4">
                  <c:v>43.86</c:v>
                </c:pt>
                <c:pt idx="5">
                  <c:v>41.77</c:v>
                </c:pt>
                <c:pt idx="6">
                  <c:v>56.96</c:v>
                </c:pt>
                <c:pt idx="7">
                  <c:v>68.89</c:v>
                </c:pt>
                <c:pt idx="8">
                  <c:v>69.62</c:v>
                </c:pt>
                <c:pt idx="9">
                  <c:v>64.56</c:v>
                </c:pt>
                <c:pt idx="10">
                  <c:v>65</c:v>
                </c:pt>
                <c:pt idx="11">
                  <c:v>76.8</c:v>
                </c:pt>
                <c:pt idx="12">
                  <c:v>95.2</c:v>
                </c:pt>
                <c:pt idx="13">
                  <c:v>45.45</c:v>
                </c:pt>
                <c:pt idx="14">
                  <c:v>83.06</c:v>
                </c:pt>
                <c:pt idx="15">
                  <c:v>85.6</c:v>
                </c:pt>
                <c:pt idx="16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3008"/>
        <c:axId val="280417128"/>
      </c:barChart>
      <c:catAx>
        <c:axId val="28042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17128"/>
        <c:crosses val="autoZero"/>
        <c:auto val="1"/>
        <c:lblAlgn val="ctr"/>
        <c:lblOffset val="100"/>
        <c:noMultiLvlLbl val="0"/>
      </c:catAx>
      <c:valAx>
        <c:axId val="28041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="1" i="0" baseline="0" dirty="0" err="1" smtClean="0">
                <a:effectLst/>
              </a:rPr>
              <a:t>Білім</a:t>
            </a:r>
            <a:r>
              <a:rPr lang="ru-RU" sz="1600" b="1" i="0" baseline="0" dirty="0" smtClean="0">
                <a:effectLst/>
              </a:rPr>
              <a:t> </a:t>
            </a:r>
            <a:r>
              <a:rPr lang="ru-RU" sz="1600" b="1" i="0" baseline="0" dirty="0" err="1" smtClean="0">
                <a:effectLst/>
              </a:rPr>
              <a:t>сапасының</a:t>
            </a:r>
            <a:r>
              <a:rPr lang="ru-RU" sz="1600" b="1" i="0" baseline="0" dirty="0" smtClean="0">
                <a:effectLst/>
              </a:rPr>
              <a:t> </a:t>
            </a:r>
            <a:r>
              <a:rPr lang="ru-RU" sz="1600" b="1" i="0" baseline="0" dirty="0" err="1" smtClean="0">
                <a:effectLst/>
              </a:rPr>
              <a:t>қортындысы</a:t>
            </a:r>
            <a:r>
              <a:rPr lang="ru-RU" sz="1600" b="1" i="0" baseline="0" dirty="0" smtClean="0">
                <a:effectLst/>
              </a:rPr>
              <a:t> </a:t>
            </a:r>
            <a:endParaRPr lang="ru-RU" sz="1600" b="1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Лист1!$I$27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Лист1!$H$28:$H$44</c:f>
              <c:strCache>
                <c:ptCount val="17"/>
                <c:pt idx="0">
                  <c:v>Қазақ тілі</c:v>
                </c:pt>
                <c:pt idx="1">
                  <c:v>Қазақ әдебиеті</c:v>
                </c:pt>
                <c:pt idx="2">
                  <c:v>Орыс тілі мен әдебиеті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Жаратылыстану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Дүниежүзі тарихы</c:v>
                </c:pt>
                <c:pt idx="12">
                  <c:v>Қазақстан тарихы</c:v>
                </c:pt>
                <c:pt idx="13">
                  <c:v>Информатика</c:v>
                </c:pt>
                <c:pt idx="14">
                  <c:v>Алгебра және анализ бастамалары</c:v>
                </c:pt>
                <c:pt idx="15">
                  <c:v>Шетел тілі</c:v>
                </c:pt>
                <c:pt idx="16">
                  <c:v>Құқық негіздері</c:v>
                </c:pt>
              </c:strCache>
            </c:strRef>
          </c:cat>
          <c:val>
            <c:numRef>
              <c:f>Лист1!$I$28:$I$44</c:f>
              <c:numCache>
                <c:formatCode>0</c:formatCode>
                <c:ptCount val="17"/>
                <c:pt idx="0">
                  <c:v>69.77</c:v>
                </c:pt>
                <c:pt idx="1">
                  <c:v>75.19</c:v>
                </c:pt>
                <c:pt idx="2">
                  <c:v>71.17</c:v>
                </c:pt>
                <c:pt idx="3">
                  <c:v>64.56</c:v>
                </c:pt>
                <c:pt idx="4">
                  <c:v>50.96</c:v>
                </c:pt>
                <c:pt idx="5">
                  <c:v>49.34</c:v>
                </c:pt>
                <c:pt idx="6">
                  <c:v>53.59</c:v>
                </c:pt>
                <c:pt idx="7">
                  <c:v>73.75</c:v>
                </c:pt>
                <c:pt idx="8">
                  <c:v>66.2</c:v>
                </c:pt>
                <c:pt idx="9">
                  <c:v>72.61</c:v>
                </c:pt>
                <c:pt idx="10">
                  <c:v>56.69</c:v>
                </c:pt>
                <c:pt idx="11">
                  <c:v>66.099999999999994</c:v>
                </c:pt>
                <c:pt idx="12">
                  <c:v>81.540000000000006</c:v>
                </c:pt>
                <c:pt idx="13">
                  <c:v>100</c:v>
                </c:pt>
                <c:pt idx="14">
                  <c:v>44.12</c:v>
                </c:pt>
                <c:pt idx="15">
                  <c:v>71.680000000000007</c:v>
                </c:pt>
              </c:numCache>
            </c:numRef>
          </c:val>
        </c:ser>
        <c:ser>
          <c:idx val="1"/>
          <c:order val="1"/>
          <c:tx>
            <c:strRef>
              <c:f>Лист1!$J$27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Лист1!$H$28:$H$44</c:f>
              <c:strCache>
                <c:ptCount val="17"/>
                <c:pt idx="0">
                  <c:v>Қазақ тілі</c:v>
                </c:pt>
                <c:pt idx="1">
                  <c:v>Қазақ әдебиеті</c:v>
                </c:pt>
                <c:pt idx="2">
                  <c:v>Орыс тілі мен әдебиеті</c:v>
                </c:pt>
                <c:pt idx="3">
                  <c:v>Математика</c:v>
                </c:pt>
                <c:pt idx="4">
                  <c:v>Алгебра</c:v>
                </c:pt>
                <c:pt idx="5">
                  <c:v>Геометрия</c:v>
                </c:pt>
                <c:pt idx="6">
                  <c:v>Физика</c:v>
                </c:pt>
                <c:pt idx="7">
                  <c:v>Жаратылыстану</c:v>
                </c:pt>
                <c:pt idx="8">
                  <c:v>Биология</c:v>
                </c:pt>
                <c:pt idx="9">
                  <c:v>География</c:v>
                </c:pt>
                <c:pt idx="10">
                  <c:v>Химия</c:v>
                </c:pt>
                <c:pt idx="11">
                  <c:v>Дүниежүзі тарихы</c:v>
                </c:pt>
                <c:pt idx="12">
                  <c:v>Қазақстан тарихы</c:v>
                </c:pt>
                <c:pt idx="13">
                  <c:v>Информатика</c:v>
                </c:pt>
                <c:pt idx="14">
                  <c:v>Алгебра және анализ бастамалары</c:v>
                </c:pt>
                <c:pt idx="15">
                  <c:v>Шетел тілі</c:v>
                </c:pt>
                <c:pt idx="16">
                  <c:v>Құқық негіздері</c:v>
                </c:pt>
              </c:strCache>
            </c:strRef>
          </c:cat>
          <c:val>
            <c:numRef>
              <c:f>Лист1!$J$28:$J$44</c:f>
              <c:numCache>
                <c:formatCode>0</c:formatCode>
                <c:ptCount val="17"/>
                <c:pt idx="0">
                  <c:v>69.02</c:v>
                </c:pt>
                <c:pt idx="1">
                  <c:v>70.36</c:v>
                </c:pt>
                <c:pt idx="2">
                  <c:v>69.66</c:v>
                </c:pt>
                <c:pt idx="3">
                  <c:v>65.41</c:v>
                </c:pt>
                <c:pt idx="4">
                  <c:v>50.39</c:v>
                </c:pt>
                <c:pt idx="5">
                  <c:v>50.69</c:v>
                </c:pt>
                <c:pt idx="6">
                  <c:v>54.57</c:v>
                </c:pt>
                <c:pt idx="7">
                  <c:v>74.38</c:v>
                </c:pt>
                <c:pt idx="8">
                  <c:v>66.39</c:v>
                </c:pt>
                <c:pt idx="9">
                  <c:v>69.7</c:v>
                </c:pt>
                <c:pt idx="10">
                  <c:v>70.05</c:v>
                </c:pt>
                <c:pt idx="11">
                  <c:v>85.33</c:v>
                </c:pt>
                <c:pt idx="12">
                  <c:v>83.59</c:v>
                </c:pt>
                <c:pt idx="13">
                  <c:v>86.5</c:v>
                </c:pt>
                <c:pt idx="14">
                  <c:v>50.48</c:v>
                </c:pt>
                <c:pt idx="15">
                  <c:v>75.53</c:v>
                </c:pt>
                <c:pt idx="16">
                  <c:v>68.849999999999994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0420264"/>
        <c:axId val="280420656"/>
      </c:barChart>
      <c:catAx>
        <c:axId val="280420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0656"/>
        <c:crosses val="autoZero"/>
        <c:auto val="1"/>
        <c:lblAlgn val="ctr"/>
        <c:lblOffset val="100"/>
        <c:noMultiLvlLbl val="0"/>
      </c:catAx>
      <c:valAx>
        <c:axId val="28042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0420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Качество знаний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Лист2!$A$3</c:f>
              <c:strCache>
                <c:ptCount val="1"/>
                <c:pt idx="0">
                  <c:v>Русский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Лист2!$B$2:$D$2</c:f>
              <c:strCache>
                <c:ptCount val="3"/>
                <c:pt idx="0">
                  <c:v>2021-2022</c:v>
                </c:pt>
                <c:pt idx="1">
                  <c:v>1 четверть</c:v>
                </c:pt>
                <c:pt idx="2">
                  <c:v>2 четверть</c:v>
                </c:pt>
              </c:strCache>
            </c:strRef>
          </c:cat>
          <c:val>
            <c:numRef>
              <c:f>Лист2!$B$3:$D$3</c:f>
              <c:numCache>
                <c:formatCode>General</c:formatCode>
                <c:ptCount val="3"/>
                <c:pt idx="0">
                  <c:v>56.92</c:v>
                </c:pt>
                <c:pt idx="1">
                  <c:v>49.49</c:v>
                </c:pt>
                <c:pt idx="2">
                  <c:v>51.76</c:v>
                </c:pt>
              </c:numCache>
            </c:numRef>
          </c:val>
        </c:ser>
        <c:ser>
          <c:idx val="1"/>
          <c:order val="1"/>
          <c:tx>
            <c:strRef>
              <c:f>Лист2!$A$4</c:f>
              <c:strCache>
                <c:ptCount val="1"/>
                <c:pt idx="0">
                  <c:v>Казахский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Лист2!$B$2:$D$2</c:f>
              <c:strCache>
                <c:ptCount val="3"/>
                <c:pt idx="0">
                  <c:v>2021-2022</c:v>
                </c:pt>
                <c:pt idx="1">
                  <c:v>1 четверть</c:v>
                </c:pt>
                <c:pt idx="2">
                  <c:v>2 четверть</c:v>
                </c:pt>
              </c:strCache>
            </c:strRef>
          </c:cat>
          <c:val>
            <c:numRef>
              <c:f>Лист2!$B$4:$D$4</c:f>
              <c:numCache>
                <c:formatCode>General</c:formatCode>
                <c:ptCount val="3"/>
                <c:pt idx="0">
                  <c:v>55.46</c:v>
                </c:pt>
                <c:pt idx="1">
                  <c:v>46.22</c:v>
                </c:pt>
                <c:pt idx="2">
                  <c:v>48.67</c:v>
                </c:pt>
              </c:numCache>
            </c:numRef>
          </c:val>
        </c:ser>
        <c:ser>
          <c:idx val="2"/>
          <c:order val="2"/>
          <c:tx>
            <c:strRef>
              <c:f>Лист2!$A$5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Лист2!$B$2:$D$2</c:f>
              <c:strCache>
                <c:ptCount val="3"/>
                <c:pt idx="0">
                  <c:v>2021-2022</c:v>
                </c:pt>
                <c:pt idx="1">
                  <c:v>1 четверть</c:v>
                </c:pt>
                <c:pt idx="2">
                  <c:v>2 четверть</c:v>
                </c:pt>
              </c:strCache>
            </c:strRef>
          </c:cat>
          <c:val>
            <c:numRef>
              <c:f>Лист2!$B$5:$D$5</c:f>
              <c:numCache>
                <c:formatCode>General</c:formatCode>
                <c:ptCount val="3"/>
                <c:pt idx="0">
                  <c:v>55.74</c:v>
                </c:pt>
                <c:pt idx="1">
                  <c:v>46.88</c:v>
                </c:pt>
                <c:pt idx="2">
                  <c:v>49.29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231064"/>
        <c:axId val="279224400"/>
      </c:barChart>
      <c:catAx>
        <c:axId val="279231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224400"/>
        <c:crosses val="autoZero"/>
        <c:auto val="1"/>
        <c:lblAlgn val="ctr"/>
        <c:lblOffset val="100"/>
        <c:noMultiLvlLbl val="0"/>
      </c:catAx>
      <c:valAx>
        <c:axId val="27922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9231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5 «В»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  <c:extLst xmlns:c16r2="http://schemas.microsoft.com/office/drawing/2015/06/chart"/>
            </c:strRef>
          </c:cat>
          <c:val>
            <c:numRef>
              <c:f>Лист1!$B$2:$L$2</c:f>
              <c:numCache>
                <c:formatCode>General</c:formatCode>
                <c:ptCount val="9"/>
                <c:pt idx="1">
                  <c:v>57</c:v>
                </c:pt>
                <c:pt idx="2">
                  <c:v>65</c:v>
                </c:pt>
                <c:pt idx="4">
                  <c:v>96</c:v>
                </c:pt>
                <c:pt idx="5">
                  <c:v>48</c:v>
                </c:pt>
                <c:pt idx="6">
                  <c:v>48</c:v>
                </c:pt>
                <c:pt idx="7">
                  <c:v>48</c:v>
                </c:pt>
                <c:pt idx="8">
                  <c:v>57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73-41A4-A662-65A0FCB109A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  <c:extLst xmlns:c16r2="http://schemas.microsoft.com/office/drawing/2015/06/chart"/>
            </c:strRef>
          </c:cat>
          <c:val>
            <c:numRef>
              <c:f>Лист1!$B$3:$L$3</c:f>
              <c:numCache>
                <c:formatCode>General</c:formatCode>
                <c:ptCount val="9"/>
                <c:pt idx="0">
                  <c:v>91</c:v>
                </c:pt>
                <c:pt idx="1">
                  <c:v>52</c:v>
                </c:pt>
                <c:pt idx="2">
                  <c:v>65</c:v>
                </c:pt>
                <c:pt idx="3">
                  <c:v>78</c:v>
                </c:pt>
                <c:pt idx="4">
                  <c:v>96</c:v>
                </c:pt>
                <c:pt idx="5">
                  <c:v>65</c:v>
                </c:pt>
                <c:pt idx="6">
                  <c:v>65</c:v>
                </c:pt>
                <c:pt idx="7">
                  <c:v>48</c:v>
                </c:pt>
                <c:pt idx="8">
                  <c:v>57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73-41A4-A662-65A0FCB10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7212144"/>
        <c:axId val="277630960"/>
      </c:barChart>
      <c:catAx>
        <c:axId val="23721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30960"/>
        <c:crosses val="autoZero"/>
        <c:auto val="1"/>
        <c:lblAlgn val="ctr"/>
        <c:lblOffset val="100"/>
        <c:noMultiLvlLbl val="0"/>
      </c:catAx>
      <c:valAx>
        <c:axId val="27763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721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</a:t>
            </a:r>
            <a:r>
              <a:rPr lang="ru-RU" sz="1800" b="1" i="0" baseline="0" dirty="0" smtClean="0">
                <a:effectLst/>
              </a:rPr>
              <a:t>5 "</a:t>
            </a:r>
            <a:r>
              <a:rPr lang="ru-RU" sz="1800" b="1" i="0" baseline="0" dirty="0">
                <a:effectLst/>
              </a:rPr>
              <a:t>Г" класса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Лист1!$B$2:$L$2</c:f>
              <c:numCache>
                <c:formatCode>General</c:formatCode>
                <c:ptCount val="9"/>
                <c:pt idx="1">
                  <c:v>53</c:v>
                </c:pt>
                <c:pt idx="2">
                  <c:v>93</c:v>
                </c:pt>
                <c:pt idx="4">
                  <c:v>93</c:v>
                </c:pt>
                <c:pt idx="5">
                  <c:v>93</c:v>
                </c:pt>
                <c:pt idx="6">
                  <c:v>80</c:v>
                </c:pt>
                <c:pt idx="7">
                  <c:v>87</c:v>
                </c:pt>
                <c:pt idx="8">
                  <c:v>80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A0-4BCA-9F97-8BD607637264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Лист1!$B$3:$L$3</c:f>
              <c:numCache>
                <c:formatCode>General</c:formatCode>
                <c:ptCount val="9"/>
                <c:pt idx="0">
                  <c:v>100</c:v>
                </c:pt>
                <c:pt idx="1">
                  <c:v>53</c:v>
                </c:pt>
                <c:pt idx="2">
                  <c:v>93</c:v>
                </c:pt>
                <c:pt idx="3">
                  <c:v>100</c:v>
                </c:pt>
                <c:pt idx="4">
                  <c:v>93</c:v>
                </c:pt>
                <c:pt idx="5">
                  <c:v>93</c:v>
                </c:pt>
                <c:pt idx="6">
                  <c:v>80</c:v>
                </c:pt>
                <c:pt idx="7">
                  <c:v>100</c:v>
                </c:pt>
                <c:pt idx="8">
                  <c:v>100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8A0-4BCA-9F97-8BD6076372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31744"/>
        <c:axId val="277631352"/>
      </c:barChart>
      <c:catAx>
        <c:axId val="2776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31352"/>
        <c:crosses val="autoZero"/>
        <c:auto val="1"/>
        <c:lblAlgn val="ctr"/>
        <c:lblOffset val="100"/>
        <c:noMultiLvlLbl val="0"/>
      </c:catAx>
      <c:valAx>
        <c:axId val="277631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31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Показатели качества знаний </a:t>
            </a:r>
            <a:r>
              <a:rPr lang="ru-RU" sz="1800" b="1" i="0" baseline="0" dirty="0" smtClean="0">
                <a:effectLst/>
              </a:rPr>
              <a:t>5 "</a:t>
            </a:r>
            <a:r>
              <a:rPr lang="ru-RU" sz="1800" b="1" i="0" baseline="0" dirty="0">
                <a:effectLst/>
              </a:rPr>
              <a:t>Д" класса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'[5д Мукеева Ж.А. отчет по итогам 2 четверти.xlsx]Лист1'!$B$1:$L$1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'[5д Мукеева Ж.А. отчет по итогам 2 четверти.xlsx]Лист1'!$B$2:$L$2</c:f>
              <c:numCache>
                <c:formatCode>General</c:formatCode>
                <c:ptCount val="9"/>
                <c:pt idx="1">
                  <c:v>92</c:v>
                </c:pt>
                <c:pt idx="2">
                  <c:v>77</c:v>
                </c:pt>
                <c:pt idx="4">
                  <c:v>69</c:v>
                </c:pt>
                <c:pt idx="5">
                  <c:v>85</c:v>
                </c:pt>
                <c:pt idx="6">
                  <c:v>69</c:v>
                </c:pt>
                <c:pt idx="7">
                  <c:v>92</c:v>
                </c:pt>
                <c:pt idx="8">
                  <c:v>85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00-404D-A3A8-110AB2ABFFF2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'[5д Мукеева Ж.А. отчет по итогам 2 четверти.xlsx]Лист1'!$B$1:$L$1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Казахский язык и литература</c:v>
                </c:pt>
                <c:pt idx="6">
                  <c:v>Математика</c:v>
                </c:pt>
                <c:pt idx="7">
                  <c:v>Русская литература</c:v>
                </c:pt>
                <c:pt idx="8">
                  <c:v>Русский язык</c:v>
                </c:pt>
              </c:strCache>
              <c:extLst xmlns:c16r2="http://schemas.microsoft.com/office/drawing/2015/06/chart"/>
            </c:strRef>
          </c:cat>
          <c:val>
            <c:numRef>
              <c:f>'[5д Мукеева Ж.А. отчет по итогам 2 четверти.xlsx]Лист1'!$B$3:$L$3</c:f>
              <c:numCache>
                <c:formatCode>General</c:formatCode>
                <c:ptCount val="9"/>
                <c:pt idx="0">
                  <c:v>85</c:v>
                </c:pt>
                <c:pt idx="1">
                  <c:v>92</c:v>
                </c:pt>
                <c:pt idx="2">
                  <c:v>92</c:v>
                </c:pt>
                <c:pt idx="3">
                  <c:v>92</c:v>
                </c:pt>
                <c:pt idx="4">
                  <c:v>85</c:v>
                </c:pt>
                <c:pt idx="5">
                  <c:v>85</c:v>
                </c:pt>
                <c:pt idx="6">
                  <c:v>69</c:v>
                </c:pt>
                <c:pt idx="7">
                  <c:v>92</c:v>
                </c:pt>
                <c:pt idx="8">
                  <c:v>92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300-404D-A3A8-110AB2ABF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25080"/>
        <c:axId val="277625472"/>
      </c:barChart>
      <c:catAx>
        <c:axId val="277625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5472"/>
        <c:crosses val="autoZero"/>
        <c:auto val="1"/>
        <c:lblAlgn val="ctr"/>
        <c:lblOffset val="100"/>
        <c:noMultiLvlLbl val="0"/>
      </c:catAx>
      <c:valAx>
        <c:axId val="27762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5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6"А" </a:t>
            </a:r>
            <a:r>
              <a:rPr lang="ru-RU" b="1" dirty="0" err="1"/>
              <a:t>сыныбының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 smtClean="0"/>
              <a:t>сапасы</a:t>
            </a:r>
            <a:r>
              <a:rPr lang="ru-RU" b="1" dirty="0" smtClean="0"/>
              <a:t> </a:t>
            </a:r>
            <a:r>
              <a:rPr lang="ru-RU" b="1" dirty="0" err="1"/>
              <a:t>көрсеткіші</a:t>
            </a:r>
            <a:endParaRPr lang="ru-RU" b="1" dirty="0"/>
          </a:p>
        </c:rich>
      </c:tx>
      <c:layout>
        <c:manualLayout>
          <c:xMode val="edge"/>
          <c:yMode val="edge"/>
          <c:x val="0.30627694483810741"/>
          <c:y val="3.41359920582300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Лист1!$A$3:$B$3</c:f>
              <c:strCache>
                <c:ptCount val="2"/>
                <c:pt idx="0">
                  <c:v>1 тоқсан</c:v>
                </c:pt>
                <c:pt idx="1">
                  <c:v>% білім сапасы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Лист1!$C$2:$L$2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0</c:formatCode>
                <c:ptCount val="9"/>
                <c:pt idx="1">
                  <c:v>73</c:v>
                </c:pt>
                <c:pt idx="2">
                  <c:v>86</c:v>
                </c:pt>
                <c:pt idx="4">
                  <c:v>77</c:v>
                </c:pt>
                <c:pt idx="5">
                  <c:v>77</c:v>
                </c:pt>
                <c:pt idx="6">
                  <c:v>77</c:v>
                </c:pt>
                <c:pt idx="7">
                  <c:v>73</c:v>
                </c:pt>
                <c:pt idx="8">
                  <c:v>77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47-4364-9E7C-996F023FF7A9}"/>
            </c:ext>
          </c:extLst>
        </c:ser>
        <c:ser>
          <c:idx val="1"/>
          <c:order val="1"/>
          <c:tx>
            <c:strRef>
              <c:f>Лист1!$A$4:$B$4</c:f>
              <c:strCache>
                <c:ptCount val="2"/>
                <c:pt idx="0">
                  <c:v>2 тоқсан</c:v>
                </c:pt>
                <c:pt idx="1">
                  <c:v>% білім сапасы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Лист1!$C$2:$L$2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Лист1!$C$4:$L$4</c:f>
              <c:numCache>
                <c:formatCode>0</c:formatCode>
                <c:ptCount val="9"/>
                <c:pt idx="0">
                  <c:v>95</c:v>
                </c:pt>
                <c:pt idx="1">
                  <c:v>86</c:v>
                </c:pt>
                <c:pt idx="2">
                  <c:v>86</c:v>
                </c:pt>
                <c:pt idx="3">
                  <c:v>91</c:v>
                </c:pt>
                <c:pt idx="4">
                  <c:v>95</c:v>
                </c:pt>
                <c:pt idx="5">
                  <c:v>77</c:v>
                </c:pt>
                <c:pt idx="6">
                  <c:v>77</c:v>
                </c:pt>
                <c:pt idx="7">
                  <c:v>73</c:v>
                </c:pt>
                <c:pt idx="8">
                  <c:v>73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47-4364-9E7C-996F023FF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24688"/>
        <c:axId val="277626256"/>
      </c:barChart>
      <c:catAx>
        <c:axId val="27762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6256"/>
        <c:crosses val="autoZero"/>
        <c:auto val="1"/>
        <c:lblAlgn val="ctr"/>
        <c:lblOffset val="100"/>
        <c:noMultiLvlLbl val="0"/>
      </c:catAx>
      <c:valAx>
        <c:axId val="27762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6 "Б" </a:t>
            </a:r>
            <a:r>
              <a:rPr lang="ru-RU" b="1" dirty="0" err="1"/>
              <a:t>сыныбының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 smtClean="0"/>
              <a:t>сапасы</a:t>
            </a:r>
            <a:r>
              <a:rPr lang="ru-RU" b="1" dirty="0" smtClean="0"/>
              <a:t> </a:t>
            </a:r>
            <a:r>
              <a:rPr lang="ru-RU" b="1" dirty="0" err="1"/>
              <a:t>көрсеткіші</a:t>
            </a:r>
            <a:endParaRPr lang="ru-RU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2"/>
                <c:pt idx="0">
                  <c:v>1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Лист1!$C$2:$L$2</c:f>
              <c:numCache>
                <c:formatCode>General</c:formatCode>
                <c:ptCount val="9"/>
                <c:pt idx="1">
                  <c:v>65</c:v>
                </c:pt>
                <c:pt idx="2">
                  <c:v>71</c:v>
                </c:pt>
                <c:pt idx="4">
                  <c:v>76</c:v>
                </c:pt>
                <c:pt idx="5">
                  <c:v>82</c:v>
                </c:pt>
                <c:pt idx="6">
                  <c:v>71</c:v>
                </c:pt>
                <c:pt idx="7">
                  <c:v>59</c:v>
                </c:pt>
                <c:pt idx="8">
                  <c:v>59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2E-4490-AE94-FAB4035905F9}"/>
            </c:ext>
          </c:extLst>
        </c:ser>
        <c:ser>
          <c:idx val="1"/>
          <c:order val="1"/>
          <c:tx>
            <c:strRef>
              <c:f>Лист1!$A$3:$B$3</c:f>
              <c:strCache>
                <c:ptCount val="2"/>
                <c:pt idx="0">
                  <c:v>2 тоқсан</c:v>
                </c:pt>
                <c:pt idx="1">
                  <c:v>білім сапасы 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Лист1!$C$1:$L$1</c:f>
              <c:strCache>
                <c:ptCount val="9"/>
                <c:pt idx="0">
                  <c:v>Дүниежүзі тарихы</c:v>
                </c:pt>
                <c:pt idx="1">
                  <c:v>Жаратылыстану</c:v>
                </c:pt>
                <c:pt idx="2">
                  <c:v>Шетел тілі</c:v>
                </c:pt>
                <c:pt idx="3">
                  <c:v>Информатика</c:v>
                </c:pt>
                <c:pt idx="4">
                  <c:v>Қазақстан тарихы</c:v>
                </c:pt>
                <c:pt idx="5">
                  <c:v>Қазақ әдебиеті</c:v>
                </c:pt>
                <c:pt idx="6">
                  <c:v>Қазақ тілі</c:v>
                </c:pt>
                <c:pt idx="7">
                  <c:v>Математика</c:v>
                </c:pt>
                <c:pt idx="8">
                  <c:v>Орыс тілі мен әдебиеті</c:v>
                </c:pt>
              </c:strCache>
              <c:extLst xmlns:c16r2="http://schemas.microsoft.com/office/drawing/2015/06/chart"/>
            </c:strRef>
          </c:cat>
          <c:val>
            <c:numRef>
              <c:f>Лист1!$C$3:$L$3</c:f>
              <c:numCache>
                <c:formatCode>0</c:formatCode>
                <c:ptCount val="9"/>
                <c:pt idx="0">
                  <c:v>63</c:v>
                </c:pt>
                <c:pt idx="1">
                  <c:v>75</c:v>
                </c:pt>
                <c:pt idx="2">
                  <c:v>75</c:v>
                </c:pt>
                <c:pt idx="3">
                  <c:v>81</c:v>
                </c:pt>
                <c:pt idx="4">
                  <c:v>75</c:v>
                </c:pt>
                <c:pt idx="5">
                  <c:v>56</c:v>
                </c:pt>
                <c:pt idx="6">
                  <c:v>56</c:v>
                </c:pt>
                <c:pt idx="7">
                  <c:v>75</c:v>
                </c:pt>
                <c:pt idx="8">
                  <c:v>69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62E-4490-AE94-FAB4035905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27432"/>
        <c:axId val="277628608"/>
      </c:barChart>
      <c:catAx>
        <c:axId val="277627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8608"/>
        <c:crosses val="autoZero"/>
        <c:auto val="1"/>
        <c:lblAlgn val="ctr"/>
        <c:lblOffset val="100"/>
        <c:noMultiLvlLbl val="0"/>
      </c:catAx>
      <c:valAx>
        <c:axId val="27762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7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6 «В" </a:t>
            </a:r>
            <a:r>
              <a:rPr lang="ru-RU" sz="1800" b="1" i="0" baseline="0" dirty="0" err="1">
                <a:effectLst/>
              </a:rPr>
              <a:t>сыныбының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білім</a:t>
            </a:r>
            <a:r>
              <a:rPr lang="ru-RU" sz="1800" b="1" i="0" baseline="0" dirty="0">
                <a:effectLst/>
              </a:rPr>
              <a:t> </a:t>
            </a:r>
            <a:r>
              <a:rPr lang="ru-RU" sz="1800" b="1" i="0" baseline="0" dirty="0" err="1" smtClean="0">
                <a:effectLst/>
              </a:rPr>
              <a:t>сапасы</a:t>
            </a:r>
            <a:r>
              <a:rPr lang="ru-RU" sz="1800" b="1" i="0" baseline="0" dirty="0" smtClean="0">
                <a:effectLst/>
              </a:rPr>
              <a:t> </a:t>
            </a:r>
            <a:r>
              <a:rPr lang="ru-RU" sz="1800" b="1" i="0" baseline="0" dirty="0" err="1">
                <a:effectLst/>
              </a:rPr>
              <a:t>көрсеткіші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'[6В Копбаева Г.С. отчет 2 четверть Д.xlsx]Лист1'!$A$2:$B$2</c:f>
              <c:strCache>
                <c:ptCount val="2"/>
                <c:pt idx="0">
                  <c:v>1 тоқсан</c:v>
                </c:pt>
                <c:pt idx="1">
                  <c:v>білім сапасы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'[6В Копбаева Г.С. отчет 2 четверть Д.xlsx]Лист1'!$C$1:$L$1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  <c:extLst xmlns:c16r2="http://schemas.microsoft.com/office/drawing/2015/06/chart"/>
            </c:strRef>
          </c:cat>
          <c:val>
            <c:numRef>
              <c:f>'[6В Копбаева Г.С. отчет 2 четверть Д.xlsx]Лист1'!$C$2:$L$2</c:f>
              <c:numCache>
                <c:formatCode>0</c:formatCode>
                <c:ptCount val="9"/>
                <c:pt idx="1">
                  <c:v>76</c:v>
                </c:pt>
                <c:pt idx="2">
                  <c:v>76</c:v>
                </c:pt>
                <c:pt idx="4">
                  <c:v>65</c:v>
                </c:pt>
                <c:pt idx="5">
                  <c:v>88</c:v>
                </c:pt>
                <c:pt idx="6">
                  <c:v>82</c:v>
                </c:pt>
                <c:pt idx="7">
                  <c:v>53</c:v>
                </c:pt>
                <c:pt idx="8">
                  <c:v>76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F47-4AF8-83BB-9C52E46D1D86}"/>
            </c:ext>
          </c:extLst>
        </c:ser>
        <c:ser>
          <c:idx val="1"/>
          <c:order val="1"/>
          <c:tx>
            <c:strRef>
              <c:f>'[6В Копбаева Г.С. отчет 2 четверть Д.xlsx]Лист1'!$A$3:$B$3</c:f>
              <c:strCache>
                <c:ptCount val="2"/>
                <c:pt idx="0">
                  <c:v>2 тоқсан</c:v>
                </c:pt>
                <c:pt idx="1">
                  <c:v>білім сапасы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'[6В Копбаева Г.С. отчет 2 четверть Д.xlsx]Лист1'!$C$1:$L$1</c:f>
              <c:strCache>
                <c:ptCount val="9"/>
                <c:pt idx="0">
                  <c:v>Всемирная история</c:v>
                </c:pt>
                <c:pt idx="1">
                  <c:v>Естествознание</c:v>
                </c:pt>
                <c:pt idx="2">
                  <c:v>Иностранный язык</c:v>
                </c:pt>
                <c:pt idx="3">
                  <c:v>Информатика</c:v>
                </c:pt>
                <c:pt idx="4">
                  <c:v>История Казахстана</c:v>
                </c:pt>
                <c:pt idx="5">
                  <c:v>Казахская литература</c:v>
                </c:pt>
                <c:pt idx="6">
                  <c:v>Казахский язык</c:v>
                </c:pt>
                <c:pt idx="7">
                  <c:v>Математика</c:v>
                </c:pt>
                <c:pt idx="8">
                  <c:v>Русский язык и литература</c:v>
                </c:pt>
              </c:strCache>
              <c:extLst xmlns:c16r2="http://schemas.microsoft.com/office/drawing/2015/06/chart"/>
            </c:strRef>
          </c:cat>
          <c:val>
            <c:numRef>
              <c:f>'[6В Копбаева Г.С. отчет 2 четверть Д.xlsx]Лист1'!$C$3:$L$3</c:f>
              <c:numCache>
                <c:formatCode>0</c:formatCode>
                <c:ptCount val="9"/>
                <c:pt idx="0">
                  <c:v>88</c:v>
                </c:pt>
                <c:pt idx="1">
                  <c:v>71</c:v>
                </c:pt>
                <c:pt idx="2">
                  <c:v>76</c:v>
                </c:pt>
                <c:pt idx="3">
                  <c:v>88</c:v>
                </c:pt>
                <c:pt idx="4">
                  <c:v>76</c:v>
                </c:pt>
                <c:pt idx="5">
                  <c:v>88</c:v>
                </c:pt>
                <c:pt idx="6">
                  <c:v>82</c:v>
                </c:pt>
                <c:pt idx="7">
                  <c:v>65</c:v>
                </c:pt>
                <c:pt idx="8">
                  <c:v>71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F47-4AF8-83BB-9C52E46D1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628216"/>
        <c:axId val="277629000"/>
      </c:barChart>
      <c:catAx>
        <c:axId val="277628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9000"/>
        <c:crosses val="autoZero"/>
        <c:auto val="1"/>
        <c:lblAlgn val="ctr"/>
        <c:lblOffset val="100"/>
        <c:noMultiLvlLbl val="0"/>
      </c:catAx>
      <c:valAx>
        <c:axId val="277629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28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0.17073</cdr:x>
      <cdr:y>0.06897</cdr:y>
    </cdr:from>
    <cdr:to>
      <cdr:x>0.21951</cdr:x>
      <cdr:y>0.34483</cdr:y>
    </cdr:to>
    <cdr:sp macro="" textlink="">
      <cdr:nvSpPr>
        <cdr:cNvPr id="2" name="Стрелка вверх 1"/>
        <cdr:cNvSpPr/>
      </cdr:nvSpPr>
      <cdr:spPr>
        <a:xfrm xmlns:a="http://schemas.openxmlformats.org/drawingml/2006/main">
          <a:off x="1512168" y="144016"/>
          <a:ext cx="432048" cy="576064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06.01.2023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F3308-A22D-48CB-90EC-E8A491CEFE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6607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06.01.2023</a:t>
            </a: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AF04F-E146-4FF3-9B58-A97F295F5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768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ru-RU" smtClean="0"/>
              <a:t>06.01.2023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56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8149-8DBE-41B1-97E3-D168108CADDD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01B1-7D2B-4A70-9022-3EC6C807CF10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FE05-E672-405A-B548-8DD44E29A7DE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EC7A-71B9-48F4-87DC-F50CDCA1F699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77E6-0837-43E1-97B0-3D1609E8CAA0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82B4-3919-462D-972D-8F1F5FBEDC44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9B2A-40CD-4623-9728-0FA43A3DA386}" type="datetime1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4C15-558D-4B9D-A212-6256E7C3BC44}" type="datetime1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B0B03-E0CE-4441-9BA9-FC19CAC37163}" type="datetime1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4C36-A68E-46FE-91D9-91F09342CC7B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F932-57FC-48B4-A560-6295A72DA369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CDF60-42BD-4C9C-8F70-FF610DB4B152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76583"/>
              </p:ext>
            </p:extLst>
          </p:nvPr>
        </p:nvGraphicFramePr>
        <p:xfrm>
          <a:off x="121536" y="142219"/>
          <a:ext cx="8900928" cy="5607648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82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984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378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66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7846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7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8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24/22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45,45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«Ә»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18/21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66,67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+5,56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9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21/21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47,62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-19,05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9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23/23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43,48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«Г»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16/15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53,33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+6,66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«Д»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14/ </a:t>
                      </a:r>
                      <a:r>
                        <a:rPr lang="kk-KZ" sz="18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1Д</a:t>
                      </a:r>
                      <a:endParaRPr lang="ru-RU" sz="18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69,23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+7,69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116/116</a:t>
                      </a:r>
                      <a:endParaRPr lang="ru-RU" sz="16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63,33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52,68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53,04</a:t>
                      </a:r>
                      <a:endParaRPr lang="ru-RU" sz="18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+0,36</a:t>
                      </a:r>
                      <a:endParaRPr lang="ru-RU" sz="1800" b="1" i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4039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26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xmlns="" id="{A68E1D5D-F926-4E91-97F4-A4E14C67E7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931576"/>
              </p:ext>
            </p:extLst>
          </p:nvPr>
        </p:nvGraphicFramePr>
        <p:xfrm>
          <a:off x="179512" y="83671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+9,52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16/1Д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26,67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+13,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</a:t>
                      </a:r>
                      <a:endParaRPr lang="kk-KZ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95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/1Д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37,78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+6,67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882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000426"/>
              </p:ext>
            </p:extLst>
          </p:nvPr>
        </p:nvGraphicFramePr>
        <p:xfrm>
          <a:off x="179512" y="188640"/>
          <a:ext cx="878497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2627784" y="50659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876256" y="429897"/>
            <a:ext cx="720080" cy="4320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203848" y="501905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644277"/>
              </p:ext>
            </p:extLst>
          </p:nvPr>
        </p:nvGraphicFramePr>
        <p:xfrm>
          <a:off x="179512" y="2564904"/>
          <a:ext cx="8712968" cy="2235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726486" y="2852936"/>
            <a:ext cx="720080" cy="4320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5652120" y="292814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7452320" y="2852936"/>
            <a:ext cx="720080" cy="4320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737366"/>
              </p:ext>
            </p:extLst>
          </p:nvPr>
        </p:nvGraphicFramePr>
        <p:xfrm>
          <a:off x="251520" y="4797152"/>
          <a:ext cx="8640960" cy="2047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Стрелка вниз 10"/>
          <p:cNvSpPr/>
          <p:nvPr/>
        </p:nvSpPr>
        <p:spPr>
          <a:xfrm>
            <a:off x="539552" y="5085184"/>
            <a:ext cx="720080" cy="4320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510462" y="5183763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724128" y="5085184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8244408" y="5034129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6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 animBg="1"/>
      <p:bldP spid="5" grpId="0" animBg="1"/>
      <p:bldGraphic spid="6" grpId="0">
        <p:bldAsOne/>
      </p:bldGraphic>
      <p:bldP spid="7" grpId="0" animBg="1"/>
      <p:bldP spid="8" grpId="0" animBg="1"/>
      <p:bldP spid="9" grpId="0" animBg="1"/>
      <p:bldGraphic spid="10" grpId="0">
        <p:bldAsOne/>
      </p:bldGraphic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945119"/>
              </p:ext>
            </p:extLst>
          </p:nvPr>
        </p:nvGraphicFramePr>
        <p:xfrm>
          <a:off x="323528" y="116632"/>
          <a:ext cx="871296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7092280" y="332656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466325"/>
              </p:ext>
            </p:extLst>
          </p:nvPr>
        </p:nvGraphicFramePr>
        <p:xfrm>
          <a:off x="395536" y="3356992"/>
          <a:ext cx="856895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5868144" y="3717032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203848" y="3717032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755576" y="3717032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61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942D3E10-C302-4196-9164-2A8A40135D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811261"/>
              </p:ext>
            </p:extLst>
          </p:nvPr>
        </p:nvGraphicFramePr>
        <p:xfrm>
          <a:off x="179512" y="47667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  <a:endParaRPr lang="kk-KZ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19/18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-5,55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+5,89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19/19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  <a:endParaRPr lang="kk-KZ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96/95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29,17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242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A9B4A4FA-DE7D-4BC9-8E41-4341DC4C7E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606796"/>
              </p:ext>
            </p:extLst>
          </p:nvPr>
        </p:nvGraphicFramePr>
        <p:xfrm>
          <a:off x="179512" y="44624"/>
          <a:ext cx="8784976" cy="2324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низ 5">
            <a:extLst>
              <a:ext uri="{FF2B5EF4-FFF2-40B4-BE49-F238E27FC236}">
                <a16:creationId xmlns:a16="http://schemas.microsoft.com/office/drawing/2014/main" xmlns="" id="{7B23E489-F1DC-4EC0-B2C1-35F6FEE2AD95}"/>
              </a:ext>
            </a:extLst>
          </p:cNvPr>
          <p:cNvSpPr/>
          <p:nvPr/>
        </p:nvSpPr>
        <p:spPr>
          <a:xfrm>
            <a:off x="611560" y="18864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5">
            <a:extLst>
              <a:ext uri="{FF2B5EF4-FFF2-40B4-BE49-F238E27FC236}">
                <a16:creationId xmlns:a16="http://schemas.microsoft.com/office/drawing/2014/main" xmlns="" id="{84486283-A09C-47E7-B7C3-FF571CA81D38}"/>
              </a:ext>
            </a:extLst>
          </p:cNvPr>
          <p:cNvSpPr/>
          <p:nvPr/>
        </p:nvSpPr>
        <p:spPr>
          <a:xfrm>
            <a:off x="4793407" y="18864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5">
            <a:extLst>
              <a:ext uri="{FF2B5EF4-FFF2-40B4-BE49-F238E27FC236}">
                <a16:creationId xmlns:a16="http://schemas.microsoft.com/office/drawing/2014/main" xmlns="" id="{9EF5A091-4EA2-4DC4-9A66-216DF057ACD5}"/>
              </a:ext>
            </a:extLst>
          </p:cNvPr>
          <p:cNvSpPr/>
          <p:nvPr/>
        </p:nvSpPr>
        <p:spPr>
          <a:xfrm>
            <a:off x="5364088" y="18864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DD1AB812-22AA-4A4B-B2CD-430C3BBFFDD4}"/>
              </a:ext>
            </a:extLst>
          </p:cNvPr>
          <p:cNvSpPr/>
          <p:nvPr/>
        </p:nvSpPr>
        <p:spPr>
          <a:xfrm>
            <a:off x="5919836" y="188640"/>
            <a:ext cx="725464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5">
            <a:extLst>
              <a:ext uri="{FF2B5EF4-FFF2-40B4-BE49-F238E27FC236}">
                <a16:creationId xmlns:a16="http://schemas.microsoft.com/office/drawing/2014/main" xmlns="" id="{CB1E2B25-5FA2-4B5E-9CA8-A92B43444474}"/>
              </a:ext>
            </a:extLst>
          </p:cNvPr>
          <p:cNvSpPr/>
          <p:nvPr/>
        </p:nvSpPr>
        <p:spPr>
          <a:xfrm>
            <a:off x="7156822" y="18864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9DB47107-90F2-48E9-8AA4-9101549F3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12875"/>
              </p:ext>
            </p:extLst>
          </p:nvPr>
        </p:nvGraphicFramePr>
        <p:xfrm>
          <a:off x="179512" y="2050421"/>
          <a:ext cx="8784976" cy="2098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Стрелка вверх 16">
            <a:extLst>
              <a:ext uri="{FF2B5EF4-FFF2-40B4-BE49-F238E27FC236}">
                <a16:creationId xmlns:a16="http://schemas.microsoft.com/office/drawing/2014/main" xmlns="" id="{90F598BF-9B4A-484B-A4C2-018FC6BB7BCE}"/>
              </a:ext>
            </a:extLst>
          </p:cNvPr>
          <p:cNvSpPr/>
          <p:nvPr/>
        </p:nvSpPr>
        <p:spPr>
          <a:xfrm>
            <a:off x="611560" y="2513147"/>
            <a:ext cx="432048" cy="42522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0" name="Стрелка вверх 16">
            <a:extLst>
              <a:ext uri="{FF2B5EF4-FFF2-40B4-BE49-F238E27FC236}">
                <a16:creationId xmlns:a16="http://schemas.microsoft.com/office/drawing/2014/main" xmlns="" id="{585D03B8-E185-4D99-8375-F8E6C338CDFE}"/>
              </a:ext>
            </a:extLst>
          </p:cNvPr>
          <p:cNvSpPr/>
          <p:nvPr/>
        </p:nvSpPr>
        <p:spPr>
          <a:xfrm>
            <a:off x="2987824" y="2492895"/>
            <a:ext cx="432048" cy="445479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5FBFFABD-52A0-4865-9E64-6FC0F6DB38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009374"/>
              </p:ext>
            </p:extLst>
          </p:nvPr>
        </p:nvGraphicFramePr>
        <p:xfrm>
          <a:off x="179512" y="4070176"/>
          <a:ext cx="87849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Стрелка вниз 5">
            <a:extLst>
              <a:ext uri="{FF2B5EF4-FFF2-40B4-BE49-F238E27FC236}">
                <a16:creationId xmlns:a16="http://schemas.microsoft.com/office/drawing/2014/main" xmlns="" id="{97B3006F-EF77-493A-B889-134B5BCC7572}"/>
              </a:ext>
            </a:extLst>
          </p:cNvPr>
          <p:cNvSpPr/>
          <p:nvPr/>
        </p:nvSpPr>
        <p:spPr>
          <a:xfrm>
            <a:off x="7740352" y="2240725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5">
            <a:extLst>
              <a:ext uri="{FF2B5EF4-FFF2-40B4-BE49-F238E27FC236}">
                <a16:creationId xmlns:a16="http://schemas.microsoft.com/office/drawing/2014/main" xmlns="" id="{43F8BB6A-2307-4A42-8372-69DE33BEC4C3}"/>
              </a:ext>
            </a:extLst>
          </p:cNvPr>
          <p:cNvSpPr/>
          <p:nvPr/>
        </p:nvSpPr>
        <p:spPr>
          <a:xfrm>
            <a:off x="8214964" y="2240725"/>
            <a:ext cx="782613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5">
            <a:extLst>
              <a:ext uri="{FF2B5EF4-FFF2-40B4-BE49-F238E27FC236}">
                <a16:creationId xmlns:a16="http://schemas.microsoft.com/office/drawing/2014/main" xmlns="" id="{7E483934-C685-49C2-B209-F9CE3669937C}"/>
              </a:ext>
            </a:extLst>
          </p:cNvPr>
          <p:cNvSpPr/>
          <p:nvPr/>
        </p:nvSpPr>
        <p:spPr>
          <a:xfrm>
            <a:off x="7026622" y="2240725"/>
            <a:ext cx="53350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5">
            <a:extLst>
              <a:ext uri="{FF2B5EF4-FFF2-40B4-BE49-F238E27FC236}">
                <a16:creationId xmlns:a16="http://schemas.microsoft.com/office/drawing/2014/main" xmlns="" id="{01E8EA75-6C88-4510-957E-0A6EF445C03D}"/>
              </a:ext>
            </a:extLst>
          </p:cNvPr>
          <p:cNvSpPr/>
          <p:nvPr/>
        </p:nvSpPr>
        <p:spPr>
          <a:xfrm>
            <a:off x="5364807" y="2240725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5">
            <a:extLst>
              <a:ext uri="{FF2B5EF4-FFF2-40B4-BE49-F238E27FC236}">
                <a16:creationId xmlns:a16="http://schemas.microsoft.com/office/drawing/2014/main" xmlns="" id="{5D33CC7E-A61B-431C-BE3C-854D280FC4B4}"/>
              </a:ext>
            </a:extLst>
          </p:cNvPr>
          <p:cNvSpPr/>
          <p:nvPr/>
        </p:nvSpPr>
        <p:spPr>
          <a:xfrm>
            <a:off x="2339752" y="4509120"/>
            <a:ext cx="53350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5">
            <a:extLst>
              <a:ext uri="{FF2B5EF4-FFF2-40B4-BE49-F238E27FC236}">
                <a16:creationId xmlns:a16="http://schemas.microsoft.com/office/drawing/2014/main" xmlns="" id="{BA1EA81F-9117-4D2A-9F98-8ED47C832134}"/>
              </a:ext>
            </a:extLst>
          </p:cNvPr>
          <p:cNvSpPr/>
          <p:nvPr/>
        </p:nvSpPr>
        <p:spPr>
          <a:xfrm>
            <a:off x="1187624" y="4509120"/>
            <a:ext cx="79208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5">
            <a:extLst>
              <a:ext uri="{FF2B5EF4-FFF2-40B4-BE49-F238E27FC236}">
                <a16:creationId xmlns:a16="http://schemas.microsoft.com/office/drawing/2014/main" xmlns="" id="{C20BEC8B-6910-41B8-BBCD-CECBE87E9868}"/>
              </a:ext>
            </a:extLst>
          </p:cNvPr>
          <p:cNvSpPr/>
          <p:nvPr/>
        </p:nvSpPr>
        <p:spPr>
          <a:xfrm>
            <a:off x="5313362" y="4509120"/>
            <a:ext cx="53350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5">
            <a:extLst>
              <a:ext uri="{FF2B5EF4-FFF2-40B4-BE49-F238E27FC236}">
                <a16:creationId xmlns:a16="http://schemas.microsoft.com/office/drawing/2014/main" xmlns="" id="{F4D2569A-3066-43F1-8D9E-C4A54979236F}"/>
              </a:ext>
            </a:extLst>
          </p:cNvPr>
          <p:cNvSpPr/>
          <p:nvPr/>
        </p:nvSpPr>
        <p:spPr>
          <a:xfrm>
            <a:off x="5927873" y="4509120"/>
            <a:ext cx="53350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низ 5">
            <a:extLst>
              <a:ext uri="{FF2B5EF4-FFF2-40B4-BE49-F238E27FC236}">
                <a16:creationId xmlns:a16="http://schemas.microsoft.com/office/drawing/2014/main" xmlns="" id="{91C93DAA-9417-4588-9382-A9C358F8F8E2}"/>
              </a:ext>
            </a:extLst>
          </p:cNvPr>
          <p:cNvSpPr/>
          <p:nvPr/>
        </p:nvSpPr>
        <p:spPr>
          <a:xfrm>
            <a:off x="7106096" y="4480148"/>
            <a:ext cx="53350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низ 5">
            <a:extLst>
              <a:ext uri="{FF2B5EF4-FFF2-40B4-BE49-F238E27FC236}">
                <a16:creationId xmlns:a16="http://schemas.microsoft.com/office/drawing/2014/main" xmlns="" id="{5D061746-2407-4084-8A8E-919C5E3E3853}"/>
              </a:ext>
            </a:extLst>
          </p:cNvPr>
          <p:cNvSpPr/>
          <p:nvPr/>
        </p:nvSpPr>
        <p:spPr>
          <a:xfrm>
            <a:off x="7740352" y="4480148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1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33E9FA7B-E129-46A3-8235-88292902BA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376574"/>
              </p:ext>
            </p:extLst>
          </p:nvPr>
        </p:nvGraphicFramePr>
        <p:xfrm>
          <a:off x="179512" y="0"/>
          <a:ext cx="8784976" cy="256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верх 16">
            <a:extLst>
              <a:ext uri="{FF2B5EF4-FFF2-40B4-BE49-F238E27FC236}">
                <a16:creationId xmlns:a16="http://schemas.microsoft.com/office/drawing/2014/main" xmlns="" id="{DFE2338B-D2AE-42EA-BED2-3D06B48511B3}"/>
              </a:ext>
            </a:extLst>
          </p:cNvPr>
          <p:cNvSpPr/>
          <p:nvPr/>
        </p:nvSpPr>
        <p:spPr>
          <a:xfrm>
            <a:off x="539552" y="857225"/>
            <a:ext cx="432048" cy="42522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" name="Стрелка вверх 16">
            <a:extLst>
              <a:ext uri="{FF2B5EF4-FFF2-40B4-BE49-F238E27FC236}">
                <a16:creationId xmlns:a16="http://schemas.microsoft.com/office/drawing/2014/main" xmlns="" id="{3B61DB1A-7DBE-4241-A730-E50F635FB5DD}"/>
              </a:ext>
            </a:extLst>
          </p:cNvPr>
          <p:cNvSpPr/>
          <p:nvPr/>
        </p:nvSpPr>
        <p:spPr>
          <a:xfrm>
            <a:off x="2915816" y="857225"/>
            <a:ext cx="432048" cy="42522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5" name="Стрелка вниз 5">
            <a:extLst>
              <a:ext uri="{FF2B5EF4-FFF2-40B4-BE49-F238E27FC236}">
                <a16:creationId xmlns:a16="http://schemas.microsoft.com/office/drawing/2014/main" xmlns="" id="{7B5F765B-DE7A-402A-90F3-F185F3BFB927}"/>
              </a:ext>
            </a:extLst>
          </p:cNvPr>
          <p:cNvSpPr/>
          <p:nvPr/>
        </p:nvSpPr>
        <p:spPr>
          <a:xfrm>
            <a:off x="5292080" y="188640"/>
            <a:ext cx="782613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5CE68044-644E-4EA2-9480-5C0739D730AB}"/>
              </a:ext>
            </a:extLst>
          </p:cNvPr>
          <p:cNvSpPr/>
          <p:nvPr/>
        </p:nvSpPr>
        <p:spPr>
          <a:xfrm>
            <a:off x="6012160" y="377677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5">
            <a:extLst>
              <a:ext uri="{FF2B5EF4-FFF2-40B4-BE49-F238E27FC236}">
                <a16:creationId xmlns:a16="http://schemas.microsoft.com/office/drawing/2014/main" xmlns="" id="{EECACFCC-A67F-42BA-90F4-EED021A78E02}"/>
              </a:ext>
            </a:extLst>
          </p:cNvPr>
          <p:cNvSpPr/>
          <p:nvPr/>
        </p:nvSpPr>
        <p:spPr>
          <a:xfrm>
            <a:off x="8134994" y="222686"/>
            <a:ext cx="782613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A4D2F783-D1C4-48DA-B35C-E883C0C2F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998728"/>
              </p:ext>
            </p:extLst>
          </p:nvPr>
        </p:nvGraphicFramePr>
        <p:xfrm>
          <a:off x="182985" y="2562622"/>
          <a:ext cx="873462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Стрелка вниз 5">
            <a:extLst>
              <a:ext uri="{FF2B5EF4-FFF2-40B4-BE49-F238E27FC236}">
                <a16:creationId xmlns:a16="http://schemas.microsoft.com/office/drawing/2014/main" xmlns="" id="{DAC49385-F599-4C70-9722-B83F23C969F6}"/>
              </a:ext>
            </a:extLst>
          </p:cNvPr>
          <p:cNvSpPr/>
          <p:nvPr/>
        </p:nvSpPr>
        <p:spPr>
          <a:xfrm>
            <a:off x="8310276" y="307177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5">
            <a:extLst>
              <a:ext uri="{FF2B5EF4-FFF2-40B4-BE49-F238E27FC236}">
                <a16:creationId xmlns:a16="http://schemas.microsoft.com/office/drawing/2014/main" xmlns="" id="{F3828775-E603-4849-8E11-05CF15E9BB0D}"/>
              </a:ext>
            </a:extLst>
          </p:cNvPr>
          <p:cNvSpPr/>
          <p:nvPr/>
        </p:nvSpPr>
        <p:spPr>
          <a:xfrm>
            <a:off x="5364088" y="307177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верх 16">
            <a:extLst>
              <a:ext uri="{FF2B5EF4-FFF2-40B4-BE49-F238E27FC236}">
                <a16:creationId xmlns:a16="http://schemas.microsoft.com/office/drawing/2014/main" xmlns="" id="{CEB3883F-BC7F-4AB7-9D2A-5989C4AAC637}"/>
              </a:ext>
            </a:extLst>
          </p:cNvPr>
          <p:cNvSpPr/>
          <p:nvPr/>
        </p:nvSpPr>
        <p:spPr>
          <a:xfrm>
            <a:off x="611560" y="3107357"/>
            <a:ext cx="432048" cy="42522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Стрелка вверх 16">
            <a:extLst>
              <a:ext uri="{FF2B5EF4-FFF2-40B4-BE49-F238E27FC236}">
                <a16:creationId xmlns:a16="http://schemas.microsoft.com/office/drawing/2014/main" xmlns="" id="{855766FB-5806-460A-9300-23D36FB545D8}"/>
              </a:ext>
            </a:extLst>
          </p:cNvPr>
          <p:cNvSpPr/>
          <p:nvPr/>
        </p:nvSpPr>
        <p:spPr>
          <a:xfrm>
            <a:off x="2987824" y="3107356"/>
            <a:ext cx="432048" cy="42522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42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xmlns="" id="{942D3E10-C302-4196-9164-2A8A40135D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4657956"/>
              </p:ext>
            </p:extLst>
          </p:nvPr>
        </p:nvGraphicFramePr>
        <p:xfrm>
          <a:off x="179512" y="332656"/>
          <a:ext cx="8784976" cy="3403411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«А»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-8,33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«В»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+8,33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-2,07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67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CC005B94-7B85-46D0-9A7D-E81C7D1035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502022"/>
              </p:ext>
            </p:extLst>
          </p:nvPr>
        </p:nvGraphicFramePr>
        <p:xfrm>
          <a:off x="0" y="1"/>
          <a:ext cx="9144000" cy="2348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C028C0CE-0EB0-485C-A2BC-439BEE2299B2}"/>
              </a:ext>
            </a:extLst>
          </p:cNvPr>
          <p:cNvSpPr/>
          <p:nvPr/>
        </p:nvSpPr>
        <p:spPr>
          <a:xfrm>
            <a:off x="971600" y="116632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5">
            <a:extLst>
              <a:ext uri="{FF2B5EF4-FFF2-40B4-BE49-F238E27FC236}">
                <a16:creationId xmlns:a16="http://schemas.microsoft.com/office/drawing/2014/main" xmlns="" id="{4971A950-86BD-4CE2-9815-BD4589D0CCFA}"/>
              </a:ext>
            </a:extLst>
          </p:cNvPr>
          <p:cNvSpPr/>
          <p:nvPr/>
        </p:nvSpPr>
        <p:spPr>
          <a:xfrm>
            <a:off x="5364088" y="116632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5">
            <a:extLst>
              <a:ext uri="{FF2B5EF4-FFF2-40B4-BE49-F238E27FC236}">
                <a16:creationId xmlns:a16="http://schemas.microsoft.com/office/drawing/2014/main" xmlns="" id="{49056877-1A96-4D1A-9D1B-A7E2B5E670FF}"/>
              </a:ext>
            </a:extLst>
          </p:cNvPr>
          <p:cNvSpPr/>
          <p:nvPr/>
        </p:nvSpPr>
        <p:spPr>
          <a:xfrm>
            <a:off x="7236296" y="121246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5">
            <a:extLst>
              <a:ext uri="{FF2B5EF4-FFF2-40B4-BE49-F238E27FC236}">
                <a16:creationId xmlns:a16="http://schemas.microsoft.com/office/drawing/2014/main" xmlns="" id="{AD414F1C-2CCB-451C-85B2-9C4F4250E541}"/>
              </a:ext>
            </a:extLst>
          </p:cNvPr>
          <p:cNvSpPr/>
          <p:nvPr/>
        </p:nvSpPr>
        <p:spPr>
          <a:xfrm>
            <a:off x="8504920" y="145629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BEA4367D-8640-4ED4-81CE-7975D4FAE0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223759"/>
              </p:ext>
            </p:extLst>
          </p:nvPr>
        </p:nvGraphicFramePr>
        <p:xfrm>
          <a:off x="5071" y="2301732"/>
          <a:ext cx="9144000" cy="2193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Стрелка вниз 5">
            <a:extLst>
              <a:ext uri="{FF2B5EF4-FFF2-40B4-BE49-F238E27FC236}">
                <a16:creationId xmlns:a16="http://schemas.microsoft.com/office/drawing/2014/main" xmlns="" id="{666D0EFB-3B27-4A16-900B-D5D0F39B93B1}"/>
              </a:ext>
            </a:extLst>
          </p:cNvPr>
          <p:cNvSpPr/>
          <p:nvPr/>
        </p:nvSpPr>
        <p:spPr>
          <a:xfrm>
            <a:off x="1064400" y="2554764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5">
            <a:extLst>
              <a:ext uri="{FF2B5EF4-FFF2-40B4-BE49-F238E27FC236}">
                <a16:creationId xmlns:a16="http://schemas.microsoft.com/office/drawing/2014/main" xmlns="" id="{4DBAAB16-8B76-4854-8684-5844E7C5A78E}"/>
              </a:ext>
            </a:extLst>
          </p:cNvPr>
          <p:cNvSpPr/>
          <p:nvPr/>
        </p:nvSpPr>
        <p:spPr>
          <a:xfrm>
            <a:off x="3563888" y="2554764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4799816" y="24310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5">
            <a:extLst>
              <a:ext uri="{FF2B5EF4-FFF2-40B4-BE49-F238E27FC236}">
                <a16:creationId xmlns:a16="http://schemas.microsoft.com/office/drawing/2014/main" xmlns="" id="{BED2DE18-EB9A-4580-A082-C91BA1E104CE}"/>
              </a:ext>
            </a:extLst>
          </p:cNvPr>
          <p:cNvSpPr/>
          <p:nvPr/>
        </p:nvSpPr>
        <p:spPr>
          <a:xfrm>
            <a:off x="5364088" y="24310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xmlns="" id="{9BFD6554-E67D-45F7-BBF3-63C7818008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9801031"/>
              </p:ext>
            </p:extLst>
          </p:nvPr>
        </p:nvGraphicFramePr>
        <p:xfrm>
          <a:off x="-5071" y="4426972"/>
          <a:ext cx="9144000" cy="2338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7884368" y="4725144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52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xmlns="" id="{942D3E10-C302-4196-9164-2A8A40135D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37577"/>
              </p:ext>
            </p:extLst>
          </p:nvPr>
        </p:nvGraphicFramePr>
        <p:xfrm>
          <a:off x="179512" y="836712"/>
          <a:ext cx="8784976" cy="3816144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+4,25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36,76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40,58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+3,82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263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703838"/>
              </p:ext>
            </p:extLst>
          </p:nvPr>
        </p:nvGraphicFramePr>
        <p:xfrm>
          <a:off x="31196" y="44624"/>
          <a:ext cx="911280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8967387"/>
              </p:ext>
            </p:extLst>
          </p:nvPr>
        </p:nvGraphicFramePr>
        <p:xfrm>
          <a:off x="179512" y="3861048"/>
          <a:ext cx="8856984" cy="290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1115616" y="4149080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8388424" y="4149080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6012160" y="386104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5436096" y="386104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0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298412"/>
              </p:ext>
            </p:extLst>
          </p:nvPr>
        </p:nvGraphicFramePr>
        <p:xfrm>
          <a:off x="107504" y="404664"/>
          <a:ext cx="878497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7092280" y="26064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220072" y="26064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355976" y="26064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619672" y="26064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277171"/>
              </p:ext>
            </p:extLst>
          </p:nvPr>
        </p:nvGraphicFramePr>
        <p:xfrm>
          <a:off x="179512" y="4509120"/>
          <a:ext cx="8820472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848072"/>
              </p:ext>
            </p:extLst>
          </p:nvPr>
        </p:nvGraphicFramePr>
        <p:xfrm>
          <a:off x="179512" y="2564904"/>
          <a:ext cx="8784976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Стрелка вниз 8"/>
          <p:cNvSpPr/>
          <p:nvPr/>
        </p:nvSpPr>
        <p:spPr>
          <a:xfrm>
            <a:off x="1547664" y="2564904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292080" y="4653136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228184" y="4653136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8100392" y="4653136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96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 animBg="1"/>
      <p:bldP spid="5" grpId="0" animBg="1"/>
      <p:bldP spid="6" grpId="0" animBg="1"/>
      <p:bldGraphic spid="7" grpId="0">
        <p:bldAsOne/>
      </p:bldGraphic>
      <p:bldGraphic spid="8" grpId="0">
        <p:bldAsOne/>
      </p:bldGraphic>
      <p:bldP spid="9" grpId="0" animBg="1"/>
      <p:bldP spid="10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0613051"/>
              </p:ext>
            </p:extLst>
          </p:nvPr>
        </p:nvGraphicFramePr>
        <p:xfrm>
          <a:off x="107504" y="116632"/>
          <a:ext cx="8928992" cy="2624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7164288" y="476672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4716016" y="296652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7880168"/>
              </p:ext>
            </p:extLst>
          </p:nvPr>
        </p:nvGraphicFramePr>
        <p:xfrm>
          <a:off x="107504" y="3429000"/>
          <a:ext cx="8928992" cy="2662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40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148955"/>
              </p:ext>
            </p:extLst>
          </p:nvPr>
        </p:nvGraphicFramePr>
        <p:xfrm>
          <a:off x="35496" y="116632"/>
          <a:ext cx="910850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2483768" y="476672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2987824" y="476672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403169"/>
              </p:ext>
            </p:extLst>
          </p:nvPr>
        </p:nvGraphicFramePr>
        <p:xfrm>
          <a:off x="0" y="3501008"/>
          <a:ext cx="9144000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трелка вниз 8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6876256" y="3645024"/>
            <a:ext cx="720080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5004048" y="38582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2411760" y="38582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1449043" y="38582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899592" y="38582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>
            <a:extLst>
              <a:ext uri="{FF2B5EF4-FFF2-40B4-BE49-F238E27FC236}">
                <a16:creationId xmlns:a16="http://schemas.microsoft.com/office/drawing/2014/main" xmlns="" id="{6B29516D-EE00-4DA6-9B98-493C3F70CC1C}"/>
              </a:ext>
            </a:extLst>
          </p:cNvPr>
          <p:cNvSpPr/>
          <p:nvPr/>
        </p:nvSpPr>
        <p:spPr>
          <a:xfrm>
            <a:off x="408843" y="385822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43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177999"/>
              </p:ext>
            </p:extLst>
          </p:nvPr>
        </p:nvGraphicFramePr>
        <p:xfrm>
          <a:off x="323528" y="1916832"/>
          <a:ext cx="756084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верх 16">
            <a:extLst>
              <a:ext uri="{FF2B5EF4-FFF2-40B4-BE49-F238E27FC236}">
                <a16:creationId xmlns:a16="http://schemas.microsoft.com/office/drawing/2014/main" xmlns="" id="{585D03B8-E185-4D99-8375-F8E6C338CDFE}"/>
              </a:ext>
            </a:extLst>
          </p:cNvPr>
          <p:cNvSpPr/>
          <p:nvPr/>
        </p:nvSpPr>
        <p:spPr>
          <a:xfrm>
            <a:off x="5652120" y="2204864"/>
            <a:ext cx="720080" cy="445479"/>
          </a:xfrm>
          <a:prstGeom prst="up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верх 16">
            <a:extLst>
              <a:ext uri="{FF2B5EF4-FFF2-40B4-BE49-F238E27FC236}">
                <a16:creationId xmlns:a16="http://schemas.microsoft.com/office/drawing/2014/main" xmlns="" id="{585D03B8-E185-4D99-8375-F8E6C338CDFE}"/>
              </a:ext>
            </a:extLst>
          </p:cNvPr>
          <p:cNvSpPr/>
          <p:nvPr/>
        </p:nvSpPr>
        <p:spPr>
          <a:xfrm>
            <a:off x="6228184" y="2204864"/>
            <a:ext cx="720080" cy="445479"/>
          </a:xfrm>
          <a:prstGeom prst="up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верх 16">
            <a:extLst>
              <a:ext uri="{FF2B5EF4-FFF2-40B4-BE49-F238E27FC236}">
                <a16:creationId xmlns:a16="http://schemas.microsoft.com/office/drawing/2014/main" xmlns="" id="{585D03B8-E185-4D99-8375-F8E6C338CDFE}"/>
              </a:ext>
            </a:extLst>
          </p:cNvPr>
          <p:cNvSpPr/>
          <p:nvPr/>
        </p:nvSpPr>
        <p:spPr>
          <a:xfrm>
            <a:off x="6732240" y="1772816"/>
            <a:ext cx="720080" cy="1008112"/>
          </a:xfrm>
          <a:prstGeom prst="up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авая фигурная скобка 7"/>
          <p:cNvSpPr/>
          <p:nvPr/>
        </p:nvSpPr>
        <p:spPr>
          <a:xfrm rot="16200000">
            <a:off x="3887924" y="-1902381"/>
            <a:ext cx="576064" cy="62646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3635896" y="219066"/>
            <a:ext cx="1090546" cy="648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6,45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7668344" y="1844824"/>
            <a:ext cx="1331640" cy="1426729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2021-2022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31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27806"/>
              </p:ext>
            </p:extLst>
          </p:nvPr>
        </p:nvGraphicFramePr>
        <p:xfrm>
          <a:off x="395536" y="831109"/>
          <a:ext cx="8352929" cy="5194054"/>
        </p:xfrm>
        <a:graphic>
          <a:graphicData uri="http://schemas.openxmlformats.org/drawingml/2006/table">
            <a:tbl>
              <a:tblPr firstRow="1" bandRow="1">
                <a:solidFill>
                  <a:srgbClr val="00B0F0"/>
                </a:solidFill>
                <a:tableStyleId>{5C22544A-7EE6-4342-B048-85BDC9FD1C3A}</a:tableStyleId>
              </a:tblPr>
              <a:tblGrid>
                <a:gridCol w="1922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3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32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3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256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225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5443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четверть</a:t>
                      </a:r>
                      <a:endParaRPr lang="ru-RU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2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четверть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264"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«3»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«3»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«4»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5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341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72880325"/>
                  </a:ext>
                </a:extLst>
              </a:tr>
              <a:tr h="6341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r>
                        <a:rPr lang="kk-KZ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- 317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 -145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FC0080F-8781-4F7E-8389-B1EAE8D706F6}"/>
              </a:ext>
            </a:extLst>
          </p:cNvPr>
          <p:cNvSpPr/>
          <p:nvPr/>
        </p:nvSpPr>
        <p:spPr>
          <a:xfrm>
            <a:off x="2051720" y="260648"/>
            <a:ext cx="540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Резерв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учеников</a:t>
            </a:r>
            <a:endParaRPr lang="ru-RU" sz="28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FC0080F-8781-4F7E-8389-B1EAE8D706F6}"/>
              </a:ext>
            </a:extLst>
          </p:cNvPr>
          <p:cNvSpPr/>
          <p:nvPr/>
        </p:nvSpPr>
        <p:spPr>
          <a:xfrm>
            <a:off x="539552" y="6237312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Резерв+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«4»+«5» = </a:t>
            </a:r>
            <a:r>
              <a:rPr lang="kk-KZ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51,8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2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FC0080F-8781-4F7E-8389-B1EAE8D706F6}"/>
              </a:ext>
            </a:extLst>
          </p:cNvPr>
          <p:cNvSpPr/>
          <p:nvPr/>
        </p:nvSpPr>
        <p:spPr>
          <a:xfrm>
            <a:off x="5004048" y="6237312"/>
            <a:ext cx="3960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Резерв+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«4»+«5» =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52,1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67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226340"/>
              </p:ext>
            </p:extLst>
          </p:nvPr>
        </p:nvGraphicFramePr>
        <p:xfrm>
          <a:off x="179512" y="44624"/>
          <a:ext cx="8856984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1619672" y="116632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930226"/>
              </p:ext>
            </p:extLst>
          </p:nvPr>
        </p:nvGraphicFramePr>
        <p:xfrm>
          <a:off x="107504" y="2348880"/>
          <a:ext cx="8856984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8544369"/>
              </p:ext>
            </p:extLst>
          </p:nvPr>
        </p:nvGraphicFramePr>
        <p:xfrm>
          <a:off x="107504" y="4365104"/>
          <a:ext cx="892899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099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5" grpId="0">
        <p:bldAsOne/>
      </p:bldGraphic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432485"/>
              </p:ext>
            </p:extLst>
          </p:nvPr>
        </p:nvGraphicFramePr>
        <p:xfrm>
          <a:off x="179512" y="47667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22/22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72,73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-8,82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52,94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+5,88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18/18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72,22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+11,11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+5,88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91/92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64,89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61,96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6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182106"/>
              </p:ext>
            </p:extLst>
          </p:nvPr>
        </p:nvGraphicFramePr>
        <p:xfrm>
          <a:off x="107504" y="188640"/>
          <a:ext cx="885698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173873"/>
              </p:ext>
            </p:extLst>
          </p:nvPr>
        </p:nvGraphicFramePr>
        <p:xfrm>
          <a:off x="179512" y="2348880"/>
          <a:ext cx="878497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Стрелка вниз 13"/>
          <p:cNvSpPr/>
          <p:nvPr/>
        </p:nvSpPr>
        <p:spPr>
          <a:xfrm>
            <a:off x="5364088" y="2276872"/>
            <a:ext cx="720080" cy="72008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6228184" y="2276872"/>
            <a:ext cx="720080" cy="72008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364132"/>
              </p:ext>
            </p:extLst>
          </p:nvPr>
        </p:nvGraphicFramePr>
        <p:xfrm>
          <a:off x="179512" y="4474840"/>
          <a:ext cx="8784976" cy="238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Стрелка вниз 16"/>
          <p:cNvSpPr/>
          <p:nvPr/>
        </p:nvSpPr>
        <p:spPr>
          <a:xfrm>
            <a:off x="1691680" y="4509120"/>
            <a:ext cx="504056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8172400" y="4509120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8100392" y="116632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41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0" grpId="0">
        <p:bldAsOne/>
      </p:bldGraphic>
      <p:bldP spid="14" grpId="0" animBg="1"/>
      <p:bldP spid="15" grpId="0" animBg="1"/>
      <p:bldGraphic spid="16" grpId="0">
        <p:bldAsOne/>
      </p:bldGraphic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трелка вниз 18"/>
          <p:cNvSpPr/>
          <p:nvPr/>
        </p:nvSpPr>
        <p:spPr>
          <a:xfrm>
            <a:off x="7092280" y="26064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444057"/>
              </p:ext>
            </p:extLst>
          </p:nvPr>
        </p:nvGraphicFramePr>
        <p:xfrm>
          <a:off x="179512" y="385834"/>
          <a:ext cx="87849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7817122"/>
              </p:ext>
            </p:extLst>
          </p:nvPr>
        </p:nvGraphicFramePr>
        <p:xfrm>
          <a:off x="107504" y="3501008"/>
          <a:ext cx="888064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Стрелка вниз 20"/>
          <p:cNvSpPr/>
          <p:nvPr/>
        </p:nvSpPr>
        <p:spPr>
          <a:xfrm>
            <a:off x="7092280" y="3429000"/>
            <a:ext cx="720080" cy="72008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10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Graphic spid="11" grpId="0">
        <p:bldAsOne/>
      </p:bldGraphic>
      <p:bldGraphic spid="20" grpId="0">
        <p:bldAsOne/>
      </p:bldGraphic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622592"/>
              </p:ext>
            </p:extLst>
          </p:nvPr>
        </p:nvGraphicFramePr>
        <p:xfrm>
          <a:off x="179512" y="836712"/>
          <a:ext cx="8784976" cy="5028561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  <a:endParaRPr lang="kk-KZ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47,8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-6,37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39,13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+4,35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43,75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-20,96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21/22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40,91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+9,09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«Е»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133/133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65,44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39,85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-2,69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77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8555851"/>
              </p:ext>
            </p:extLst>
          </p:nvPr>
        </p:nvGraphicFramePr>
        <p:xfrm>
          <a:off x="107504" y="-2413"/>
          <a:ext cx="8928992" cy="2423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2483768" y="116632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724128" y="116632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7020272" y="110154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6372200" y="116632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279618"/>
              </p:ext>
            </p:extLst>
          </p:nvPr>
        </p:nvGraphicFramePr>
        <p:xfrm>
          <a:off x="179512" y="2492896"/>
          <a:ext cx="876672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Стрелка вниз 8"/>
          <p:cNvSpPr/>
          <p:nvPr/>
        </p:nvSpPr>
        <p:spPr>
          <a:xfrm>
            <a:off x="7573204" y="2780928"/>
            <a:ext cx="696948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300192" y="2708920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663686" y="2708920"/>
            <a:ext cx="708514" cy="504056"/>
          </a:xfrm>
          <a:prstGeom prst="downArrow">
            <a:avLst>
              <a:gd name="adj1" fmla="val 50000"/>
              <a:gd name="adj2" fmla="val 5310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059832" y="2708920"/>
            <a:ext cx="708514" cy="504056"/>
          </a:xfrm>
          <a:prstGeom prst="downArrow">
            <a:avLst>
              <a:gd name="adj1" fmla="val 50000"/>
              <a:gd name="adj2" fmla="val 5310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2474719" y="2564904"/>
            <a:ext cx="708514" cy="504056"/>
          </a:xfrm>
          <a:prstGeom prst="downArrow">
            <a:avLst>
              <a:gd name="adj1" fmla="val 50000"/>
              <a:gd name="adj2" fmla="val 5310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541390" y="2780928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4573968"/>
              </p:ext>
            </p:extLst>
          </p:nvPr>
        </p:nvGraphicFramePr>
        <p:xfrm>
          <a:off x="197768" y="4653136"/>
          <a:ext cx="8694712" cy="220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Стрелка вниз 15"/>
          <p:cNvSpPr/>
          <p:nvPr/>
        </p:nvSpPr>
        <p:spPr>
          <a:xfrm>
            <a:off x="5015614" y="4725144"/>
            <a:ext cx="576064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7692198" y="476672"/>
            <a:ext cx="432048" cy="57606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74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 animBg="1"/>
      <p:bldP spid="5" grpId="0" animBg="1"/>
      <p:bldP spid="6" grpId="0" animBg="1"/>
      <p:bldGraphic spid="8" grpId="0">
        <p:bldAsOne/>
      </p:bldGraphic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Graphic spid="15" grpId="0">
        <p:bldAsOne/>
      </p:bldGraphic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943519"/>
              </p:ext>
            </p:extLst>
          </p:nvPr>
        </p:nvGraphicFramePr>
        <p:xfrm>
          <a:off x="0" y="188640"/>
          <a:ext cx="903649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6948264" y="195554"/>
            <a:ext cx="720080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7698783" y="195554"/>
            <a:ext cx="689641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483768" y="476672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7769126"/>
              </p:ext>
            </p:extLst>
          </p:nvPr>
        </p:nvGraphicFramePr>
        <p:xfrm>
          <a:off x="107504" y="2492896"/>
          <a:ext cx="885698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4314402"/>
              </p:ext>
            </p:extLst>
          </p:nvPr>
        </p:nvGraphicFramePr>
        <p:xfrm>
          <a:off x="197768" y="4581128"/>
          <a:ext cx="87667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Стрелка вниз 11"/>
          <p:cNvSpPr/>
          <p:nvPr/>
        </p:nvSpPr>
        <p:spPr>
          <a:xfrm>
            <a:off x="611560" y="2852936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131840" y="2852936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876256" y="2528900"/>
            <a:ext cx="689641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637498" y="4941168"/>
            <a:ext cx="432048" cy="3600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3085867" y="4941168"/>
            <a:ext cx="689641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5004048" y="4617132"/>
            <a:ext cx="689641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7565897" y="4963120"/>
            <a:ext cx="689641" cy="50405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7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7" grpId="0" animBg="1"/>
      <p:bldP spid="8" grpId="0" animBg="1"/>
      <p:bldGraphic spid="9" grpId="0">
        <p:bldAsOne/>
      </p:bldGraphic>
      <p:bldGraphic spid="10" grpId="0">
        <p:bldAsOne/>
      </p:bldGraphic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17071</TotalTime>
  <Words>995</Words>
  <Application>Microsoft Office PowerPoint</Application>
  <PresentationFormat>Экран (4:3)</PresentationFormat>
  <Paragraphs>545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Yu Gothic UI Light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Ю.А. Гагарин атындағы мектеп-лицейіндегі 2018-2019 оқу жылының 2-4 сыныптардың  І тоқсан  нәтижесі мен 2019-2020 оқу жылындағы  2-4 сыныптардың І тоқсан нәтижесінің салыстырмалы кестесі</dc:title>
  <dc:creator>user</dc:creator>
  <cp:lastModifiedBy>ШГЖ</cp:lastModifiedBy>
  <cp:revision>561</cp:revision>
  <cp:lastPrinted>2023-01-09T11:20:01Z</cp:lastPrinted>
  <dcterms:created xsi:type="dcterms:W3CDTF">2019-10-30T06:20:04Z</dcterms:created>
  <dcterms:modified xsi:type="dcterms:W3CDTF">2023-01-20T07:22:34Z</dcterms:modified>
</cp:coreProperties>
</file>