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9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1.xml" ContentType="application/vnd.openxmlformats-officedocument.presentationml.notesSlide+xml"/>
  <Override PartName="/ppt/charts/chart10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13" r:id="rId2"/>
    <p:sldId id="322" r:id="rId3"/>
    <p:sldId id="301" r:id="rId4"/>
    <p:sldId id="323" r:id="rId5"/>
    <p:sldId id="260" r:id="rId6"/>
    <p:sldId id="324" r:id="rId7"/>
    <p:sldId id="310" r:id="rId8"/>
  </p:sldIdLst>
  <p:sldSz cx="9144000" cy="6858000" type="screen4x3"/>
  <p:notesSz cx="6797675" cy="99250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4660"/>
  </p:normalViewPr>
  <p:slideViewPr>
    <p:cSldViewPr>
      <p:cViewPr varScale="1">
        <p:scale>
          <a:sx n="122" d="100"/>
          <a:sy n="122" d="100"/>
        </p:scale>
        <p:origin x="40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min\Downloads\report_performance_2022_2_primary.xl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min\Downloads\report_performance_2022_2_primary.xls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wnloads\report_performance_2022_1_primary.xls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min\Downloads\report_performance_2022_2_primary.xls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min\Downloads\report_performance_2022_2_primary.xls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wnloads\report_performance_2022_1_primary%20(1)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wnloads\report_performance_2022_1_primary%20(1).xls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min\Downloads\report_performance_2022_2_primary.xls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min\Downloads\report_performance_2022_2_primary.xls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kk-KZ" b="1" dirty="0"/>
              <a:t>2</a:t>
            </a:r>
            <a:r>
              <a:rPr lang="kk-KZ" b="1" baseline="0" dirty="0"/>
              <a:t> класс (Русские классы)</a:t>
            </a:r>
            <a:endParaRPr lang="ru-RU" b="1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[report_performance_2022_2_primary.xls]Лист1!$J$2</c:f>
              <c:strCache>
                <c:ptCount val="1"/>
                <c:pt idx="0">
                  <c:v>Кач-во знаний 1 четверть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[report_performance_2022_2_primary.xls]Лист1!$B$3:$B$9</c:f>
              <c:strCache>
                <c:ptCount val="7"/>
                <c:pt idx="0">
                  <c:v>Казахский язык</c:v>
                </c:pt>
                <c:pt idx="1">
                  <c:v>Русский язык</c:v>
                </c:pt>
                <c:pt idx="2">
                  <c:v>Литературное чтение</c:v>
                </c:pt>
                <c:pt idx="3">
                  <c:v>Математика</c:v>
                </c:pt>
                <c:pt idx="4">
                  <c:v>Познание мира</c:v>
                </c:pt>
                <c:pt idx="5">
                  <c:v>Естествознание</c:v>
                </c:pt>
                <c:pt idx="6">
                  <c:v>Иностранный язык</c:v>
                </c:pt>
              </c:strCache>
            </c:strRef>
          </c:cat>
          <c:val>
            <c:numRef>
              <c:f>[report_performance_2022_2_primary.xls]Лист1!$J$3:$J$9</c:f>
              <c:numCache>
                <c:formatCode>General</c:formatCode>
                <c:ptCount val="7"/>
                <c:pt idx="0">
                  <c:v>71.430000000000007</c:v>
                </c:pt>
                <c:pt idx="1">
                  <c:v>82.14</c:v>
                </c:pt>
                <c:pt idx="2">
                  <c:v>85.71</c:v>
                </c:pt>
                <c:pt idx="3">
                  <c:v>82.14</c:v>
                </c:pt>
                <c:pt idx="6">
                  <c:v>82.14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153-4286-B571-1749266173D5}"/>
            </c:ext>
          </c:extLst>
        </c:ser>
        <c:ser>
          <c:idx val="1"/>
          <c:order val="1"/>
          <c:tx>
            <c:strRef>
              <c:f>[report_performance_2022_2_primary.xls]Лист1!$K$2</c:f>
              <c:strCache>
                <c:ptCount val="1"/>
                <c:pt idx="0">
                  <c:v>Кач-во знаний 2 четверть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[report_performance_2022_2_primary.xls]Лист1!$B$3:$B$9</c:f>
              <c:strCache>
                <c:ptCount val="7"/>
                <c:pt idx="0">
                  <c:v>Казахский язык</c:v>
                </c:pt>
                <c:pt idx="1">
                  <c:v>Русский язык</c:v>
                </c:pt>
                <c:pt idx="2">
                  <c:v>Литературное чтение</c:v>
                </c:pt>
                <c:pt idx="3">
                  <c:v>Математика</c:v>
                </c:pt>
                <c:pt idx="4">
                  <c:v>Познание мира</c:v>
                </c:pt>
                <c:pt idx="5">
                  <c:v>Естествознание</c:v>
                </c:pt>
                <c:pt idx="6">
                  <c:v>Иностранный язык</c:v>
                </c:pt>
              </c:strCache>
            </c:strRef>
          </c:cat>
          <c:val>
            <c:numRef>
              <c:f>[report_performance_2022_2_primary.xls]Лист1!$K$3:$K$9</c:f>
              <c:numCache>
                <c:formatCode>General</c:formatCode>
                <c:ptCount val="7"/>
                <c:pt idx="0">
                  <c:v>78.569999999999993</c:v>
                </c:pt>
                <c:pt idx="1">
                  <c:v>75</c:v>
                </c:pt>
                <c:pt idx="2">
                  <c:v>85.71</c:v>
                </c:pt>
                <c:pt idx="3">
                  <c:v>75</c:v>
                </c:pt>
                <c:pt idx="4">
                  <c:v>96.43</c:v>
                </c:pt>
                <c:pt idx="5">
                  <c:v>92.86</c:v>
                </c:pt>
                <c:pt idx="6">
                  <c:v>85.71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153-4286-B571-1749266173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35137704"/>
        <c:axId val="235136136"/>
      </c:barChart>
      <c:catAx>
        <c:axId val="2351377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35136136"/>
        <c:crosses val="autoZero"/>
        <c:auto val="1"/>
        <c:lblAlgn val="ctr"/>
        <c:lblOffset val="100"/>
        <c:noMultiLvlLbl val="0"/>
      </c:catAx>
      <c:valAx>
        <c:axId val="2351361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351377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0475005092026813"/>
          <c:y val="0.91344072187055048"/>
          <c:w val="0.37580234140651037"/>
          <c:h val="6.913008422966737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Столбец2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1">
                  <c:v>Жылдық</c:v>
                </c:pt>
                <c:pt idx="2">
                  <c:v>І тоқсан 2022-2023</c:v>
                </c:pt>
                <c:pt idx="3">
                  <c:v>ІІ тоқсан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1">
                  <c:v>65</c:v>
                </c:pt>
                <c:pt idx="2">
                  <c:v>57</c:v>
                </c:pt>
                <c:pt idx="3">
                  <c:v>61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DC4-43AE-B72F-1584DA1572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16736688"/>
        <c:axId val="316736296"/>
        <c:axId val="0"/>
      </c:bar3DChart>
      <c:catAx>
        <c:axId val="3167366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16736296"/>
        <c:crosses val="autoZero"/>
        <c:auto val="1"/>
        <c:lblAlgn val="ctr"/>
        <c:lblOffset val="100"/>
        <c:noMultiLvlLbl val="0"/>
      </c:catAx>
      <c:valAx>
        <c:axId val="3167362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167366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kk-KZ" b="1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класс (Казахские классы)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[report_performance_2022_2_primary.xls]Лист1!$B$10:$B$16</c:f>
              <c:strCache>
                <c:ptCount val="7"/>
                <c:pt idx="0">
                  <c:v>Казахский язык</c:v>
                </c:pt>
                <c:pt idx="1">
                  <c:v>Русский язык</c:v>
                </c:pt>
                <c:pt idx="2">
                  <c:v>Литературное чтение</c:v>
                </c:pt>
                <c:pt idx="3">
                  <c:v>Математика</c:v>
                </c:pt>
                <c:pt idx="4">
                  <c:v>Познание мира</c:v>
                </c:pt>
                <c:pt idx="5">
                  <c:v>Естествознание</c:v>
                </c:pt>
                <c:pt idx="6">
                  <c:v>Иностранный язык</c:v>
                </c:pt>
              </c:strCache>
            </c:strRef>
          </c:cat>
          <c:val>
            <c:numRef>
              <c:f>[report_performance_2022_2_primary.xls]Лист1!$C$10:$C$16</c:f>
              <c:numCache>
                <c:formatCode>General</c:formatCode>
                <c:ptCount val="7"/>
                <c:pt idx="0">
                  <c:v>62.01</c:v>
                </c:pt>
                <c:pt idx="1">
                  <c:v>61.04</c:v>
                </c:pt>
                <c:pt idx="2">
                  <c:v>72.73</c:v>
                </c:pt>
                <c:pt idx="3">
                  <c:v>62.03</c:v>
                </c:pt>
                <c:pt idx="6">
                  <c:v>67.53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936-4D79-B77C-5BB7E1A613C8}"/>
            </c:ext>
          </c:extLst>
        </c:ser>
        <c:ser>
          <c:idx val="1"/>
          <c:order val="1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[report_performance_2022_2_primary.xls]Лист1!$B$10:$B$16</c:f>
              <c:strCache>
                <c:ptCount val="7"/>
                <c:pt idx="0">
                  <c:v>Казахский язык</c:v>
                </c:pt>
                <c:pt idx="1">
                  <c:v>Русский язык</c:v>
                </c:pt>
                <c:pt idx="2">
                  <c:v>Литературное чтение</c:v>
                </c:pt>
                <c:pt idx="3">
                  <c:v>Математика</c:v>
                </c:pt>
                <c:pt idx="4">
                  <c:v>Познание мира</c:v>
                </c:pt>
                <c:pt idx="5">
                  <c:v>Естествознание</c:v>
                </c:pt>
                <c:pt idx="6">
                  <c:v>Иностранный язык</c:v>
                </c:pt>
              </c:strCache>
            </c:strRef>
          </c:cat>
          <c:val>
            <c:numRef>
              <c:f>[report_performance_2022_2_primary.xls]Лист1!$D$10:$D$16</c:f>
              <c:numCache>
                <c:formatCode>General</c:formatCode>
                <c:ptCount val="7"/>
                <c:pt idx="0">
                  <c:v>68.290000000000006</c:v>
                </c:pt>
                <c:pt idx="1">
                  <c:v>65</c:v>
                </c:pt>
                <c:pt idx="2">
                  <c:v>73.75</c:v>
                </c:pt>
                <c:pt idx="3">
                  <c:v>68.290000000000006</c:v>
                </c:pt>
                <c:pt idx="4">
                  <c:v>85</c:v>
                </c:pt>
                <c:pt idx="5">
                  <c:v>80</c:v>
                </c:pt>
                <c:pt idx="6">
                  <c:v>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936-4D79-B77C-5BB7E1A613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35134176"/>
        <c:axId val="235138096"/>
      </c:barChart>
      <c:catAx>
        <c:axId val="235134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35138096"/>
        <c:crosses val="autoZero"/>
        <c:auto val="1"/>
        <c:lblAlgn val="ctr"/>
        <c:lblOffset val="100"/>
        <c:noMultiLvlLbl val="0"/>
      </c:catAx>
      <c:valAx>
        <c:axId val="2351380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351341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35138880"/>
        <c:axId val="317269184"/>
        <c:axId val="0"/>
      </c:bar3DChart>
      <c:catAx>
        <c:axId val="2351388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17269184"/>
        <c:crosses val="autoZero"/>
        <c:auto val="1"/>
        <c:lblAlgn val="ctr"/>
        <c:lblOffset val="100"/>
        <c:noMultiLvlLbl val="0"/>
      </c:catAx>
      <c:valAx>
        <c:axId val="31726918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23513888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k-KZ" dirty="0"/>
              <a:t>3</a:t>
            </a:r>
            <a:r>
              <a:rPr lang="kk-KZ" baseline="0" dirty="0"/>
              <a:t> класс (каз)</a:t>
            </a:r>
            <a:endParaRPr lang="ru-RU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[report_performance_2022_2_primary.xls]Лист2!$B$9:$B$15</c:f>
              <c:strCache>
                <c:ptCount val="7"/>
                <c:pt idx="0">
                  <c:v>Казахский язык</c:v>
                </c:pt>
                <c:pt idx="1">
                  <c:v>Русский язык</c:v>
                </c:pt>
                <c:pt idx="2">
                  <c:v>Литературное чтение</c:v>
                </c:pt>
                <c:pt idx="3">
                  <c:v>Математика</c:v>
                </c:pt>
                <c:pt idx="4">
                  <c:v>Познание мира</c:v>
                </c:pt>
                <c:pt idx="5">
                  <c:v>Естествознание</c:v>
                </c:pt>
                <c:pt idx="6">
                  <c:v>Иностранный язык</c:v>
                </c:pt>
              </c:strCache>
            </c:strRef>
          </c:cat>
          <c:val>
            <c:numRef>
              <c:f>[report_performance_2022_2_primary.xls]Лист2!$C$9:$C$15</c:f>
              <c:numCache>
                <c:formatCode>General</c:formatCode>
                <c:ptCount val="7"/>
                <c:pt idx="0">
                  <c:v>72.22</c:v>
                </c:pt>
                <c:pt idx="1">
                  <c:v>72.150000000000006</c:v>
                </c:pt>
                <c:pt idx="2">
                  <c:v>84.68</c:v>
                </c:pt>
                <c:pt idx="3">
                  <c:v>81.010000000000005</c:v>
                </c:pt>
                <c:pt idx="5">
                  <c:v>78.48</c:v>
                </c:pt>
                <c:pt idx="6">
                  <c:v>73.42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C3D-430A-A5CE-2C493B61EE16}"/>
            </c:ext>
          </c:extLst>
        </c:ser>
        <c:ser>
          <c:idx val="1"/>
          <c:order val="1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[report_performance_2022_2_primary.xls]Лист2!$B$9:$B$15</c:f>
              <c:strCache>
                <c:ptCount val="7"/>
                <c:pt idx="0">
                  <c:v>Казахский язык</c:v>
                </c:pt>
                <c:pt idx="1">
                  <c:v>Русский язык</c:v>
                </c:pt>
                <c:pt idx="2">
                  <c:v>Литературное чтение</c:v>
                </c:pt>
                <c:pt idx="3">
                  <c:v>Математика</c:v>
                </c:pt>
                <c:pt idx="4">
                  <c:v>Познание мира</c:v>
                </c:pt>
                <c:pt idx="5">
                  <c:v>Естествознание</c:v>
                </c:pt>
                <c:pt idx="6">
                  <c:v>Иностранный язык</c:v>
                </c:pt>
              </c:strCache>
            </c:strRef>
          </c:cat>
          <c:val>
            <c:numRef>
              <c:f>[report_performance_2022_2_primary.xls]Лист2!$D$9:$D$15</c:f>
              <c:numCache>
                <c:formatCode>General</c:formatCode>
                <c:ptCount val="7"/>
                <c:pt idx="0">
                  <c:v>73.08</c:v>
                </c:pt>
                <c:pt idx="1">
                  <c:v>73.08</c:v>
                </c:pt>
                <c:pt idx="2">
                  <c:v>75.64</c:v>
                </c:pt>
                <c:pt idx="3">
                  <c:v>76.92</c:v>
                </c:pt>
                <c:pt idx="4">
                  <c:v>81.010000000000005</c:v>
                </c:pt>
                <c:pt idx="5">
                  <c:v>76.92</c:v>
                </c:pt>
                <c:pt idx="6">
                  <c:v>75.64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C3D-430A-A5CE-2C493B61EE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17269576"/>
        <c:axId val="317273888"/>
      </c:barChart>
      <c:catAx>
        <c:axId val="317269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17273888"/>
        <c:crosses val="autoZero"/>
        <c:auto val="1"/>
        <c:lblAlgn val="ctr"/>
        <c:lblOffset val="100"/>
        <c:noMultiLvlLbl val="0"/>
      </c:catAx>
      <c:valAx>
        <c:axId val="3172738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172695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3</a:t>
            </a:r>
            <a:r>
              <a:rPr lang="ru-RU" baseline="0"/>
              <a:t> класс (рус)</a:t>
            </a:r>
            <a:endParaRPr lang="ru-RU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[report_performance_2022_2_primary.xls]Лист2!$B$2:$B$8</c:f>
              <c:strCache>
                <c:ptCount val="7"/>
                <c:pt idx="0">
                  <c:v>Казахский язык</c:v>
                </c:pt>
                <c:pt idx="1">
                  <c:v>Русский язык</c:v>
                </c:pt>
                <c:pt idx="2">
                  <c:v>Литературное чтение</c:v>
                </c:pt>
                <c:pt idx="3">
                  <c:v>Математика</c:v>
                </c:pt>
                <c:pt idx="4">
                  <c:v>Познание мира</c:v>
                </c:pt>
                <c:pt idx="5">
                  <c:v>Естествознание</c:v>
                </c:pt>
                <c:pt idx="6">
                  <c:v>Иностранный язык</c:v>
                </c:pt>
              </c:strCache>
            </c:strRef>
          </c:cat>
          <c:val>
            <c:numRef>
              <c:f>[report_performance_2022_2_primary.xls]Лист2!$C$2:$C$8</c:f>
              <c:numCache>
                <c:formatCode>General</c:formatCode>
                <c:ptCount val="7"/>
                <c:pt idx="0">
                  <c:v>93.75</c:v>
                </c:pt>
                <c:pt idx="1">
                  <c:v>87.5</c:v>
                </c:pt>
                <c:pt idx="2">
                  <c:v>81.25</c:v>
                </c:pt>
                <c:pt idx="3">
                  <c:v>87.5</c:v>
                </c:pt>
                <c:pt idx="5">
                  <c:v>93.75</c:v>
                </c:pt>
                <c:pt idx="6">
                  <c:v>87.5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B78-43F9-8ED2-4B36EDFD84C3}"/>
            </c:ext>
          </c:extLst>
        </c:ser>
        <c:ser>
          <c:idx val="1"/>
          <c:order val="1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[report_performance_2022_2_primary.xls]Лист2!$B$2:$B$8</c:f>
              <c:strCache>
                <c:ptCount val="7"/>
                <c:pt idx="0">
                  <c:v>Казахский язык</c:v>
                </c:pt>
                <c:pt idx="1">
                  <c:v>Русский язык</c:v>
                </c:pt>
                <c:pt idx="2">
                  <c:v>Литературное чтение</c:v>
                </c:pt>
                <c:pt idx="3">
                  <c:v>Математика</c:v>
                </c:pt>
                <c:pt idx="4">
                  <c:v>Познание мира</c:v>
                </c:pt>
                <c:pt idx="5">
                  <c:v>Естествознание</c:v>
                </c:pt>
                <c:pt idx="6">
                  <c:v>Иностранный язык</c:v>
                </c:pt>
              </c:strCache>
            </c:strRef>
          </c:cat>
          <c:val>
            <c:numRef>
              <c:f>[report_performance_2022_2_primary.xls]Лист2!$D$2:$D$8</c:f>
              <c:numCache>
                <c:formatCode>General</c:formatCode>
                <c:ptCount val="7"/>
                <c:pt idx="0">
                  <c:v>88.24</c:v>
                </c:pt>
                <c:pt idx="1">
                  <c:v>76.47</c:v>
                </c:pt>
                <c:pt idx="2">
                  <c:v>88.24</c:v>
                </c:pt>
                <c:pt idx="3">
                  <c:v>88.24</c:v>
                </c:pt>
                <c:pt idx="4">
                  <c:v>94.12</c:v>
                </c:pt>
                <c:pt idx="5">
                  <c:v>82.35</c:v>
                </c:pt>
                <c:pt idx="6">
                  <c:v>88.24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7B78-43F9-8ED2-4B36EDFD84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17268792"/>
        <c:axId val="317270752"/>
      </c:barChart>
      <c:catAx>
        <c:axId val="317268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17270752"/>
        <c:crosses val="autoZero"/>
        <c:auto val="1"/>
        <c:lblAlgn val="ctr"/>
        <c:lblOffset val="100"/>
        <c:noMultiLvlLbl val="0"/>
      </c:catAx>
      <c:valAx>
        <c:axId val="3172707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172687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17268008"/>
        <c:axId val="317269968"/>
        <c:axId val="0"/>
      </c:bar3DChart>
      <c:catAx>
        <c:axId val="3172680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17269968"/>
        <c:crosses val="autoZero"/>
        <c:auto val="1"/>
        <c:lblAlgn val="ctr"/>
        <c:lblOffset val="100"/>
        <c:noMultiLvlLbl val="0"/>
      </c:catAx>
      <c:valAx>
        <c:axId val="3172699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1726800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8113221337979989E-2"/>
          <c:y val="5.153009314754501E-2"/>
          <c:w val="0.96042764254264146"/>
          <c:h val="0.4524859079985265"/>
        </c:manualLayout>
      </c:layout>
      <c:bar3D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17275064"/>
        <c:axId val="317271144"/>
        <c:axId val="0"/>
      </c:bar3DChart>
      <c:catAx>
        <c:axId val="3172750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17271144"/>
        <c:crosses val="autoZero"/>
        <c:auto val="1"/>
        <c:lblAlgn val="ctr"/>
        <c:lblOffset val="100"/>
        <c:noMultiLvlLbl val="0"/>
      </c:catAx>
      <c:valAx>
        <c:axId val="3172711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1727506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4</a:t>
            </a:r>
            <a:r>
              <a:rPr lang="ru-RU" baseline="0"/>
              <a:t> класс (каз)</a:t>
            </a:r>
            <a:endParaRPr lang="ru-RU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'[report_performance_2022_2_primary.xls]1-4кл'!$A$11:$B$17</c:f>
              <c:multiLvlStrCache>
                <c:ptCount val="7"/>
                <c:lvl>
                  <c:pt idx="0">
                    <c:v>Казахский язык</c:v>
                  </c:pt>
                  <c:pt idx="1">
                    <c:v>Русский язык</c:v>
                  </c:pt>
                  <c:pt idx="2">
                    <c:v>Литературное чтение</c:v>
                  </c:pt>
                  <c:pt idx="3">
                    <c:v>Математика</c:v>
                  </c:pt>
                  <c:pt idx="4">
                    <c:v>Познание мира</c:v>
                  </c:pt>
                  <c:pt idx="5">
                    <c:v>Естествознание</c:v>
                  </c:pt>
                  <c:pt idx="6">
                    <c:v>Иностранный язык</c:v>
                  </c:pt>
                </c:lvl>
                <c:lvl>
                  <c:pt idx="0">
                    <c:v>Каз</c:v>
                  </c:pt>
                  <c:pt idx="1">
                    <c:v>Каз</c:v>
                  </c:pt>
                  <c:pt idx="2">
                    <c:v>Каз</c:v>
                  </c:pt>
                  <c:pt idx="3">
                    <c:v>Каз</c:v>
                  </c:pt>
                  <c:pt idx="4">
                    <c:v>Каз</c:v>
                  </c:pt>
                  <c:pt idx="5">
                    <c:v>Каз</c:v>
                  </c:pt>
                  <c:pt idx="6">
                    <c:v>Каз</c:v>
                  </c:pt>
                </c:lvl>
              </c:multiLvlStrCache>
            </c:multiLvlStrRef>
          </c:cat>
          <c:val>
            <c:numRef>
              <c:f>'[report_performance_2022_2_primary.xls]1-4кл'!$C$11:$C$17</c:f>
              <c:numCache>
                <c:formatCode>General</c:formatCode>
                <c:ptCount val="7"/>
                <c:pt idx="0">
                  <c:v>61</c:v>
                </c:pt>
                <c:pt idx="1">
                  <c:v>75</c:v>
                </c:pt>
                <c:pt idx="2">
                  <c:v>66</c:v>
                </c:pt>
                <c:pt idx="3">
                  <c:v>69.31</c:v>
                </c:pt>
                <c:pt idx="5">
                  <c:v>76</c:v>
                </c:pt>
                <c:pt idx="6">
                  <c:v>69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573-48D5-B4E5-0130234642A1}"/>
            </c:ext>
          </c:extLst>
        </c:ser>
        <c:ser>
          <c:idx val="1"/>
          <c:order val="1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'[report_performance_2022_2_primary.xls]1-4кл'!$A$11:$B$17</c:f>
              <c:multiLvlStrCache>
                <c:ptCount val="7"/>
                <c:lvl>
                  <c:pt idx="0">
                    <c:v>Казахский язык</c:v>
                  </c:pt>
                  <c:pt idx="1">
                    <c:v>Русский язык</c:v>
                  </c:pt>
                  <c:pt idx="2">
                    <c:v>Литературное чтение</c:v>
                  </c:pt>
                  <c:pt idx="3">
                    <c:v>Математика</c:v>
                  </c:pt>
                  <c:pt idx="4">
                    <c:v>Познание мира</c:v>
                  </c:pt>
                  <c:pt idx="5">
                    <c:v>Естествознание</c:v>
                  </c:pt>
                  <c:pt idx="6">
                    <c:v>Иностранный язык</c:v>
                  </c:pt>
                </c:lvl>
                <c:lvl>
                  <c:pt idx="0">
                    <c:v>Каз</c:v>
                  </c:pt>
                  <c:pt idx="1">
                    <c:v>Каз</c:v>
                  </c:pt>
                  <c:pt idx="2">
                    <c:v>Каз</c:v>
                  </c:pt>
                  <c:pt idx="3">
                    <c:v>Каз</c:v>
                  </c:pt>
                  <c:pt idx="4">
                    <c:v>Каз</c:v>
                  </c:pt>
                  <c:pt idx="5">
                    <c:v>Каз</c:v>
                  </c:pt>
                  <c:pt idx="6">
                    <c:v>Каз</c:v>
                  </c:pt>
                </c:lvl>
              </c:multiLvlStrCache>
            </c:multiLvlStrRef>
          </c:cat>
          <c:val>
            <c:numRef>
              <c:f>'[report_performance_2022_2_primary.xls]1-4кл'!$D$11:$D$17</c:f>
              <c:numCache>
                <c:formatCode>General</c:formatCode>
                <c:ptCount val="7"/>
                <c:pt idx="0">
                  <c:v>65.31</c:v>
                </c:pt>
                <c:pt idx="1">
                  <c:v>77.55</c:v>
                </c:pt>
                <c:pt idx="2">
                  <c:v>68.040000000000006</c:v>
                </c:pt>
                <c:pt idx="3">
                  <c:v>67.010000000000005</c:v>
                </c:pt>
                <c:pt idx="4">
                  <c:v>71.290000000000006</c:v>
                </c:pt>
                <c:pt idx="5">
                  <c:v>71.13</c:v>
                </c:pt>
                <c:pt idx="6">
                  <c:v>70.099999999999994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573-48D5-B4E5-0130234642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17273496"/>
        <c:axId val="317271536"/>
      </c:barChart>
      <c:catAx>
        <c:axId val="317273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17271536"/>
        <c:crosses val="autoZero"/>
        <c:auto val="1"/>
        <c:lblAlgn val="ctr"/>
        <c:lblOffset val="100"/>
        <c:noMultiLvlLbl val="0"/>
      </c:catAx>
      <c:valAx>
        <c:axId val="3172715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172734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4</a:t>
            </a:r>
            <a:r>
              <a:rPr lang="ru-RU" baseline="0"/>
              <a:t> класс (рус)</a:t>
            </a:r>
            <a:endParaRPr lang="ru-RU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'[report_performance_2022_2_primary.xls]1-4кл'!$A$4:$B$10</c:f>
              <c:multiLvlStrCache>
                <c:ptCount val="7"/>
                <c:lvl>
                  <c:pt idx="0">
                    <c:v>Казахский язык</c:v>
                  </c:pt>
                  <c:pt idx="1">
                    <c:v>Русский язык</c:v>
                  </c:pt>
                  <c:pt idx="2">
                    <c:v>Литературное чтение</c:v>
                  </c:pt>
                  <c:pt idx="3">
                    <c:v>Математика</c:v>
                  </c:pt>
                  <c:pt idx="4">
                    <c:v>Познание мира</c:v>
                  </c:pt>
                  <c:pt idx="5">
                    <c:v>Естествознание</c:v>
                  </c:pt>
                  <c:pt idx="6">
                    <c:v>Иностранный язык</c:v>
                  </c:pt>
                </c:lvl>
                <c:lvl>
                  <c:pt idx="0">
                    <c:v>Рус</c:v>
                  </c:pt>
                  <c:pt idx="1">
                    <c:v>Рус</c:v>
                  </c:pt>
                  <c:pt idx="2">
                    <c:v>Рус</c:v>
                  </c:pt>
                  <c:pt idx="3">
                    <c:v>Рус</c:v>
                  </c:pt>
                  <c:pt idx="4">
                    <c:v>Рус</c:v>
                  </c:pt>
                  <c:pt idx="5">
                    <c:v>Рус</c:v>
                  </c:pt>
                  <c:pt idx="6">
                    <c:v>Рус</c:v>
                  </c:pt>
                </c:lvl>
              </c:multiLvlStrCache>
            </c:multiLvlStrRef>
          </c:cat>
          <c:val>
            <c:numRef>
              <c:f>'[report_performance_2022_2_primary.xls]1-4кл'!$C$4:$C$10</c:f>
              <c:numCache>
                <c:formatCode>General</c:formatCode>
                <c:ptCount val="7"/>
                <c:pt idx="0">
                  <c:v>73.33</c:v>
                </c:pt>
                <c:pt idx="1">
                  <c:v>63.33</c:v>
                </c:pt>
                <c:pt idx="2">
                  <c:v>83.33</c:v>
                </c:pt>
                <c:pt idx="3">
                  <c:v>67.739999999999995</c:v>
                </c:pt>
                <c:pt idx="5">
                  <c:v>86.67</c:v>
                </c:pt>
                <c:pt idx="6">
                  <c:v>63.33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6E2-4590-A3CF-19A3F3A97FFA}"/>
            </c:ext>
          </c:extLst>
        </c:ser>
        <c:ser>
          <c:idx val="1"/>
          <c:order val="1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'[report_performance_2022_2_primary.xls]1-4кл'!$A$4:$B$10</c:f>
              <c:multiLvlStrCache>
                <c:ptCount val="7"/>
                <c:lvl>
                  <c:pt idx="0">
                    <c:v>Казахский язык</c:v>
                  </c:pt>
                  <c:pt idx="1">
                    <c:v>Русский язык</c:v>
                  </c:pt>
                  <c:pt idx="2">
                    <c:v>Литературное чтение</c:v>
                  </c:pt>
                  <c:pt idx="3">
                    <c:v>Математика</c:v>
                  </c:pt>
                  <c:pt idx="4">
                    <c:v>Познание мира</c:v>
                  </c:pt>
                  <c:pt idx="5">
                    <c:v>Естествознание</c:v>
                  </c:pt>
                  <c:pt idx="6">
                    <c:v>Иностранный язык</c:v>
                  </c:pt>
                </c:lvl>
                <c:lvl>
                  <c:pt idx="0">
                    <c:v>Рус</c:v>
                  </c:pt>
                  <c:pt idx="1">
                    <c:v>Рус</c:v>
                  </c:pt>
                  <c:pt idx="2">
                    <c:v>Рус</c:v>
                  </c:pt>
                  <c:pt idx="3">
                    <c:v>Рус</c:v>
                  </c:pt>
                  <c:pt idx="4">
                    <c:v>Рус</c:v>
                  </c:pt>
                  <c:pt idx="5">
                    <c:v>Рус</c:v>
                  </c:pt>
                  <c:pt idx="6">
                    <c:v>Рус</c:v>
                  </c:pt>
                </c:lvl>
              </c:multiLvlStrCache>
            </c:multiLvlStrRef>
          </c:cat>
          <c:val>
            <c:numRef>
              <c:f>'[report_performance_2022_2_primary.xls]1-4кл'!$D$4:$D$10</c:f>
              <c:numCache>
                <c:formatCode>General</c:formatCode>
                <c:ptCount val="7"/>
                <c:pt idx="0">
                  <c:v>72.41</c:v>
                </c:pt>
                <c:pt idx="1">
                  <c:v>62.07</c:v>
                </c:pt>
                <c:pt idx="2">
                  <c:v>89.66</c:v>
                </c:pt>
                <c:pt idx="3">
                  <c:v>65.52</c:v>
                </c:pt>
                <c:pt idx="4">
                  <c:v>85.71</c:v>
                </c:pt>
                <c:pt idx="5">
                  <c:v>86.21</c:v>
                </c:pt>
                <c:pt idx="6">
                  <c:v>62.07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6E2-4590-A3CF-19A3F3A97F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17271928"/>
        <c:axId val="317272712"/>
      </c:barChart>
      <c:catAx>
        <c:axId val="317271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17272712"/>
        <c:crosses val="autoZero"/>
        <c:auto val="1"/>
        <c:lblAlgn val="ctr"/>
        <c:lblOffset val="100"/>
        <c:noMultiLvlLbl val="0"/>
      </c:catAx>
      <c:valAx>
        <c:axId val="3172727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172719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45C4F4-F099-4137-8C02-4255DC277FF5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56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6575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6575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945754-0827-46B7-BFC2-4FC740C516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819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945754-0827-46B7-BFC2-4FC740C51648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26443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9.xml"/><Relationship Id="rId4" Type="http://schemas.openxmlformats.org/officeDocument/2006/relationships/chart" Target="../charts/char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0121553"/>
              </p:ext>
            </p:extLst>
          </p:nvPr>
        </p:nvGraphicFramePr>
        <p:xfrm>
          <a:off x="107504" y="116633"/>
          <a:ext cx="8856983" cy="65873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1379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8459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461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3997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461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01228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084591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1373815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758704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7560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Класс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Кол-во учеников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Отличники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Хорошисты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Кач-во</a:t>
                      </a:r>
                      <a:endParaRPr lang="ru-RU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Успеваемость</a:t>
                      </a:r>
                      <a:endParaRPr lang="ru-RU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+,-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93749">
                <a:tc gridSpan="9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260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14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«А» </a:t>
                      </a:r>
                      <a:r>
                        <a:rPr lang="kk-KZ" sz="14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Мукужанова Т.Р.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24/24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2/2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11/11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54/54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k-KZ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909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kk-KZ" sz="14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«Ә» </a:t>
                      </a:r>
                      <a:r>
                        <a:rPr lang="kk-KZ" sz="14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Игембаева Г. К.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16/17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2/1</a:t>
                      </a: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k-K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5/8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44/75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+31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909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 </a:t>
                      </a: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«Б» </a:t>
                      </a:r>
                      <a:r>
                        <a:rPr lang="kk-KZ" sz="14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Есмағанбетова Р.Т.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22/23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5/5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k-K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4/7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41/52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260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kk-KZ" sz="14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«В»  Мырзаханова</a:t>
                      </a:r>
                      <a:r>
                        <a:rPr lang="kk-KZ" sz="14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Б.А.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18/18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1/1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k-K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4/9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28/56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+28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909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Классы</a:t>
                      </a:r>
                      <a:r>
                        <a:rPr lang="kk-KZ" sz="1400" b="1" baseline="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 казахским языком обучения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rgbClr val="FF0000"/>
                          </a:solidFill>
                        </a:rPr>
                        <a:t>80/82</a:t>
                      </a:r>
                      <a:endParaRPr lang="ru-RU" sz="14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rgbClr val="FF0000"/>
                          </a:solidFill>
                        </a:rPr>
                        <a:t>10/9</a:t>
                      </a:r>
                      <a:endParaRPr lang="ru-RU" sz="1400" dirty="0">
                        <a:solidFill>
                          <a:srgbClr val="FF0000"/>
                        </a:solidFill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rgbClr val="FF0000"/>
                          </a:solidFill>
                        </a:rPr>
                        <a:t>24/35</a:t>
                      </a:r>
                      <a:endParaRPr lang="ru-RU" sz="1400" dirty="0">
                        <a:solidFill>
                          <a:srgbClr val="FF0000"/>
                        </a:solidFill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rgbClr val="FF0000"/>
                          </a:solidFill>
                        </a:rPr>
                        <a:t>36/54</a:t>
                      </a:r>
                      <a:endParaRPr lang="ru-RU" sz="14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rgbClr val="FF0000"/>
                          </a:solidFill>
                        </a:rPr>
                        <a:t>100</a:t>
                      </a:r>
                      <a:endParaRPr lang="ru-RU" sz="14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chemeClr val="tx1"/>
                          </a:solidFill>
                        </a:rPr>
                        <a:t>+18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909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2</a:t>
                      </a:r>
                      <a:r>
                        <a:rPr lang="kk-KZ" sz="1400" baseline="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«Г»  Хасанова Т.И.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dirty="0">
                          <a:latin typeface="Times New Roman" pitchFamily="18" charset="0"/>
                          <a:cs typeface="Times New Roman" pitchFamily="18" charset="0"/>
                        </a:rPr>
                        <a:t>15/16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3/3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k-K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7/7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67/63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-4</a:t>
                      </a:r>
                      <a:endParaRPr lang="ru-RU" sz="1400" b="0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70499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 «Д»  Махабаева А.Б.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latin typeface="Times New Roman" pitchFamily="18" charset="0"/>
                          <a:cs typeface="Times New Roman" pitchFamily="18" charset="0"/>
                        </a:rPr>
                        <a:t>13/12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3/1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k-K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7/7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54/67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5909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1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Классы</a:t>
                      </a:r>
                      <a:r>
                        <a:rPr lang="kk-KZ" sz="1400" b="1" baseline="0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 русским языком обучения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28/28</a:t>
                      </a:r>
                      <a:endParaRPr lang="ru-RU" sz="14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6/4</a:t>
                      </a:r>
                      <a:endParaRPr lang="ru-RU" sz="1400" b="0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k-KZ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14/14</a:t>
                      </a:r>
                      <a:endParaRPr lang="ru-RU" sz="1400" b="0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71/64</a:t>
                      </a:r>
                      <a:endParaRPr lang="ru-RU" sz="1400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-7</a:t>
                      </a:r>
                      <a:endParaRPr lang="ru-RU" sz="1400" b="0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5909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Всего</a:t>
                      </a:r>
                      <a:endParaRPr lang="ru-RU" sz="1400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108/110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16/13</a:t>
                      </a:r>
                      <a:endParaRPr lang="ru-RU" sz="1400" b="0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k-KZ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33/49</a:t>
                      </a:r>
                      <a:endParaRPr lang="ru-RU" sz="1400" b="0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45/56</a:t>
                      </a:r>
                      <a:endParaRPr lang="ru-RU" sz="1400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+11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8643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xmlns="" id="{C45D3AFD-48B4-4A28-834E-43C2A594232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76586304"/>
              </p:ext>
            </p:extLst>
          </p:nvPr>
        </p:nvGraphicFramePr>
        <p:xfrm>
          <a:off x="251520" y="3861048"/>
          <a:ext cx="8640960" cy="2914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xmlns="" id="{7677062A-BA51-4222-A584-E17E018CC4D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90359095"/>
              </p:ext>
            </p:extLst>
          </p:nvPr>
        </p:nvGraphicFramePr>
        <p:xfrm>
          <a:off x="251520" y="620688"/>
          <a:ext cx="8496944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831258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2540162"/>
              </p:ext>
            </p:extLst>
          </p:nvPr>
        </p:nvGraphicFramePr>
        <p:xfrm>
          <a:off x="251520" y="188640"/>
          <a:ext cx="8712968" cy="56886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461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4821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4770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9796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7742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374163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21307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8175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Класс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Кол-во учеников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Отличники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Хорошисты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Кач-во</a:t>
                      </a:r>
                      <a:endParaRPr lang="ru-RU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Успеваемость</a:t>
                      </a:r>
                      <a:endParaRPr lang="ru-RU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+,-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69141">
                <a:tc grid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391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«А»  Искандирова Ф.М.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212529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20/20</a:t>
                      </a:r>
                      <a:r>
                        <a:rPr lang="kk-KZ" sz="1400" b="0" dirty="0">
                          <a:solidFill>
                            <a:srgbClr val="212529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/20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212529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4/5/4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212529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14/12/12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212529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90/85/80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28575" marB="28575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b="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-5</a:t>
                      </a:r>
                      <a:endParaRPr lang="ru-RU" sz="1400" b="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358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«Ә»  Анварова Б.К.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212529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20/20/20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212529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6/3/5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212529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6/7/5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212529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60/50/50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28575" marB="28575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=</a:t>
                      </a:r>
                      <a:endParaRPr lang="kk-KZ" sz="1400" b="0" dirty="0"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358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«Б»  Хабидолда А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212529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20/20/20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212529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3/3/3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212529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11/9/9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212529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70/60/60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28575" marB="28575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b="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358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«В»  Жумабекова Ж.О.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400" b="0" dirty="0">
                          <a:solidFill>
                            <a:srgbClr val="212529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18/19/19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212529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3/3/3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212529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11/7/11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212529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78/53/74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28575" marB="28575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b="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+21</a:t>
                      </a: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459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Классы</a:t>
                      </a:r>
                      <a:r>
                        <a:rPr lang="kk-KZ" sz="1400" b="1" baseline="0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 казахским языком обучения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78/79/79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16/14/15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42/35/37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74/62/66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+4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358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3«Г» Каракекилова А.Б.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212529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18/16/17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212529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3/3/2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212529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12/9/11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212529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83/75/76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28575" marB="28575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+1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28575" marB="28575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7735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Всего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96/95/96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19/17/17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54/44/48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76/64/68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28575" marB="28575"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87526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52869907"/>
              </p:ext>
            </p:extLst>
          </p:nvPr>
        </p:nvGraphicFramePr>
        <p:xfrm>
          <a:off x="251520" y="548680"/>
          <a:ext cx="8640960" cy="2880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xmlns="" id="{870AEE40-07DB-447B-80F8-4F5A86DD2F3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50895555"/>
              </p:ext>
            </p:extLst>
          </p:nvPr>
        </p:nvGraphicFramePr>
        <p:xfrm>
          <a:off x="611560" y="404664"/>
          <a:ext cx="7848872" cy="2736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xmlns="" id="{250F988C-3DA2-4A3F-B2D6-EAA3148CB3E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68105826"/>
              </p:ext>
            </p:extLst>
          </p:nvPr>
        </p:nvGraphicFramePr>
        <p:xfrm>
          <a:off x="827584" y="3140968"/>
          <a:ext cx="7632848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941917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5560806"/>
              </p:ext>
            </p:extLst>
          </p:nvPr>
        </p:nvGraphicFramePr>
        <p:xfrm>
          <a:off x="179512" y="21851"/>
          <a:ext cx="8820472" cy="65130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8823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40492">
                  <a:extLst>
                    <a:ext uri="{9D8B030D-6E8A-4147-A177-3AD203B41FA5}">
                      <a16:colId xmlns:a16="http://schemas.microsoft.com/office/drawing/2014/main" xmlns="" val="1270537251"/>
                    </a:ext>
                  </a:extLst>
                </a:gridCol>
                <a:gridCol w="23962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827584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7844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Класс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Кол-во учеников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Отличники</a:t>
                      </a:r>
                      <a:endParaRPr lang="ru-RU" dirty="0"/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Хорошисты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Кач-во</a:t>
                      </a:r>
                      <a:endParaRPr lang="ru-RU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Успеваемость</a:t>
                      </a:r>
                      <a:endParaRPr lang="ru-RU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+,-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9637">
                <a:tc gridSpan="8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760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lang="kk-KZ" sz="14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«А»  Рахимова</a:t>
                      </a:r>
                      <a:r>
                        <a:rPr lang="kk-KZ" sz="14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Б.И.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23/22/22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7/6/7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11/10/10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78/73/77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+4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5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«Ә» Есенбекова А.Ж.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17/17/18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3/3/4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8/8/7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65/65/61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809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4 </a:t>
                      </a: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«Б» Жумабаева А.О.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24/22/22(2)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7/5/2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k-K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5/9/10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50/64/60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-4</a:t>
                      </a:r>
                      <a:endParaRPr lang="ru-RU" sz="14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474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«В» Смаилова Ж.А.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21/20/20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3/3/3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8/6/7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52/45/50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132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lang="kk-KZ" sz="14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«Г» Шиганбаева Г.К.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20/20/20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4/4/4</a:t>
                      </a: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k-K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5/5/5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45/45/45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132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Классы</a:t>
                      </a:r>
                      <a:r>
                        <a:rPr lang="kk-KZ" sz="1400" b="1" baseline="0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 казахским языком обучения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b="1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105/101/102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b="1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24/21/20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b="1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37/38/39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b="1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58/58/58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b="1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6132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4 «Д» Муханова А.А.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17/17/16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7/6/7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4/5/3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65/65/63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6132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4 «Е» Сайко В.И.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14/14/13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2/1/2</a:t>
                      </a: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6/7/6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57/57/62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6132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Классы с русским языком обучения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31/31/29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9/7/9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4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10/12/9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61/61/62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6132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Всего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2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136/136/131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2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33/28/29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k-KZ" sz="12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47/50/48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b="1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59/57/59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b="1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82645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3858321"/>
              </p:ext>
            </p:extLst>
          </p:nvPr>
        </p:nvGraphicFramePr>
        <p:xfrm>
          <a:off x="323528" y="548681"/>
          <a:ext cx="7992888" cy="23042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8382890"/>
              </p:ext>
            </p:extLst>
          </p:nvPr>
        </p:nvGraphicFramePr>
        <p:xfrm>
          <a:off x="971600" y="3501008"/>
          <a:ext cx="7272808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xmlns="" id="{BA4B039D-0D03-47AE-9580-68FC0916ED9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8590712"/>
              </p:ext>
            </p:extLst>
          </p:nvPr>
        </p:nvGraphicFramePr>
        <p:xfrm>
          <a:off x="827584" y="548680"/>
          <a:ext cx="7632848" cy="2448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xmlns="" id="{BB8CC7EB-60F6-448B-9A0D-A0E6AF36258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40406123"/>
              </p:ext>
            </p:extLst>
          </p:nvPr>
        </p:nvGraphicFramePr>
        <p:xfrm>
          <a:off x="899592" y="2996952"/>
          <a:ext cx="7704856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75198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Бастауыш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сыныптар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2021-2022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жылының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жылдық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2022-2023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жылының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 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ІІ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тоқсан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сапасы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5691619"/>
              </p:ext>
            </p:extLst>
          </p:nvPr>
        </p:nvGraphicFramePr>
        <p:xfrm>
          <a:off x="1403648" y="2204864"/>
          <a:ext cx="6984776" cy="3384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2519294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6901</TotalTime>
  <Words>418</Words>
  <Application>Microsoft Office PowerPoint</Application>
  <PresentationFormat>Экран (4:3)</PresentationFormat>
  <Paragraphs>218</Paragraphs>
  <Slides>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Бастауыш сыныптар бойынша 2021-2022 оқу жылының  жылдық және 2022-2023 оқу жылының  І, ІІ тоқсан білім сапасы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Ю.А. Гагарин атындағы мектеп-лицейіндегі 2018-2019 оқу жылының 2-4 сыныптардың  І тоқсан  нәтижесі мен 2019-2020 оқу жылындағы  2-4 сыныптардың І тоқсан нәтижесінің салыстырмалы кестесі</dc:title>
  <dc:creator>user</dc:creator>
  <cp:lastModifiedBy>ШГЖ</cp:lastModifiedBy>
  <cp:revision>302</cp:revision>
  <cp:lastPrinted>2023-01-09T11:23:39Z</cp:lastPrinted>
  <dcterms:created xsi:type="dcterms:W3CDTF">2019-10-30T06:20:04Z</dcterms:created>
  <dcterms:modified xsi:type="dcterms:W3CDTF">2023-01-20T12:48:46Z</dcterms:modified>
</cp:coreProperties>
</file>