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B9D5-7E1A-4433-8B21-2237CC26FA2C}" type="datetimeFigureOut">
              <a:rPr lang="en-US" smtClean="0"/>
              <a:t>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870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smtClean="0"/>
              <a:t>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0408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smtClean="0"/>
              <a:t>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7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smtClean="0"/>
              <a:t>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6916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B55-62C0-407E-B706-C907B44B0BFC}" type="datetimeFigureOut">
              <a:rPr lang="en-US" smtClean="0"/>
              <a:t>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44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smtClean="0"/>
              <a:t>1/29/2023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5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smtClean="0"/>
              <a:t>1/29/2023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6385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smtClean="0"/>
              <a:t>1/29/2023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616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smtClean="0"/>
              <a:t>1/29/2023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95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smtClean="0"/>
              <a:t>1/29/2023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55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C423185-9573-406A-8068-0AB4F2335019}" type="datetimeFigureOut">
              <a:rPr lang="en-US" smtClean="0"/>
              <a:t>1/29/2023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964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88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7F8259-CD94-4339-8724-16C160F08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9824" y="765544"/>
            <a:ext cx="9289312" cy="4516996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2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Школа правовых знаний </a:t>
            </a:r>
            <a:br>
              <a:rPr kumimoji="0" lang="ru-RU" sz="22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200" b="1" i="0" u="none" strike="noStrike" kern="1200" cap="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для учащихся и родителей, педагогов </a:t>
            </a:r>
            <a:br>
              <a:rPr kumimoji="0" lang="ru-RU" sz="2000" b="0" i="0" u="none" strike="noStrike" kern="1200" cap="all" spc="0" normalizeH="0" baseline="0" noProof="0" dirty="0">
                <a:ln>
                  <a:noFill/>
                </a:ln>
                <a:solidFill>
                  <a:srgbClr val="2C2D2E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ru-RU" sz="2000" b="0" i="0" u="none" strike="noStrike" kern="1200" cap="all" spc="0" normalizeH="0" baseline="0" noProof="0" dirty="0">
                <a:ln>
                  <a:noFill/>
                </a:ln>
                <a:solidFill>
                  <a:srgbClr val="2C2D2E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lang="ru-RU" sz="20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cap="none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 внесении изменений в приказ </a:t>
            </a:r>
            <a:br>
              <a:rPr lang="ru-RU" sz="2000" b="1" i="0" cap="none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cap="none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Министра образования и науки Республики </a:t>
            </a:r>
            <a:r>
              <a:rPr lang="ru-RU" sz="2000" b="1" cap="none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b="1" i="0" cap="none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азахстан от 14 января 2016 года № 26 </a:t>
            </a:r>
            <a:br>
              <a:rPr lang="ru-RU" sz="2000" b="1" i="0" cap="none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cap="none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Требований к обязательной школьной форме </a:t>
            </a:r>
            <a:br>
              <a:rPr lang="ru-RU" sz="2000" b="1" i="0" cap="none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cap="none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организаций среднего образования» </a:t>
            </a:r>
            <a:br>
              <a:rPr lang="ru-RU" sz="1800" b="1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0" cap="non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МОН РК </a:t>
            </a:r>
            <a:br>
              <a:rPr lang="ru-RU" sz="20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800" b="1" i="0" cap="non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 30 декабря 2022  </a:t>
            </a:r>
            <a:r>
              <a:rPr lang="ru-RU" sz="1200" b="1" i="0" cap="non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800" b="1" i="0" cap="non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№534 </a:t>
            </a:r>
            <a:br>
              <a:rPr lang="ru-RU" sz="20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br>
              <a:rPr lang="ru-RU" sz="20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br>
              <a:rPr lang="ru-RU" sz="20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br>
              <a:rPr lang="ru-RU" sz="2000" dirty="0"/>
            </a:br>
            <a:endParaRPr lang="ru-RU" sz="2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0323040-E60B-4A9C-965B-587728AC1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2865" y="4444409"/>
            <a:ext cx="9810843" cy="829340"/>
          </a:xfrm>
        </p:spPr>
        <p:txBody>
          <a:bodyPr>
            <a:normAutofit fontScale="25000" lnSpcReduction="20000"/>
          </a:bodyPr>
          <a:lstStyle/>
          <a:p>
            <a:endParaRPr lang="ru-RU" sz="1600" b="0" i="0" dirty="0">
              <a:solidFill>
                <a:srgbClr val="2C2D2E"/>
              </a:solidFill>
              <a:effectLst/>
              <a:latin typeface="Arial" panose="020B0604020202020204" pitchFamily="34" charset="0"/>
            </a:endParaRPr>
          </a:p>
          <a:p>
            <a:pPr algn="ctr"/>
            <a:endParaRPr lang="ru-RU" sz="1600" b="0" i="0" dirty="0">
              <a:solidFill>
                <a:srgbClr val="2C2D2E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ru-RU" sz="4800" b="0" i="0" cap="none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Темиртау 2022-2023 учебный год</a:t>
            </a:r>
            <a:br>
              <a:rPr lang="ru-RU" sz="48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br>
              <a:rPr lang="ru-RU" sz="48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189950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12584B-1368-407D-8BFE-18AB23D92A7B}"/>
              </a:ext>
            </a:extLst>
          </p:cNvPr>
          <p:cNvSpPr txBox="1"/>
          <p:nvPr/>
        </p:nvSpPr>
        <p:spPr>
          <a:xfrm>
            <a:off x="1424763" y="435935"/>
            <a:ext cx="9909544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 требований 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обеспечение единства подходов организаций среднего образования в применении обязательной </a:t>
            </a:r>
            <a:r>
              <a:rPr lang="ru-RU" sz="2400" b="1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школьной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 формы</a:t>
            </a:r>
            <a:r>
              <a:rPr lang="ru-RU" sz="2400" dirty="0">
                <a:solidFill>
                  <a:srgbClr val="2C2D2E"/>
                </a:solidFill>
                <a:latin typeface="Arial" panose="020B0604020202020204" pitchFamily="34" charset="0"/>
              </a:rPr>
              <a:t>;</a:t>
            </a:r>
            <a:endParaRPr lang="ru-RU" sz="2400" b="0" i="0" dirty="0">
              <a:solidFill>
                <a:srgbClr val="2C2D2E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 формирование позитивного отношения родителей к школьной форме; повышение ответственности руководства учебных заведений и советов (попечительский совет;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 родительский комитет, школьное самоуправление) в соблюдении светского характера обучения»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2407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071EE3-C225-4E95-8015-A533F84FD909}"/>
              </a:ext>
            </a:extLst>
          </p:cNvPr>
          <p:cNvSpPr txBox="1"/>
          <p:nvPr/>
        </p:nvSpPr>
        <p:spPr>
          <a:xfrm>
            <a:off x="1318437" y="191386"/>
            <a:ext cx="9186530" cy="4550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форма для мальчиков включает </a:t>
            </a:r>
            <a:endParaRPr lang="ru-RU" sz="2400" b="1" i="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пиджак, жилет, брюки, парадную рубашку, повседневную рубашку,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либо трикотажную кофту/кардиган на пуговицах или замке,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рубашку поло или тенниску (зимний период: трикотажный жилет, водолазку)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б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рюки для мальчиков свободного кроя и по длине закрывают щиколотки ног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056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3D6688-12DF-4580-8962-C859C7D0B92A}"/>
              </a:ext>
            </a:extLst>
          </p:cNvPr>
          <p:cNvSpPr txBox="1"/>
          <p:nvPr/>
        </p:nvSpPr>
        <p:spPr>
          <a:xfrm>
            <a:off x="1244010" y="895360"/>
            <a:ext cx="9282223" cy="3892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8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юбку, брюки, классическую блузку;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8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либо трикотажную кофту/кардиган на пуговицах или замке, рубашку поло или тенниску (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зимний период: трикотажный жилет, сарафан, водолазку</a:t>
            </a:r>
            <a:r>
              <a:rPr lang="ru-RU" sz="28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8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Брюки для девочек свободного кроя и по длине закрывают щиколотки ног».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5833A9-442C-4A5C-B259-B63C1AE9C8CE}"/>
              </a:ext>
            </a:extLst>
          </p:cNvPr>
          <p:cNvSpPr txBox="1"/>
          <p:nvPr/>
        </p:nvSpPr>
        <p:spPr>
          <a:xfrm>
            <a:off x="1733107" y="293799"/>
            <a:ext cx="78042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форма для девочек включает: 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89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60B5F1-3636-4738-BD4B-1338A8310F87}"/>
              </a:ext>
            </a:extLst>
          </p:cNvPr>
          <p:cNvSpPr txBox="1"/>
          <p:nvPr/>
        </p:nvSpPr>
        <p:spPr>
          <a:xfrm>
            <a:off x="1031358" y="1828800"/>
            <a:ext cx="10058399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частвуют в обсуждении вопросов школьной формы и вносят свои предложения </a:t>
            </a:r>
            <a:r>
              <a:rPr lang="ru-RU" sz="2000" b="1" i="0" u="sng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настоящими Требованиями.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000" b="1" i="0" u="sng" dirty="0">
              <a:solidFill>
                <a:srgbClr val="2C2D2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Выбор фасона школьной формы и длины юбки определяется организацией среднего образования и советом (попечительский совет, родительский комитет, школьное самоуправление), </a:t>
            </a:r>
            <a:r>
              <a:rPr lang="ru-RU" sz="2000" b="1" i="0" u="sng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утверждается протоколом общешкольного родительского собрания</a:t>
            </a:r>
            <a:br>
              <a:rPr lang="ru-RU" sz="2000" b="1" i="0" u="sng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0" u="sng" dirty="0">
              <a:solidFill>
                <a:srgbClr val="2C2D2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br>
              <a:rPr lang="ru-RU" dirty="0"/>
            </a:b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AC43A6-21CA-47E3-93E5-1552039FDFAD}"/>
              </a:ext>
            </a:extLst>
          </p:cNvPr>
          <p:cNvSpPr txBox="1"/>
          <p:nvPr/>
        </p:nvSpPr>
        <p:spPr>
          <a:xfrm>
            <a:off x="1679944" y="186921"/>
            <a:ext cx="856984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и иные законные представители детей, члены школьного самоуправления, попечительского совета и родительского комитета </a:t>
            </a:r>
          </a:p>
        </p:txBody>
      </p:sp>
    </p:spTree>
    <p:extLst>
      <p:ext uri="{BB962C8B-B14F-4D97-AF65-F5344CB8AC3E}">
        <p14:creationId xmlns:p14="http://schemas.microsoft.com/office/powerpoint/2010/main" val="2061328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977BAF-55C8-420C-AA47-98CE0C0BD016}"/>
              </a:ext>
            </a:extLst>
          </p:cNvPr>
          <p:cNvSpPr txBox="1"/>
          <p:nvPr/>
        </p:nvSpPr>
        <p:spPr>
          <a:xfrm>
            <a:off x="1828800" y="1726156"/>
            <a:ext cx="86868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ринимается по согласованию с советом (попечительский совет, родительский комитет, школьное самоуправление)»;</a:t>
            </a:r>
          </a:p>
          <a:p>
            <a:pPr algn="l"/>
            <a:endParaRPr lang="ru-RU" sz="2400" b="0" i="0" dirty="0">
              <a:solidFill>
                <a:srgbClr val="2C2D2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Руководитель организации среднего образования (далее - Руководитель) и совет (попечительский совет, родительский комитет, школьное самоуправление) при введении обязательной школьной формы руководствуются настоящими Требованиями</a:t>
            </a:r>
            <a:b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0" i="0" dirty="0">
              <a:solidFill>
                <a:srgbClr val="2C2D2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ru-RU" dirty="0"/>
            </a:b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E4DC86-372B-4DAB-907A-D8D076737534}"/>
              </a:ext>
            </a:extLst>
          </p:cNvPr>
          <p:cNvSpPr txBox="1"/>
          <p:nvPr/>
        </p:nvSpPr>
        <p:spPr>
          <a:xfrm>
            <a:off x="2317898" y="457201"/>
            <a:ext cx="758101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изменений в школьную форму в организации образования 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409813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38</TotalTime>
  <Words>354</Words>
  <Application>Microsoft Office PowerPoint</Application>
  <PresentationFormat>Широкоэкранный</PresentationFormat>
  <Paragraphs>28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Gill Sans MT</vt:lpstr>
      <vt:lpstr>Times New Roman</vt:lpstr>
      <vt:lpstr>Wingdings</vt:lpstr>
      <vt:lpstr>Галерея</vt:lpstr>
      <vt:lpstr>      Школа правовых знаний  для учащихся и родителей, педагогов    О внесении изменений в приказ  Министра образования и науки Республики Казахстан от 14 января 2016 года № 26  «Об утверждении Требований к обязательной школьной форме  для организаций среднего образования»    Приказ МОН РК  от 30 декабря 2022  Г. №534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Школа правовых знаний  для учащихся и родителей, педагогов     О внесении изменений в приказ  Министра образования и науки Республики Казахстан от 14 января 2016 года № 26  «Об утверждении Требований к обязательной школьной форме  для организаций среднего образования»    Приказ МОН РК  от 30 декабря 2022  Г. №534     </dc:title>
  <dc:creator>Kuathan</dc:creator>
  <cp:lastModifiedBy>Kuathan</cp:lastModifiedBy>
  <cp:revision>3</cp:revision>
  <dcterms:created xsi:type="dcterms:W3CDTF">2023-01-29T12:32:46Z</dcterms:created>
  <dcterms:modified xsi:type="dcterms:W3CDTF">2023-01-29T13:14:29Z</dcterms:modified>
</cp:coreProperties>
</file>