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313" r:id="rId2"/>
    <p:sldId id="328" r:id="rId3"/>
    <p:sldId id="256" r:id="rId4"/>
    <p:sldId id="262" r:id="rId5"/>
    <p:sldId id="269" r:id="rId6"/>
    <p:sldId id="270" r:id="rId7"/>
    <p:sldId id="271" r:id="rId8"/>
    <p:sldId id="305" r:id="rId9"/>
    <p:sldId id="326" r:id="rId10"/>
    <p:sldId id="275" r:id="rId11"/>
    <p:sldId id="301" r:id="rId12"/>
    <p:sldId id="302" r:id="rId13"/>
    <p:sldId id="273" r:id="rId14"/>
    <p:sldId id="316" r:id="rId15"/>
    <p:sldId id="317" r:id="rId16"/>
    <p:sldId id="323" r:id="rId17"/>
    <p:sldId id="324" r:id="rId18"/>
    <p:sldId id="278" r:id="rId19"/>
    <p:sldId id="279" r:id="rId20"/>
    <p:sldId id="280" r:id="rId21"/>
    <p:sldId id="281" r:id="rId22"/>
    <p:sldId id="282" r:id="rId23"/>
    <p:sldId id="283" r:id="rId24"/>
    <p:sldId id="306" r:id="rId25"/>
    <p:sldId id="307" r:id="rId26"/>
    <p:sldId id="308" r:id="rId27"/>
    <p:sldId id="309" r:id="rId28"/>
    <p:sldId id="327"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9710" autoAdjust="0"/>
  </p:normalViewPr>
  <p:slideViewPr>
    <p:cSldViewPr>
      <p:cViewPr>
        <p:scale>
          <a:sx n="99" d="100"/>
          <a:sy n="99" d="100"/>
        </p:scale>
        <p:origin x="-1134"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6E95DDCF-3CF0-4033-98D7-F10C61ED58E1}" type="datetimeFigureOut">
              <a:rPr lang="ru-RU" smtClean="0"/>
              <a:pPr/>
              <a:t>30.03.2023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AC1BC00B-B2AD-4FC3-B0A4-47AFB143D56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E95DDCF-3CF0-4033-98D7-F10C61ED58E1}" type="datetimeFigureOut">
              <a:rPr lang="ru-RU" smtClean="0"/>
              <a:pPr/>
              <a:t>30.03.2023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1BC00B-B2AD-4FC3-B0A4-47AFB143D56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E95DDCF-3CF0-4033-98D7-F10C61ED58E1}" type="datetimeFigureOut">
              <a:rPr lang="ru-RU" smtClean="0"/>
              <a:pPr/>
              <a:t>30.03.2023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1BC00B-B2AD-4FC3-B0A4-47AFB143D56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E95DDCF-3CF0-4033-98D7-F10C61ED58E1}" type="datetimeFigureOut">
              <a:rPr lang="ru-RU" smtClean="0"/>
              <a:pPr/>
              <a:t>30.03.2023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1BC00B-B2AD-4FC3-B0A4-47AFB143D56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E95DDCF-3CF0-4033-98D7-F10C61ED58E1}" type="datetimeFigureOut">
              <a:rPr lang="ru-RU" smtClean="0"/>
              <a:pPr/>
              <a:t>30.03.2023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1BC00B-B2AD-4FC3-B0A4-47AFB143D56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E95DDCF-3CF0-4033-98D7-F10C61ED58E1}" type="datetimeFigureOut">
              <a:rPr lang="ru-RU" smtClean="0"/>
              <a:pPr/>
              <a:t>30.03.2023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1BC00B-B2AD-4FC3-B0A4-47AFB143D56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6E95DDCF-3CF0-4033-98D7-F10C61ED58E1}" type="datetimeFigureOut">
              <a:rPr lang="ru-RU" smtClean="0"/>
              <a:pPr/>
              <a:t>30.03.2023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C1BC00B-B2AD-4FC3-B0A4-47AFB143D56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E95DDCF-3CF0-4033-98D7-F10C61ED58E1}" type="datetimeFigureOut">
              <a:rPr lang="ru-RU" smtClean="0"/>
              <a:pPr/>
              <a:t>30.03.2023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C1BC00B-B2AD-4FC3-B0A4-47AFB143D56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E95DDCF-3CF0-4033-98D7-F10C61ED58E1}" type="datetimeFigureOut">
              <a:rPr lang="ru-RU" smtClean="0"/>
              <a:pPr/>
              <a:t>30.03.2023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C1BC00B-B2AD-4FC3-B0A4-47AFB143D56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E95DDCF-3CF0-4033-98D7-F10C61ED58E1}" type="datetimeFigureOut">
              <a:rPr lang="ru-RU" smtClean="0"/>
              <a:pPr/>
              <a:t>30.03.2023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1BC00B-B2AD-4FC3-B0A4-47AFB143D56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E95DDCF-3CF0-4033-98D7-F10C61ED58E1}" type="datetimeFigureOut">
              <a:rPr lang="ru-RU" smtClean="0"/>
              <a:pPr/>
              <a:t>30.03.2023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AC1BC00B-B2AD-4FC3-B0A4-47AFB143D56D}"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E95DDCF-3CF0-4033-98D7-F10C61ED58E1}" type="datetimeFigureOut">
              <a:rPr lang="ru-RU" smtClean="0"/>
              <a:pPr/>
              <a:t>30.03.2023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C1BC00B-B2AD-4FC3-B0A4-47AFB143D56D}"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404664"/>
            <a:ext cx="8229600" cy="5919936"/>
          </a:xfrm>
        </p:spPr>
        <p:txBody>
          <a:bodyPr>
            <a:normAutofit/>
          </a:bodyPr>
          <a:lstStyle/>
          <a:p>
            <a:pPr algn="ctr">
              <a:spcBef>
                <a:spcPts val="0"/>
              </a:spcBef>
              <a:buNone/>
            </a:pPr>
            <a:endParaRPr lang="ru-RU" b="1" dirty="0" smtClean="0">
              <a:latin typeface="Arial" pitchFamily="34" charset="0"/>
              <a:cs typeface="Arial" pitchFamily="34" charset="0"/>
            </a:endParaRPr>
          </a:p>
          <a:p>
            <a:pPr algn="ctr">
              <a:spcBef>
                <a:spcPts val="0"/>
              </a:spcBef>
              <a:buNone/>
            </a:pPr>
            <a:endParaRPr lang="ru-RU" b="1" dirty="0" smtClean="0">
              <a:latin typeface="Arial" pitchFamily="34" charset="0"/>
              <a:cs typeface="Arial" pitchFamily="34" charset="0"/>
            </a:endParaRPr>
          </a:p>
          <a:p>
            <a:pPr algn="ctr">
              <a:spcBef>
                <a:spcPts val="0"/>
              </a:spcBef>
              <a:buNone/>
            </a:pPr>
            <a:r>
              <a:rPr lang="ru-RU" b="1" dirty="0" smtClean="0">
                <a:latin typeface="Arial" pitchFamily="34" charset="0"/>
                <a:cs typeface="Arial" pitchFamily="34" charset="0"/>
              </a:rPr>
              <a:t>ТАҚЫРЫП: </a:t>
            </a:r>
          </a:p>
          <a:p>
            <a:pPr algn="ctr">
              <a:spcBef>
                <a:spcPts val="0"/>
              </a:spcBef>
              <a:buNone/>
            </a:pPr>
            <a:r>
              <a:rPr lang="ru-RU" b="1" dirty="0" err="1" smtClean="0">
                <a:latin typeface="Arial" pitchFamily="34" charset="0"/>
                <a:cs typeface="Arial" pitchFamily="34" charset="0"/>
              </a:rPr>
              <a:t>«Кәмелетке толмағандар арасындағы құқық бұзушылықтың алдын</a:t>
            </a:r>
            <a:r>
              <a:rPr lang="ru-RU" b="1" dirty="0" smtClean="0">
                <a:latin typeface="Arial" pitchFamily="34" charset="0"/>
                <a:cs typeface="Arial" pitchFamily="34" charset="0"/>
              </a:rPr>
              <a:t> </a:t>
            </a:r>
            <a:r>
              <a:rPr lang="ru-RU" b="1" dirty="0" err="1" smtClean="0">
                <a:latin typeface="Arial" pitchFamily="34" charset="0"/>
                <a:cs typeface="Arial" pitchFamily="34" charset="0"/>
              </a:rPr>
              <a:t>алу</a:t>
            </a:r>
            <a:r>
              <a:rPr lang="ru-RU" b="1" dirty="0" smtClean="0">
                <a:latin typeface="Arial" pitchFamily="34" charset="0"/>
                <a:cs typeface="Arial" pitchFamily="34" charset="0"/>
              </a:rPr>
              <a:t>» </a:t>
            </a:r>
          </a:p>
          <a:p>
            <a:pPr algn="ctr">
              <a:spcBef>
                <a:spcPts val="0"/>
              </a:spcBef>
              <a:buNone/>
            </a:pPr>
            <a:endParaRPr lang="ru-RU" b="1" dirty="0" smtClean="0">
              <a:latin typeface="Arial" pitchFamily="34" charset="0"/>
              <a:cs typeface="Arial" pitchFamily="34" charset="0"/>
            </a:endParaRPr>
          </a:p>
          <a:p>
            <a:pPr algn="ctr">
              <a:spcBef>
                <a:spcPts val="0"/>
              </a:spcBef>
              <a:buNone/>
            </a:pPr>
            <a:endParaRPr lang="ru-RU" b="1" dirty="0" smtClean="0">
              <a:latin typeface="Arial" pitchFamily="34" charset="0"/>
              <a:cs typeface="Arial" pitchFamily="34" charset="0"/>
            </a:endParaRPr>
          </a:p>
          <a:p>
            <a:pPr algn="ctr">
              <a:spcBef>
                <a:spcPts val="0"/>
              </a:spcBef>
              <a:buNone/>
            </a:pPr>
            <a:endParaRPr lang="ru-RU" b="1" dirty="0" smtClean="0">
              <a:latin typeface="Arial" pitchFamily="34" charset="0"/>
              <a:cs typeface="Arial" pitchFamily="34" charset="0"/>
            </a:endParaRPr>
          </a:p>
          <a:p>
            <a:pPr algn="ctr">
              <a:spcBef>
                <a:spcPts val="0"/>
              </a:spcBef>
              <a:buNone/>
            </a:pPr>
            <a:endParaRPr lang="ru-RU" b="1" dirty="0" smtClean="0">
              <a:latin typeface="Arial" pitchFamily="34" charset="0"/>
              <a:cs typeface="Arial" pitchFamily="34" charset="0"/>
            </a:endParaRPr>
          </a:p>
          <a:p>
            <a:pPr algn="ctr">
              <a:spcBef>
                <a:spcPts val="0"/>
              </a:spcBef>
              <a:buNone/>
            </a:pPr>
            <a:endParaRPr lang="ru-RU" b="1" dirty="0" smtClean="0">
              <a:latin typeface="Arial" pitchFamily="34" charset="0"/>
              <a:cs typeface="Arial" pitchFamily="34" charset="0"/>
            </a:endParaRPr>
          </a:p>
          <a:p>
            <a:pPr algn="ctr">
              <a:spcBef>
                <a:spcPts val="0"/>
              </a:spcBef>
              <a:buNone/>
            </a:pPr>
            <a:endParaRPr lang="ru-RU" b="1" dirty="0">
              <a:latin typeface="Arial" pitchFamily="34" charset="0"/>
              <a:cs typeface="Arial" pitchFamily="34" charset="0"/>
            </a:endParaRPr>
          </a:p>
          <a:p>
            <a:pPr algn="ctr">
              <a:spcBef>
                <a:spcPts val="0"/>
              </a:spcBef>
              <a:buNone/>
            </a:pPr>
            <a:endParaRPr lang="ru-RU" b="1" dirty="0" smtClean="0">
              <a:latin typeface="Arial" pitchFamily="34" charset="0"/>
              <a:cs typeface="Arial" pitchFamily="34" charset="0"/>
            </a:endParaRPr>
          </a:p>
          <a:p>
            <a:pPr algn="ctr">
              <a:spcBef>
                <a:spcPts val="0"/>
              </a:spcBef>
              <a:buNone/>
            </a:pPr>
            <a:endParaRPr lang="ru-RU" b="1" dirty="0">
              <a:latin typeface="Arial" pitchFamily="34" charset="0"/>
              <a:cs typeface="Arial" pitchFamily="34" charset="0"/>
            </a:endParaRPr>
          </a:p>
          <a:p>
            <a:pPr algn="ctr">
              <a:spcBef>
                <a:spcPts val="0"/>
              </a:spcBef>
              <a:buNone/>
            </a:pPr>
            <a:r>
              <a:rPr lang="ru-RU" b="1" dirty="0" err="1" smtClean="0">
                <a:latin typeface="Arial" pitchFamily="34" charset="0"/>
                <a:cs typeface="Arial" pitchFamily="34" charset="0"/>
              </a:rPr>
              <a:t>Теміртау</a:t>
            </a:r>
            <a:r>
              <a:rPr lang="ru-RU" b="1" dirty="0" smtClean="0">
                <a:latin typeface="Arial" pitchFamily="34" charset="0"/>
                <a:cs typeface="Arial" pitchFamily="34" charset="0"/>
              </a:rPr>
              <a:t> </a:t>
            </a:r>
            <a:r>
              <a:rPr lang="ru-RU" b="1" dirty="0" smtClean="0">
                <a:latin typeface="Arial" pitchFamily="34" charset="0"/>
                <a:cs typeface="Arial" pitchFamily="34" charset="0"/>
              </a:rPr>
              <a:t>​​– 2023 ж</a:t>
            </a:r>
            <a:endParaRPr lang="ru-RU" dirty="0"/>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5919936"/>
          </a:xfrm>
        </p:spPr>
        <p:txBody>
          <a:bodyPr/>
          <a:lstStyle/>
          <a:p>
            <a:pPr algn="ctr" fontAlgn="base">
              <a:spcBef>
                <a:spcPts val="0"/>
              </a:spcBef>
              <a:buNone/>
            </a:pPr>
            <a:r>
              <a:rPr lang="ru-RU" b="1" dirty="0" smtClean="0">
                <a:latin typeface="Arial" pitchFamily="34" charset="0"/>
                <a:cs typeface="Arial" pitchFamily="34" charset="0"/>
              </a:rPr>
              <a:t>435-бап. </a:t>
            </a:r>
          </a:p>
          <a:p>
            <a:pPr algn="ctr" fontAlgn="base">
              <a:spcBef>
                <a:spcPts val="0"/>
              </a:spcBef>
              <a:buNone/>
            </a:pPr>
            <a:r>
              <a:rPr lang="ru-RU" b="1" dirty="0" err="1" smtClean="0">
                <a:latin typeface="Arial" pitchFamily="34" charset="0"/>
                <a:cs typeface="Arial" pitchFamily="34" charset="0"/>
              </a:rPr>
              <a:t>Кәмелетке толмаған адам</a:t>
            </a:r>
            <a:r>
              <a:rPr lang="ru-RU" b="1" dirty="0" smtClean="0">
                <a:latin typeface="Arial" pitchFamily="34" charset="0"/>
                <a:cs typeface="Arial" pitchFamily="34" charset="0"/>
              </a:rPr>
              <a:t> </a:t>
            </a:r>
            <a:r>
              <a:rPr lang="ru-RU" b="1" dirty="0" err="1" smtClean="0">
                <a:latin typeface="Arial" pitchFamily="34" charset="0"/>
                <a:cs typeface="Arial" pitchFamily="34" charset="0"/>
              </a:rPr>
              <a:t>жасаған бұзақылық Қазақстан Республикасы</a:t>
            </a:r>
            <a:r>
              <a:rPr lang="ru-RU" b="1" dirty="0" smtClean="0">
                <a:latin typeface="Arial" pitchFamily="34" charset="0"/>
                <a:cs typeface="Arial" pitchFamily="34" charset="0"/>
              </a:rPr>
              <a:t> </a:t>
            </a:r>
            <a:r>
              <a:rPr lang="ru-RU" b="1" dirty="0" err="1" smtClean="0">
                <a:latin typeface="Arial" pitchFamily="34" charset="0"/>
                <a:cs typeface="Arial" pitchFamily="34" charset="0"/>
              </a:rPr>
              <a:t>Қылмыстық кодексінің </a:t>
            </a:r>
            <a:r>
              <a:rPr lang="ru-RU" b="1" dirty="0" smtClean="0">
                <a:latin typeface="Arial" pitchFamily="34" charset="0"/>
                <a:cs typeface="Arial" pitchFamily="34" charset="0"/>
              </a:rPr>
              <a:t>293-бабының </a:t>
            </a:r>
            <a:r>
              <a:rPr lang="ru-RU" b="1" dirty="0" err="1" smtClean="0">
                <a:latin typeface="Arial" pitchFamily="34" charset="0"/>
                <a:cs typeface="Arial" pitchFamily="34" charset="0"/>
              </a:rPr>
              <a:t>бірінші</a:t>
            </a:r>
            <a:r>
              <a:rPr lang="ru-RU" b="1" dirty="0" smtClean="0">
                <a:latin typeface="Arial" pitchFamily="34" charset="0"/>
                <a:cs typeface="Arial" pitchFamily="34" charset="0"/>
              </a:rPr>
              <a:t> </a:t>
            </a:r>
            <a:r>
              <a:rPr lang="ru-RU" b="1" dirty="0" err="1" smtClean="0">
                <a:latin typeface="Arial" pitchFamily="34" charset="0"/>
                <a:cs typeface="Arial" pitchFamily="34" charset="0"/>
              </a:rPr>
              <a:t>бөлігінде көзделген ұсақ бұзақылық немесе</a:t>
            </a:r>
            <a:r>
              <a:rPr lang="ru-RU" b="1" dirty="0" smtClean="0">
                <a:latin typeface="Arial" pitchFamily="34" charset="0"/>
                <a:cs typeface="Arial" pitchFamily="34" charset="0"/>
              </a:rPr>
              <a:t> он </a:t>
            </a:r>
            <a:r>
              <a:rPr lang="ru-RU" b="1" dirty="0" err="1" smtClean="0">
                <a:latin typeface="Arial" pitchFamily="34" charset="0"/>
                <a:cs typeface="Arial" pitchFamily="34" charset="0"/>
              </a:rPr>
              <a:t>төрт жастан</a:t>
            </a:r>
            <a:r>
              <a:rPr lang="ru-RU" b="1" dirty="0" smtClean="0">
                <a:latin typeface="Arial" pitchFamily="34" charset="0"/>
                <a:cs typeface="Arial" pitchFamily="34" charset="0"/>
              </a:rPr>
              <a:t> </a:t>
            </a:r>
            <a:r>
              <a:rPr lang="ru-RU" b="1" dirty="0" err="1" smtClean="0">
                <a:latin typeface="Arial" pitchFamily="34" charset="0"/>
                <a:cs typeface="Arial" pitchFamily="34" charset="0"/>
              </a:rPr>
              <a:t>он</a:t>
            </a:r>
            <a:r>
              <a:rPr lang="ru-RU" b="1" dirty="0" smtClean="0">
                <a:latin typeface="Arial" pitchFamily="34" charset="0"/>
                <a:cs typeface="Arial" pitchFamily="34" charset="0"/>
              </a:rPr>
              <a:t> </a:t>
            </a:r>
            <a:r>
              <a:rPr lang="ru-RU" b="1" dirty="0" err="1" smtClean="0">
                <a:latin typeface="Arial" pitchFamily="34" charset="0"/>
                <a:cs typeface="Arial" pitchFamily="34" charset="0"/>
              </a:rPr>
              <a:t>алты</a:t>
            </a:r>
            <a:r>
              <a:rPr lang="ru-RU" b="1" dirty="0" smtClean="0">
                <a:latin typeface="Arial" pitchFamily="34" charset="0"/>
                <a:cs typeface="Arial" pitchFamily="34" charset="0"/>
              </a:rPr>
              <a:t> </a:t>
            </a:r>
            <a:r>
              <a:rPr lang="ru-RU" b="1" dirty="0" err="1" smtClean="0">
                <a:latin typeface="Arial" pitchFamily="34" charset="0"/>
                <a:cs typeface="Arial" pitchFamily="34" charset="0"/>
              </a:rPr>
              <a:t>жасқа дейінгі</a:t>
            </a:r>
            <a:r>
              <a:rPr lang="ru-RU" b="1" dirty="0" smtClean="0">
                <a:latin typeface="Arial" pitchFamily="34" charset="0"/>
                <a:cs typeface="Arial" pitchFamily="34" charset="0"/>
              </a:rPr>
              <a:t> </a:t>
            </a:r>
            <a:r>
              <a:rPr lang="ru-RU" b="1" dirty="0" err="1" smtClean="0">
                <a:latin typeface="Arial" pitchFamily="34" charset="0"/>
                <a:cs typeface="Arial" pitchFamily="34" charset="0"/>
              </a:rPr>
              <a:t>кәмелетке толмаған адам</a:t>
            </a:r>
            <a:r>
              <a:rPr lang="ru-RU" b="1" dirty="0" smtClean="0">
                <a:latin typeface="Arial" pitchFamily="34" charset="0"/>
                <a:cs typeface="Arial" pitchFamily="34" charset="0"/>
              </a:rPr>
              <a:t> </a:t>
            </a:r>
            <a:r>
              <a:rPr lang="ru-RU" b="1" dirty="0" err="1" smtClean="0">
                <a:latin typeface="Arial" pitchFamily="34" charset="0"/>
                <a:cs typeface="Arial" pitchFamily="34" charset="0"/>
              </a:rPr>
              <a:t>жасаған бұзақылық</a:t>
            </a:r>
            <a:r>
              <a:rPr lang="ru-RU" b="1" dirty="0" smtClean="0">
                <a:latin typeface="Arial" pitchFamily="34" charset="0"/>
                <a:cs typeface="Arial" pitchFamily="34" charset="0"/>
              </a:rPr>
              <a:t>, </a:t>
            </a:r>
          </a:p>
          <a:p>
            <a:pPr algn="ctr" fontAlgn="base">
              <a:spcBef>
                <a:spcPts val="0"/>
              </a:spcBef>
              <a:buNone/>
            </a:pPr>
            <a:endParaRPr lang="ru-RU" b="1" dirty="0" smtClean="0">
              <a:latin typeface="Arial" pitchFamily="34" charset="0"/>
              <a:cs typeface="Arial" pitchFamily="34" charset="0"/>
            </a:endParaRPr>
          </a:p>
          <a:p>
            <a:pPr algn="ctr" fontAlgn="base">
              <a:spcBef>
                <a:spcPts val="0"/>
              </a:spcBef>
              <a:buNone/>
            </a:pPr>
            <a:r>
              <a:rPr lang="ru-RU" b="1" dirty="0" smtClean="0">
                <a:latin typeface="Arial" pitchFamily="34" charset="0"/>
                <a:cs typeface="Arial" pitchFamily="34" charset="0"/>
              </a:rPr>
              <a:t>- </a:t>
            </a:r>
            <a:r>
              <a:rPr lang="ru-RU" b="1" dirty="0" err="1" smtClean="0">
                <a:latin typeface="Arial" pitchFamily="34" charset="0"/>
                <a:cs typeface="Arial" pitchFamily="34" charset="0"/>
              </a:rPr>
              <a:t>ата-аналарға немесе</a:t>
            </a:r>
            <a:r>
              <a:rPr lang="ru-RU" b="1" dirty="0" smtClean="0">
                <a:latin typeface="Arial" pitchFamily="34" charset="0"/>
                <a:cs typeface="Arial" pitchFamily="34" charset="0"/>
              </a:rPr>
              <a:t> </a:t>
            </a:r>
            <a:r>
              <a:rPr lang="ru-RU" b="1" dirty="0" err="1" smtClean="0">
                <a:latin typeface="Arial" pitchFamily="34" charset="0"/>
                <a:cs typeface="Arial" pitchFamily="34" charset="0"/>
              </a:rPr>
              <a:t>оларды</a:t>
            </a:r>
            <a:r>
              <a:rPr lang="ru-RU" b="1" dirty="0" smtClean="0">
                <a:latin typeface="Arial" pitchFamily="34" charset="0"/>
                <a:cs typeface="Arial" pitchFamily="34" charset="0"/>
              </a:rPr>
              <a:t> </a:t>
            </a:r>
            <a:r>
              <a:rPr lang="ru-RU" b="1" dirty="0" err="1" smtClean="0">
                <a:latin typeface="Arial" pitchFamily="34" charset="0"/>
                <a:cs typeface="Arial" pitchFamily="34" charset="0"/>
              </a:rPr>
              <a:t>алмастыратын</a:t>
            </a:r>
            <a:r>
              <a:rPr lang="ru-RU" b="1" dirty="0" smtClean="0">
                <a:latin typeface="Arial" pitchFamily="34" charset="0"/>
                <a:cs typeface="Arial" pitchFamily="34" charset="0"/>
              </a:rPr>
              <a:t> </a:t>
            </a:r>
            <a:r>
              <a:rPr lang="ru-RU" b="1" dirty="0" err="1" smtClean="0">
                <a:latin typeface="Arial" pitchFamily="34" charset="0"/>
                <a:cs typeface="Arial" pitchFamily="34" charset="0"/>
              </a:rPr>
              <a:t>адамдарға жеті</a:t>
            </a:r>
            <a:r>
              <a:rPr lang="ru-RU" b="1" dirty="0" smtClean="0">
                <a:latin typeface="Arial" pitchFamily="34" charset="0"/>
                <a:cs typeface="Arial" pitchFamily="34" charset="0"/>
              </a:rPr>
              <a:t> </a:t>
            </a:r>
            <a:r>
              <a:rPr lang="ru-RU" b="1" dirty="0" err="1" smtClean="0">
                <a:latin typeface="Arial" pitchFamily="34" charset="0"/>
                <a:cs typeface="Arial" pitchFamily="34" charset="0"/>
              </a:rPr>
              <a:t>айлық есепт</a:t>
            </a:r>
            <a:r>
              <a:rPr lang="en-US" b="1" dirty="0" err="1" smtClean="0">
                <a:latin typeface="Arial" pitchFamily="34" charset="0"/>
                <a:cs typeface="Arial" pitchFamily="34" charset="0"/>
              </a:rPr>
              <a:t>i</a:t>
            </a:r>
            <a:r>
              <a:rPr lang="ru-RU" b="1" dirty="0" smtClean="0">
                <a:latin typeface="Arial" pitchFamily="34" charset="0"/>
                <a:cs typeface="Arial" pitchFamily="34" charset="0"/>
              </a:rPr>
              <a:t>к </a:t>
            </a:r>
            <a:r>
              <a:rPr lang="ru-RU" b="1" dirty="0" err="1" smtClean="0">
                <a:latin typeface="Arial" pitchFamily="34" charset="0"/>
                <a:cs typeface="Arial" pitchFamily="34" charset="0"/>
              </a:rPr>
              <a:t>көрсетк</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ш</a:t>
            </a:r>
            <a:r>
              <a:rPr lang="ru-RU" b="1" dirty="0" smtClean="0">
                <a:latin typeface="Arial" pitchFamily="34" charset="0"/>
                <a:cs typeface="Arial" pitchFamily="34" charset="0"/>
              </a:rPr>
              <a:t> </a:t>
            </a:r>
            <a:r>
              <a:rPr lang="ru-RU" b="1" dirty="0" err="1" smtClean="0">
                <a:latin typeface="Arial" pitchFamily="34" charset="0"/>
                <a:cs typeface="Arial" pitchFamily="34" charset="0"/>
              </a:rPr>
              <a:t>мөлшер</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нде</a:t>
            </a:r>
            <a:r>
              <a:rPr lang="ru-RU" b="1" dirty="0" smtClean="0">
                <a:latin typeface="Arial" pitchFamily="34" charset="0"/>
                <a:cs typeface="Arial" pitchFamily="34" charset="0"/>
              </a:rPr>
              <a:t> </a:t>
            </a:r>
            <a:r>
              <a:rPr lang="ru-RU" b="1" dirty="0" err="1" smtClean="0">
                <a:latin typeface="Arial" pitchFamily="34" charset="0"/>
                <a:cs typeface="Arial" pitchFamily="34" charset="0"/>
              </a:rPr>
              <a:t>айыппұл салуға әкеп соғады.</a:t>
            </a:r>
            <a:endParaRPr lang="ru-RU" dirty="0"/>
          </a:p>
        </p:txBody>
      </p:sp>
    </p:spTree>
  </p:cSld>
  <p:clrMapOvr>
    <a:masterClrMapping/>
  </p:clrMapOvr>
  <p:transition>
    <p:pull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5919936"/>
          </a:xfrm>
        </p:spPr>
        <p:txBody>
          <a:bodyPr>
            <a:normAutofit lnSpcReduction="10000"/>
          </a:bodyPr>
          <a:lstStyle/>
          <a:p>
            <a:pPr algn="ctr" fontAlgn="base">
              <a:buNone/>
            </a:pPr>
            <a:r>
              <a:rPr lang="ru-RU" b="1" dirty="0" smtClean="0">
                <a:latin typeface="Arial" pitchFamily="34" charset="0"/>
                <a:cs typeface="Arial" pitchFamily="34" charset="0"/>
              </a:rPr>
              <a:t>436-бап</a:t>
            </a:r>
          </a:p>
          <a:p>
            <a:pPr algn="ctr" fontAlgn="base">
              <a:buNone/>
            </a:pPr>
            <a:r>
              <a:rPr lang="ru-RU" b="1" dirty="0" smtClean="0">
                <a:latin typeface="Arial" pitchFamily="34" charset="0"/>
                <a:cs typeface="Arial" pitchFamily="34" charset="0"/>
              </a:rPr>
              <a:t> 2. </a:t>
            </a:r>
            <a:r>
              <a:rPr lang="ru-RU" b="1" dirty="0" err="1" smtClean="0">
                <a:latin typeface="Arial" pitchFamily="34" charset="0"/>
                <a:cs typeface="Arial" pitchFamily="34" charset="0"/>
              </a:rPr>
              <a:t>Елд</a:t>
            </a:r>
            <a:r>
              <a:rPr lang="en-US" b="1" dirty="0" err="1" smtClean="0">
                <a:latin typeface="Arial" pitchFamily="34" charset="0"/>
                <a:cs typeface="Arial" pitchFamily="34" charset="0"/>
              </a:rPr>
              <a:t>i</a:t>
            </a:r>
            <a:r>
              <a:rPr lang="en-US" b="1" dirty="0" smtClean="0">
                <a:latin typeface="Arial" pitchFamily="34" charset="0"/>
                <a:cs typeface="Arial" pitchFamily="34" charset="0"/>
              </a:rPr>
              <a:t> </a:t>
            </a:r>
            <a:r>
              <a:rPr lang="ru-RU" b="1" dirty="0" err="1" smtClean="0">
                <a:latin typeface="Arial" pitchFamily="34" charset="0"/>
                <a:cs typeface="Arial" pitchFamily="34" charset="0"/>
              </a:rPr>
              <a:t>мекендерде</a:t>
            </a:r>
            <a:r>
              <a:rPr lang="ru-RU" b="1" dirty="0" smtClean="0">
                <a:latin typeface="Arial" pitchFamily="34" charset="0"/>
                <a:cs typeface="Arial" pitchFamily="34" charset="0"/>
              </a:rPr>
              <a:t> </a:t>
            </a:r>
            <a:r>
              <a:rPr lang="ru-RU" b="1" dirty="0" err="1" smtClean="0">
                <a:latin typeface="Arial" pitchFamily="34" charset="0"/>
                <a:cs typeface="Arial" pitchFamily="34" charset="0"/>
              </a:rPr>
              <a:t>және ол</a:t>
            </a:r>
            <a:r>
              <a:rPr lang="ru-RU" b="1" dirty="0" smtClean="0">
                <a:latin typeface="Arial" pitchFamily="34" charset="0"/>
                <a:cs typeface="Arial" pitchFamily="34" charset="0"/>
              </a:rPr>
              <a:t> </a:t>
            </a:r>
            <a:r>
              <a:rPr lang="ru-RU" b="1" dirty="0" err="1" smtClean="0">
                <a:latin typeface="Arial" pitchFamily="34" charset="0"/>
                <a:cs typeface="Arial" pitchFamily="34" charset="0"/>
              </a:rPr>
              <a:t>үш</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н</a:t>
            </a:r>
            <a:r>
              <a:rPr lang="ru-RU" b="1" dirty="0" smtClean="0">
                <a:latin typeface="Arial" pitchFamily="34" charset="0"/>
                <a:cs typeface="Arial" pitchFamily="34" charset="0"/>
              </a:rPr>
              <a:t> </a:t>
            </a:r>
            <a:r>
              <a:rPr lang="ru-RU" b="1" dirty="0" err="1" smtClean="0">
                <a:latin typeface="Arial" pitchFamily="34" charset="0"/>
                <a:cs typeface="Arial" pitchFamily="34" charset="0"/>
              </a:rPr>
              <a:t>бөл</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нбеген</a:t>
            </a:r>
            <a:r>
              <a:rPr lang="ru-RU" b="1" dirty="0" smtClean="0">
                <a:latin typeface="Arial" pitchFamily="34" charset="0"/>
                <a:cs typeface="Arial" pitchFamily="34" charset="0"/>
              </a:rPr>
              <a:t> </a:t>
            </a:r>
            <a:r>
              <a:rPr lang="ru-RU" b="1" dirty="0" err="1" smtClean="0">
                <a:latin typeface="Arial" pitchFamily="34" charset="0"/>
                <a:cs typeface="Arial" pitchFamily="34" charset="0"/>
              </a:rPr>
              <a:t>жерлерде</a:t>
            </a:r>
            <a:r>
              <a:rPr lang="ru-RU" b="1" dirty="0" smtClean="0">
                <a:latin typeface="Arial" pitchFamily="34" charset="0"/>
                <a:cs typeface="Arial" pitchFamily="34" charset="0"/>
              </a:rPr>
              <a:t> </a:t>
            </a:r>
            <a:r>
              <a:rPr lang="ru-RU" b="1" dirty="0" err="1" smtClean="0">
                <a:latin typeface="Arial" pitchFamily="34" charset="0"/>
                <a:cs typeface="Arial" pitchFamily="34" charset="0"/>
              </a:rPr>
              <a:t>жеке</a:t>
            </a:r>
            <a:r>
              <a:rPr lang="ru-RU" b="1" dirty="0" smtClean="0">
                <a:latin typeface="Arial" pitchFamily="34" charset="0"/>
                <a:cs typeface="Arial" pitchFamily="34" charset="0"/>
              </a:rPr>
              <a:t> </a:t>
            </a:r>
            <a:r>
              <a:rPr lang="ru-RU" b="1" dirty="0" err="1" smtClean="0">
                <a:latin typeface="Arial" pitchFamily="34" charset="0"/>
                <a:cs typeface="Arial" pitchFamily="34" charset="0"/>
              </a:rPr>
              <a:t>тұлғалардың тыныштығын, белг</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ленген</a:t>
            </a:r>
            <a:r>
              <a:rPr lang="ru-RU" b="1" dirty="0" smtClean="0">
                <a:latin typeface="Arial" pitchFamily="34" charset="0"/>
                <a:cs typeface="Arial" pitchFamily="34" charset="0"/>
              </a:rPr>
              <a:t> </a:t>
            </a:r>
            <a:r>
              <a:rPr lang="ru-RU" b="1" dirty="0" err="1" smtClean="0">
                <a:latin typeface="Arial" pitchFamily="34" charset="0"/>
                <a:cs typeface="Arial" pitchFamily="34" charset="0"/>
              </a:rPr>
              <a:t>тәрт</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пт</a:t>
            </a:r>
            <a:r>
              <a:rPr lang="en-US" b="1" dirty="0" err="1" smtClean="0">
                <a:latin typeface="Arial" pitchFamily="34" charset="0"/>
                <a:cs typeface="Arial" pitchFamily="34" charset="0"/>
              </a:rPr>
              <a:t>i</a:t>
            </a:r>
            <a:r>
              <a:rPr lang="en-US" b="1" dirty="0" smtClean="0">
                <a:latin typeface="Arial" pitchFamily="34" charset="0"/>
                <a:cs typeface="Arial" pitchFamily="34" charset="0"/>
              </a:rPr>
              <a:t> </a:t>
            </a:r>
            <a:r>
              <a:rPr lang="ru-RU" b="1" dirty="0" err="1" smtClean="0">
                <a:latin typeface="Arial" pitchFamily="34" charset="0"/>
                <a:cs typeface="Arial" pitchFamily="34" charset="0"/>
              </a:rPr>
              <a:t>бұзатын және</a:t>
            </a:r>
            <a:r>
              <a:rPr lang="ru-RU" b="1" dirty="0" smtClean="0">
                <a:latin typeface="Arial" pitchFamily="34" charset="0"/>
                <a:cs typeface="Arial" pitchFamily="34" charset="0"/>
              </a:rPr>
              <a:t> </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р</a:t>
            </a:r>
            <a:r>
              <a:rPr lang="en-US" b="1" dirty="0" err="1" smtClean="0">
                <a:latin typeface="Arial" pitchFamily="34" charset="0"/>
                <a:cs typeface="Arial" pitchFamily="34" charset="0"/>
              </a:rPr>
              <a:t>i</a:t>
            </a:r>
            <a:r>
              <a:rPr lang="en-US" b="1" dirty="0" smtClean="0">
                <a:latin typeface="Arial" pitchFamily="34" charset="0"/>
                <a:cs typeface="Arial" pitchFamily="34" charset="0"/>
              </a:rPr>
              <a:t> </a:t>
            </a:r>
            <a:r>
              <a:rPr lang="ru-RU" b="1" dirty="0" err="1" smtClean="0">
                <a:latin typeface="Arial" pitchFamily="34" charset="0"/>
                <a:cs typeface="Arial" pitchFamily="34" charset="0"/>
              </a:rPr>
              <a:t>материалдық залал</a:t>
            </a:r>
            <a:r>
              <a:rPr lang="ru-RU" b="1" dirty="0" smtClean="0">
                <a:latin typeface="Arial" pitchFamily="34" charset="0"/>
                <a:cs typeface="Arial" pitchFamily="34" charset="0"/>
              </a:rPr>
              <a:t> </a:t>
            </a:r>
            <a:r>
              <a:rPr lang="ru-RU" b="1" dirty="0" err="1" smtClean="0">
                <a:latin typeface="Arial" pitchFamily="34" charset="0"/>
                <a:cs typeface="Arial" pitchFamily="34" charset="0"/>
              </a:rPr>
              <a:t>келт</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рмейт</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н</a:t>
            </a:r>
            <a:r>
              <a:rPr lang="ru-RU" b="1" dirty="0" smtClean="0">
                <a:latin typeface="Arial" pitchFamily="34" charset="0"/>
                <a:cs typeface="Arial" pitchFamily="34" charset="0"/>
              </a:rPr>
              <a:t> </a:t>
            </a:r>
            <a:r>
              <a:rPr lang="ru-RU" b="1" dirty="0" err="1" smtClean="0">
                <a:latin typeface="Arial" pitchFamily="34" charset="0"/>
                <a:cs typeface="Arial" pitchFamily="34" charset="0"/>
              </a:rPr>
              <a:t>пиротехникалық бұйымдарды пайдалану</a:t>
            </a:r>
            <a:r>
              <a:rPr lang="ru-RU" b="1" dirty="0" smtClean="0">
                <a:latin typeface="Arial" pitchFamily="34" charset="0"/>
                <a:cs typeface="Arial" pitchFamily="34" charset="0"/>
              </a:rPr>
              <a:t> - </a:t>
            </a:r>
            <a:r>
              <a:rPr lang="ru-RU" b="1" dirty="0" err="1" smtClean="0">
                <a:latin typeface="Arial" pitchFamily="34" charset="0"/>
                <a:cs typeface="Arial" pitchFamily="34" charset="0"/>
              </a:rPr>
              <a:t>пиротехникалық бұйымдар тәркіленіп, жиырма</a:t>
            </a:r>
            <a:r>
              <a:rPr lang="ru-RU" b="1" dirty="0" smtClean="0">
                <a:latin typeface="Arial" pitchFamily="34" charset="0"/>
                <a:cs typeface="Arial" pitchFamily="34" charset="0"/>
              </a:rPr>
              <a:t> </a:t>
            </a:r>
            <a:r>
              <a:rPr lang="ru-RU" b="1" dirty="0" err="1" smtClean="0">
                <a:latin typeface="Arial" pitchFamily="34" charset="0"/>
                <a:cs typeface="Arial" pitchFamily="34" charset="0"/>
              </a:rPr>
              <a:t>айлық есептік</a:t>
            </a:r>
            <a:r>
              <a:rPr lang="ru-RU" b="1" dirty="0" smtClean="0">
                <a:latin typeface="Arial" pitchFamily="34" charset="0"/>
                <a:cs typeface="Arial" pitchFamily="34" charset="0"/>
              </a:rPr>
              <a:t> </a:t>
            </a:r>
            <a:r>
              <a:rPr lang="ru-RU" b="1" dirty="0" err="1" smtClean="0">
                <a:latin typeface="Arial" pitchFamily="34" charset="0"/>
                <a:cs typeface="Arial" pitchFamily="34" charset="0"/>
              </a:rPr>
              <a:t>көрсеткіш мөлшерінде айыппұл салуға әкеп соғады.</a:t>
            </a:r>
            <a:r>
              <a:rPr lang="ru-RU" b="1" dirty="0" smtClean="0">
                <a:latin typeface="Arial" pitchFamily="34" charset="0"/>
                <a:cs typeface="Arial" pitchFamily="34" charset="0"/>
              </a:rPr>
              <a:t> 3. Осы </a:t>
            </a:r>
            <a:r>
              <a:rPr lang="ru-RU" b="1" dirty="0" err="1" smtClean="0">
                <a:latin typeface="Arial" pitchFamily="34" charset="0"/>
                <a:cs typeface="Arial" pitchFamily="34" charset="0"/>
              </a:rPr>
              <a:t>баптың ек</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нш</a:t>
            </a:r>
            <a:r>
              <a:rPr lang="en-US" b="1" dirty="0" err="1" smtClean="0">
                <a:latin typeface="Arial" pitchFamily="34" charset="0"/>
                <a:cs typeface="Arial" pitchFamily="34" charset="0"/>
              </a:rPr>
              <a:t>i</a:t>
            </a:r>
            <a:r>
              <a:rPr lang="en-US" b="1" dirty="0" smtClean="0">
                <a:latin typeface="Arial" pitchFamily="34" charset="0"/>
                <a:cs typeface="Arial" pitchFamily="34" charset="0"/>
              </a:rPr>
              <a:t> </a:t>
            </a:r>
            <a:r>
              <a:rPr lang="ru-RU" b="1" dirty="0" err="1" smtClean="0">
                <a:latin typeface="Arial" pitchFamily="34" charset="0"/>
                <a:cs typeface="Arial" pitchFamily="34" charset="0"/>
              </a:rPr>
              <a:t>бөл</a:t>
            </a:r>
            <a:r>
              <a:rPr lang="en-US" b="1" dirty="0" err="1" smtClean="0">
                <a:latin typeface="Arial" pitchFamily="34" charset="0"/>
                <a:cs typeface="Arial" pitchFamily="34" charset="0"/>
              </a:rPr>
              <a:t>i</a:t>
            </a:r>
            <a:r>
              <a:rPr lang="ru-RU" b="1" dirty="0" smtClean="0">
                <a:latin typeface="Arial" pitchFamily="34" charset="0"/>
                <a:cs typeface="Arial" pitchFamily="34" charset="0"/>
              </a:rPr>
              <a:t>г</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нде</a:t>
            </a:r>
            <a:r>
              <a:rPr lang="ru-RU" b="1" dirty="0" smtClean="0">
                <a:latin typeface="Arial" pitchFamily="34" charset="0"/>
                <a:cs typeface="Arial" pitchFamily="34" charset="0"/>
              </a:rPr>
              <a:t> </a:t>
            </a:r>
            <a:r>
              <a:rPr lang="ru-RU" b="1" dirty="0" err="1" smtClean="0">
                <a:latin typeface="Arial" pitchFamily="34" charset="0"/>
                <a:cs typeface="Arial" pitchFamily="34" charset="0"/>
              </a:rPr>
              <a:t>көзделген, </a:t>
            </a:r>
            <a:r>
              <a:rPr lang="ru-RU" b="1" dirty="0" smtClean="0">
                <a:latin typeface="Arial" pitchFamily="34" charset="0"/>
                <a:cs typeface="Arial" pitchFamily="34" charset="0"/>
              </a:rPr>
              <a:t>он </a:t>
            </a:r>
            <a:r>
              <a:rPr lang="ru-RU" b="1" dirty="0" err="1" smtClean="0">
                <a:latin typeface="Arial" pitchFamily="34" charset="0"/>
                <a:cs typeface="Arial" pitchFamily="34" charset="0"/>
              </a:rPr>
              <a:t>алты</a:t>
            </a:r>
            <a:r>
              <a:rPr lang="ru-RU" b="1" dirty="0" smtClean="0">
                <a:latin typeface="Arial" pitchFamily="34" charset="0"/>
                <a:cs typeface="Arial" pitchFamily="34" charset="0"/>
              </a:rPr>
              <a:t> </a:t>
            </a:r>
            <a:r>
              <a:rPr lang="ru-RU" b="1" dirty="0" err="1" smtClean="0">
                <a:latin typeface="Arial" pitchFamily="34" charset="0"/>
                <a:cs typeface="Arial" pitchFamily="34" charset="0"/>
              </a:rPr>
              <a:t>жасқа толмаған кәмелетке толмаған адам</a:t>
            </a:r>
            <a:r>
              <a:rPr lang="ru-RU" b="1" dirty="0" smtClean="0">
                <a:latin typeface="Arial" pitchFamily="34" charset="0"/>
                <a:cs typeface="Arial" pitchFamily="34" charset="0"/>
              </a:rPr>
              <a:t> </a:t>
            </a:r>
            <a:r>
              <a:rPr lang="ru-RU" b="1" dirty="0" err="1" smtClean="0">
                <a:latin typeface="Arial" pitchFamily="34" charset="0"/>
                <a:cs typeface="Arial" pitchFamily="34" charset="0"/>
              </a:rPr>
              <a:t>жасаған әрекет </a:t>
            </a:r>
            <a:r>
              <a:rPr lang="ru-RU" b="1" dirty="0" smtClean="0">
                <a:latin typeface="Arial" pitchFamily="34" charset="0"/>
                <a:cs typeface="Arial" pitchFamily="34" charset="0"/>
              </a:rPr>
              <a:t>- </a:t>
            </a:r>
            <a:r>
              <a:rPr lang="ru-RU" b="1" dirty="0" err="1" smtClean="0">
                <a:latin typeface="Arial" pitchFamily="34" charset="0"/>
                <a:cs typeface="Arial" pitchFamily="34" charset="0"/>
              </a:rPr>
              <a:t>пиротехникалық бұйымдар тәркіленіп</a:t>
            </a:r>
            <a:r>
              <a:rPr lang="ru-RU" b="1" dirty="0" smtClean="0">
                <a:latin typeface="Arial" pitchFamily="34" charset="0"/>
                <a:cs typeface="Arial" pitchFamily="34" charset="0"/>
              </a:rPr>
              <a:t>, </a:t>
            </a:r>
            <a:r>
              <a:rPr lang="ru-RU" b="1" dirty="0" err="1" smtClean="0">
                <a:latin typeface="Arial" pitchFamily="34" charset="0"/>
                <a:cs typeface="Arial" pitchFamily="34" charset="0"/>
              </a:rPr>
              <a:t>ескерту</a:t>
            </a:r>
            <a:r>
              <a:rPr lang="ru-RU" b="1" dirty="0" smtClean="0">
                <a:latin typeface="Arial" pitchFamily="34" charset="0"/>
                <a:cs typeface="Arial" pitchFamily="34" charset="0"/>
              </a:rPr>
              <a:t> </a:t>
            </a:r>
            <a:r>
              <a:rPr lang="ru-RU" b="1" dirty="0" err="1" smtClean="0">
                <a:latin typeface="Arial" pitchFamily="34" charset="0"/>
                <a:cs typeface="Arial" pitchFamily="34" charset="0"/>
              </a:rPr>
              <a:t>жасауға немесе</a:t>
            </a:r>
            <a:r>
              <a:rPr lang="ru-RU" b="1" dirty="0" smtClean="0">
                <a:latin typeface="Arial" pitchFamily="34" charset="0"/>
                <a:cs typeface="Arial" pitchFamily="34" charset="0"/>
              </a:rPr>
              <a:t> </a:t>
            </a:r>
            <a:r>
              <a:rPr lang="ru-RU" b="1" dirty="0" err="1" smtClean="0">
                <a:latin typeface="Arial" pitchFamily="34" charset="0"/>
                <a:cs typeface="Arial" pitchFamily="34" charset="0"/>
              </a:rPr>
              <a:t>ата-аналарға немесе</a:t>
            </a:r>
            <a:r>
              <a:rPr lang="ru-RU" b="1" dirty="0" smtClean="0">
                <a:latin typeface="Arial" pitchFamily="34" charset="0"/>
                <a:cs typeface="Arial" pitchFamily="34" charset="0"/>
              </a:rPr>
              <a:t> </a:t>
            </a:r>
            <a:r>
              <a:rPr lang="ru-RU" b="1" dirty="0" err="1" smtClean="0">
                <a:latin typeface="Arial" pitchFamily="34" charset="0"/>
                <a:cs typeface="Arial" pitchFamily="34" charset="0"/>
              </a:rPr>
              <a:t>оларды</a:t>
            </a:r>
            <a:r>
              <a:rPr lang="ru-RU" b="1" dirty="0" smtClean="0">
                <a:latin typeface="Arial" pitchFamily="34" charset="0"/>
                <a:cs typeface="Arial" pitchFamily="34" charset="0"/>
              </a:rPr>
              <a:t> </a:t>
            </a:r>
            <a:r>
              <a:rPr lang="ru-RU" b="1" dirty="0" err="1" smtClean="0">
                <a:latin typeface="Arial" pitchFamily="34" charset="0"/>
                <a:cs typeface="Arial" pitchFamily="34" charset="0"/>
              </a:rPr>
              <a:t>алмастыратын</a:t>
            </a:r>
            <a:r>
              <a:rPr lang="ru-RU" b="1" dirty="0" smtClean="0">
                <a:latin typeface="Arial" pitchFamily="34" charset="0"/>
                <a:cs typeface="Arial" pitchFamily="34" charset="0"/>
              </a:rPr>
              <a:t> </a:t>
            </a:r>
            <a:r>
              <a:rPr lang="ru-RU" b="1" dirty="0" err="1" smtClean="0">
                <a:latin typeface="Arial" pitchFamily="34" charset="0"/>
                <a:cs typeface="Arial" pitchFamily="34" charset="0"/>
              </a:rPr>
              <a:t>адамдарға жиырма</a:t>
            </a:r>
            <a:r>
              <a:rPr lang="ru-RU" b="1" dirty="0" smtClean="0">
                <a:latin typeface="Arial" pitchFamily="34" charset="0"/>
                <a:cs typeface="Arial" pitchFamily="34" charset="0"/>
              </a:rPr>
              <a:t> </a:t>
            </a:r>
            <a:r>
              <a:rPr lang="ru-RU" b="1" dirty="0" err="1" smtClean="0">
                <a:latin typeface="Arial" pitchFamily="34" charset="0"/>
                <a:cs typeface="Arial" pitchFamily="34" charset="0"/>
              </a:rPr>
              <a:t>айлық есепт</a:t>
            </a:r>
            <a:r>
              <a:rPr lang="en-US" b="1" dirty="0" err="1" smtClean="0">
                <a:latin typeface="Arial" pitchFamily="34" charset="0"/>
                <a:cs typeface="Arial" pitchFamily="34" charset="0"/>
              </a:rPr>
              <a:t>i</a:t>
            </a:r>
            <a:r>
              <a:rPr lang="ru-RU" b="1" dirty="0" smtClean="0">
                <a:latin typeface="Arial" pitchFamily="34" charset="0"/>
                <a:cs typeface="Arial" pitchFamily="34" charset="0"/>
              </a:rPr>
              <a:t>к </a:t>
            </a:r>
            <a:r>
              <a:rPr lang="ru-RU" b="1" dirty="0" err="1" smtClean="0">
                <a:latin typeface="Arial" pitchFamily="34" charset="0"/>
                <a:cs typeface="Arial" pitchFamily="34" charset="0"/>
              </a:rPr>
              <a:t>көрсетк</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ш</a:t>
            </a:r>
            <a:r>
              <a:rPr lang="ru-RU" b="1" dirty="0" smtClean="0">
                <a:latin typeface="Arial" pitchFamily="34" charset="0"/>
                <a:cs typeface="Arial" pitchFamily="34" charset="0"/>
              </a:rPr>
              <a:t> </a:t>
            </a:r>
            <a:r>
              <a:rPr lang="ru-RU" b="1" dirty="0" err="1" smtClean="0">
                <a:latin typeface="Arial" pitchFamily="34" charset="0"/>
                <a:cs typeface="Arial" pitchFamily="34" charset="0"/>
              </a:rPr>
              <a:t>мөлшер</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нде</a:t>
            </a:r>
            <a:r>
              <a:rPr lang="ru-RU" b="1" dirty="0" smtClean="0">
                <a:latin typeface="Arial" pitchFamily="34" charset="0"/>
                <a:cs typeface="Arial" pitchFamily="34" charset="0"/>
              </a:rPr>
              <a:t> </a:t>
            </a:r>
            <a:r>
              <a:rPr lang="ru-RU" b="1" dirty="0" err="1" smtClean="0">
                <a:latin typeface="Arial" pitchFamily="34" charset="0"/>
                <a:cs typeface="Arial" pitchFamily="34" charset="0"/>
              </a:rPr>
              <a:t>айыппұл салуға әкеп соғады.</a:t>
            </a:r>
            <a:endParaRPr lang="ru-RU" dirty="0">
              <a:latin typeface="Arial" pitchFamily="34" charset="0"/>
              <a:cs typeface="Arial" pitchFamily="34" charset="0"/>
            </a:endParaRPr>
          </a:p>
        </p:txBody>
      </p:sp>
    </p:spTree>
  </p:cSld>
  <p:clrMapOvr>
    <a:masterClrMapping/>
  </p:clrMapOvr>
  <p:transition>
    <p:pull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5991944"/>
          </a:xfrm>
        </p:spPr>
        <p:txBody>
          <a:bodyPr>
            <a:normAutofit fontScale="77500" lnSpcReduction="20000"/>
          </a:bodyPr>
          <a:lstStyle/>
          <a:p>
            <a:pPr algn="ctr" fontAlgn="base">
              <a:lnSpc>
                <a:spcPct val="110000"/>
              </a:lnSpc>
              <a:spcBef>
                <a:spcPts val="0"/>
              </a:spcBef>
              <a:buNone/>
            </a:pPr>
            <a:r>
              <a:rPr lang="ru-RU" b="1" dirty="0" smtClean="0">
                <a:latin typeface="Arial" pitchFamily="34" charset="0"/>
                <a:cs typeface="Arial" pitchFamily="34" charset="0"/>
              </a:rPr>
              <a:t>438-бап. </a:t>
            </a:r>
            <a:r>
              <a:rPr lang="ru-RU" b="1" dirty="0" err="1" smtClean="0">
                <a:latin typeface="Arial" pitchFamily="34" charset="0"/>
                <a:cs typeface="Arial" pitchFamily="34" charset="0"/>
              </a:rPr>
              <a:t>Арнаулы</a:t>
            </a:r>
            <a:r>
              <a:rPr lang="ru-RU" b="1" dirty="0" smtClean="0">
                <a:latin typeface="Arial" pitchFamily="34" charset="0"/>
                <a:cs typeface="Arial" pitchFamily="34" charset="0"/>
              </a:rPr>
              <a:t> </a:t>
            </a:r>
            <a:r>
              <a:rPr lang="ru-RU" b="1" dirty="0" err="1" smtClean="0">
                <a:latin typeface="Arial" pitchFamily="34" charset="0"/>
                <a:cs typeface="Arial" pitchFamily="34" charset="0"/>
              </a:rPr>
              <a:t>қызметтерд</a:t>
            </a:r>
            <a:r>
              <a:rPr lang="en-US" b="1" dirty="0" err="1" smtClean="0">
                <a:latin typeface="Arial" pitchFamily="34" charset="0"/>
                <a:cs typeface="Arial" pitchFamily="34" charset="0"/>
              </a:rPr>
              <a:t>i</a:t>
            </a:r>
            <a:r>
              <a:rPr lang="en-US" b="1" dirty="0" smtClean="0">
                <a:latin typeface="Arial" pitchFamily="34" charset="0"/>
                <a:cs typeface="Arial" pitchFamily="34" charset="0"/>
              </a:rPr>
              <a:t> </a:t>
            </a:r>
            <a:r>
              <a:rPr lang="ru-RU" b="1" dirty="0" err="1" smtClean="0">
                <a:latin typeface="Arial" pitchFamily="34" charset="0"/>
                <a:cs typeface="Arial" pitchFamily="34" charset="0"/>
              </a:rPr>
              <a:t>көр</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неу</a:t>
            </a:r>
            <a:r>
              <a:rPr lang="ru-RU" b="1" dirty="0" smtClean="0">
                <a:latin typeface="Arial" pitchFamily="34" charset="0"/>
                <a:cs typeface="Arial" pitchFamily="34" charset="0"/>
              </a:rPr>
              <a:t> </a:t>
            </a:r>
            <a:r>
              <a:rPr lang="ru-RU" b="1" dirty="0" err="1" smtClean="0">
                <a:latin typeface="Arial" pitchFamily="34" charset="0"/>
                <a:cs typeface="Arial" pitchFamily="34" charset="0"/>
              </a:rPr>
              <a:t>жалған шақыру</a:t>
            </a:r>
            <a:endParaRPr lang="ru-RU" b="1" dirty="0" smtClean="0">
              <a:latin typeface="Arial" pitchFamily="34" charset="0"/>
              <a:cs typeface="Arial" pitchFamily="34" charset="0"/>
            </a:endParaRPr>
          </a:p>
          <a:p>
            <a:pPr algn="ctr" fontAlgn="base">
              <a:lnSpc>
                <a:spcPct val="110000"/>
              </a:lnSpc>
              <a:spcBef>
                <a:spcPts val="0"/>
              </a:spcBef>
              <a:buNone/>
            </a:pPr>
            <a:endParaRPr lang="ru-RU" b="1" dirty="0" smtClean="0">
              <a:latin typeface="Arial" pitchFamily="34" charset="0"/>
              <a:cs typeface="Arial" pitchFamily="34" charset="0"/>
            </a:endParaRPr>
          </a:p>
          <a:p>
            <a:pPr algn="ctr" fontAlgn="base">
              <a:lnSpc>
                <a:spcPct val="110000"/>
              </a:lnSpc>
              <a:spcBef>
                <a:spcPts val="0"/>
              </a:spcBef>
              <a:buNone/>
            </a:pPr>
            <a:r>
              <a:rPr lang="ru-RU" b="1" dirty="0" smtClean="0">
                <a:latin typeface="Arial" pitchFamily="34" charset="0"/>
                <a:cs typeface="Arial" pitchFamily="34" charset="0"/>
              </a:rPr>
              <a:t>1. </a:t>
            </a:r>
            <a:r>
              <a:rPr lang="ru-RU" b="1" dirty="0" err="1" smtClean="0">
                <a:latin typeface="Arial" pitchFamily="34" charset="0"/>
                <a:cs typeface="Arial" pitchFamily="34" charset="0"/>
              </a:rPr>
              <a:t>Мемлекетт</a:t>
            </a:r>
            <a:r>
              <a:rPr lang="en-US" b="1" dirty="0" err="1" smtClean="0">
                <a:latin typeface="Arial" pitchFamily="34" charset="0"/>
                <a:cs typeface="Arial" pitchFamily="34" charset="0"/>
              </a:rPr>
              <a:t>i</a:t>
            </a:r>
            <a:r>
              <a:rPr lang="ru-RU" b="1" dirty="0" smtClean="0">
                <a:latin typeface="Arial" pitchFamily="34" charset="0"/>
                <a:cs typeface="Arial" pitchFamily="34" charset="0"/>
              </a:rPr>
              <a:t>к </a:t>
            </a:r>
            <a:r>
              <a:rPr lang="ru-RU" b="1" dirty="0" err="1" smtClean="0">
                <a:latin typeface="Arial" pitchFamily="34" charset="0"/>
                <a:cs typeface="Arial" pitchFamily="34" charset="0"/>
              </a:rPr>
              <a:t>өртке қарсы қызмет органдарын</a:t>
            </a:r>
            <a:r>
              <a:rPr lang="ru-RU" b="1" dirty="0" smtClean="0">
                <a:latin typeface="Arial" pitchFamily="34" charset="0"/>
                <a:cs typeface="Arial" pitchFamily="34" charset="0"/>
              </a:rPr>
              <a:t>, </a:t>
            </a:r>
            <a:r>
              <a:rPr lang="ru-RU" b="1" dirty="0" err="1" smtClean="0">
                <a:latin typeface="Arial" pitchFamily="34" charset="0"/>
                <a:cs typeface="Arial" pitchFamily="34" charset="0"/>
              </a:rPr>
              <a:t>полицияны</a:t>
            </a:r>
            <a:r>
              <a:rPr lang="ru-RU" b="1" dirty="0" smtClean="0">
                <a:latin typeface="Arial" pitchFamily="34" charset="0"/>
                <a:cs typeface="Arial" pitchFamily="34" charset="0"/>
              </a:rPr>
              <a:t>, </a:t>
            </a:r>
            <a:r>
              <a:rPr lang="ru-RU" b="1" dirty="0" err="1" smtClean="0">
                <a:latin typeface="Arial" pitchFamily="34" charset="0"/>
                <a:cs typeface="Arial" pitchFamily="34" charset="0"/>
              </a:rPr>
              <a:t>медициналық жедел</a:t>
            </a:r>
            <a:r>
              <a:rPr lang="ru-RU" b="1" dirty="0" smtClean="0">
                <a:latin typeface="Arial" pitchFamily="34" charset="0"/>
                <a:cs typeface="Arial" pitchFamily="34" charset="0"/>
              </a:rPr>
              <a:t> </a:t>
            </a:r>
            <a:r>
              <a:rPr lang="ru-RU" b="1" dirty="0" err="1" smtClean="0">
                <a:latin typeface="Arial" pitchFamily="34" charset="0"/>
                <a:cs typeface="Arial" pitchFamily="34" charset="0"/>
              </a:rPr>
              <a:t>жәрдемд</a:t>
            </a:r>
            <a:r>
              <a:rPr lang="en-US" b="1" dirty="0" err="1" smtClean="0">
                <a:latin typeface="Arial" pitchFamily="34" charset="0"/>
                <a:cs typeface="Arial" pitchFamily="34" charset="0"/>
              </a:rPr>
              <a:t>i</a:t>
            </a:r>
            <a:r>
              <a:rPr lang="en-US" b="1" dirty="0" smtClean="0">
                <a:latin typeface="Arial" pitchFamily="34" charset="0"/>
                <a:cs typeface="Arial" pitchFamily="34" charset="0"/>
              </a:rPr>
              <a:t>, </a:t>
            </a:r>
            <a:r>
              <a:rPr lang="ru-RU" b="1" dirty="0" err="1" smtClean="0">
                <a:latin typeface="Arial" pitchFamily="34" charset="0"/>
                <a:cs typeface="Arial" pitchFamily="34" charset="0"/>
              </a:rPr>
              <a:t>авариялық қызметтерд</a:t>
            </a:r>
            <a:r>
              <a:rPr lang="en-US" b="1" dirty="0" err="1" smtClean="0">
                <a:latin typeface="Arial" pitchFamily="34" charset="0"/>
                <a:cs typeface="Arial" pitchFamily="34" charset="0"/>
              </a:rPr>
              <a:t>i</a:t>
            </a:r>
            <a:r>
              <a:rPr lang="en-US" b="1" dirty="0" smtClean="0">
                <a:latin typeface="Arial" pitchFamily="34" charset="0"/>
                <a:cs typeface="Arial" pitchFamily="34" charset="0"/>
              </a:rPr>
              <a:t> </a:t>
            </a:r>
            <a:r>
              <a:rPr lang="ru-RU" b="1" dirty="0" err="1" smtClean="0">
                <a:latin typeface="Arial" pitchFamily="34" charset="0"/>
                <a:cs typeface="Arial" pitchFamily="34" charset="0"/>
              </a:rPr>
              <a:t>көр</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неу</a:t>
            </a:r>
            <a:r>
              <a:rPr lang="ru-RU" b="1" dirty="0" smtClean="0">
                <a:latin typeface="Arial" pitchFamily="34" charset="0"/>
                <a:cs typeface="Arial" pitchFamily="34" charset="0"/>
              </a:rPr>
              <a:t> </a:t>
            </a:r>
            <a:r>
              <a:rPr lang="ru-RU" b="1" dirty="0" err="1" smtClean="0">
                <a:latin typeface="Arial" pitchFamily="34" charset="0"/>
                <a:cs typeface="Arial" pitchFamily="34" charset="0"/>
              </a:rPr>
              <a:t>жалған шақыру </a:t>
            </a:r>
            <a:r>
              <a:rPr lang="ru-RU" b="1" dirty="0" smtClean="0">
                <a:latin typeface="Arial" pitchFamily="34" charset="0"/>
                <a:cs typeface="Arial" pitchFamily="34" charset="0"/>
              </a:rPr>
              <a:t>–  </a:t>
            </a:r>
            <a:r>
              <a:rPr lang="ru-RU" b="1" dirty="0" err="1" smtClean="0">
                <a:latin typeface="Arial" pitchFamily="34" charset="0"/>
                <a:cs typeface="Arial" pitchFamily="34" charset="0"/>
              </a:rPr>
              <a:t>жеке</a:t>
            </a:r>
            <a:r>
              <a:rPr lang="ru-RU" b="1" dirty="0" smtClean="0">
                <a:latin typeface="Arial" pitchFamily="34" charset="0"/>
                <a:cs typeface="Arial" pitchFamily="34" charset="0"/>
              </a:rPr>
              <a:t> </a:t>
            </a:r>
            <a:r>
              <a:rPr lang="ru-RU" b="1" dirty="0" err="1" smtClean="0">
                <a:latin typeface="Arial" pitchFamily="34" charset="0"/>
                <a:cs typeface="Arial" pitchFamily="34" charset="0"/>
              </a:rPr>
              <a:t>тұлғаларға отыз</a:t>
            </a:r>
            <a:r>
              <a:rPr lang="ru-RU" b="1" dirty="0" smtClean="0">
                <a:latin typeface="Arial" pitchFamily="34" charset="0"/>
                <a:cs typeface="Arial" pitchFamily="34" charset="0"/>
              </a:rPr>
              <a:t> </a:t>
            </a:r>
            <a:r>
              <a:rPr lang="ru-RU" b="1" dirty="0" err="1" smtClean="0">
                <a:latin typeface="Arial" pitchFamily="34" charset="0"/>
                <a:cs typeface="Arial" pitchFamily="34" charset="0"/>
              </a:rPr>
              <a:t>айлық есепт</a:t>
            </a:r>
            <a:r>
              <a:rPr lang="en-US" b="1" dirty="0" err="1" smtClean="0">
                <a:latin typeface="Arial" pitchFamily="34" charset="0"/>
                <a:cs typeface="Arial" pitchFamily="34" charset="0"/>
              </a:rPr>
              <a:t>i</a:t>
            </a:r>
            <a:r>
              <a:rPr lang="ru-RU" b="1" dirty="0" smtClean="0">
                <a:latin typeface="Arial" pitchFamily="34" charset="0"/>
                <a:cs typeface="Arial" pitchFamily="34" charset="0"/>
              </a:rPr>
              <a:t>к </a:t>
            </a:r>
            <a:r>
              <a:rPr lang="ru-RU" b="1" dirty="0" err="1" smtClean="0">
                <a:latin typeface="Arial" pitchFamily="34" charset="0"/>
                <a:cs typeface="Arial" pitchFamily="34" charset="0"/>
              </a:rPr>
              <a:t>көрсетк</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ш</a:t>
            </a:r>
            <a:r>
              <a:rPr lang="ru-RU" b="1" dirty="0" smtClean="0">
                <a:latin typeface="Arial" pitchFamily="34" charset="0"/>
                <a:cs typeface="Arial" pitchFamily="34" charset="0"/>
              </a:rPr>
              <a:t> </a:t>
            </a:r>
            <a:r>
              <a:rPr lang="ru-RU" b="1" dirty="0" err="1" smtClean="0">
                <a:latin typeface="Arial" pitchFamily="34" charset="0"/>
                <a:cs typeface="Arial" pitchFamily="34" charset="0"/>
              </a:rPr>
              <a:t>мөлшер</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нде</a:t>
            </a:r>
            <a:r>
              <a:rPr lang="ru-RU" b="1" dirty="0" smtClean="0">
                <a:latin typeface="Arial" pitchFamily="34" charset="0"/>
                <a:cs typeface="Arial" pitchFamily="34" charset="0"/>
              </a:rPr>
              <a:t> </a:t>
            </a:r>
            <a:r>
              <a:rPr lang="ru-RU" b="1" dirty="0" err="1" smtClean="0">
                <a:latin typeface="Arial" pitchFamily="34" charset="0"/>
                <a:cs typeface="Arial" pitchFamily="34" charset="0"/>
              </a:rPr>
              <a:t>айыппұл салуға әкеп соғады.</a:t>
            </a:r>
            <a:endParaRPr lang="ru-RU" b="1" dirty="0" smtClean="0">
              <a:latin typeface="Arial" pitchFamily="34" charset="0"/>
              <a:cs typeface="Arial" pitchFamily="34" charset="0"/>
            </a:endParaRPr>
          </a:p>
          <a:p>
            <a:pPr algn="ctr" fontAlgn="base">
              <a:lnSpc>
                <a:spcPct val="110000"/>
              </a:lnSpc>
              <a:spcBef>
                <a:spcPts val="0"/>
              </a:spcBef>
              <a:buNone/>
            </a:pPr>
            <a:r>
              <a:rPr lang="ru-RU" b="1" dirty="0" smtClean="0">
                <a:latin typeface="Arial" pitchFamily="34" charset="0"/>
                <a:cs typeface="Arial" pitchFamily="34" charset="0"/>
              </a:rPr>
              <a:t>   </a:t>
            </a:r>
          </a:p>
          <a:p>
            <a:pPr algn="ctr" fontAlgn="base">
              <a:lnSpc>
                <a:spcPct val="110000"/>
              </a:lnSpc>
              <a:spcBef>
                <a:spcPts val="0"/>
              </a:spcBef>
              <a:buNone/>
            </a:pPr>
            <a:r>
              <a:rPr lang="ru-RU" b="1" dirty="0" smtClean="0">
                <a:latin typeface="Arial" pitchFamily="34" charset="0"/>
                <a:cs typeface="Arial" pitchFamily="34" charset="0"/>
              </a:rPr>
              <a:t>2. Осы </a:t>
            </a:r>
            <a:r>
              <a:rPr lang="ru-RU" b="1" dirty="0" err="1" smtClean="0">
                <a:latin typeface="Arial" pitchFamily="34" charset="0"/>
                <a:cs typeface="Arial" pitchFamily="34" charset="0"/>
              </a:rPr>
              <a:t>баптың </a:t>
            </a:r>
            <a:r>
              <a:rPr lang="ru-RU" b="1" dirty="0" smtClean="0">
                <a:latin typeface="Arial" pitchFamily="34" charset="0"/>
                <a:cs typeface="Arial" pitchFamily="34" charset="0"/>
              </a:rPr>
              <a:t>б</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р</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нш</a:t>
            </a:r>
            <a:r>
              <a:rPr lang="en-US" b="1" dirty="0" err="1" smtClean="0">
                <a:latin typeface="Arial" pitchFamily="34" charset="0"/>
                <a:cs typeface="Arial" pitchFamily="34" charset="0"/>
              </a:rPr>
              <a:t>i</a:t>
            </a:r>
            <a:r>
              <a:rPr lang="en-US" b="1" dirty="0" smtClean="0">
                <a:latin typeface="Arial" pitchFamily="34" charset="0"/>
                <a:cs typeface="Arial" pitchFamily="34" charset="0"/>
              </a:rPr>
              <a:t> </a:t>
            </a:r>
            <a:r>
              <a:rPr lang="ru-RU" b="1" dirty="0" err="1" smtClean="0">
                <a:latin typeface="Arial" pitchFamily="34" charset="0"/>
                <a:cs typeface="Arial" pitchFamily="34" charset="0"/>
              </a:rPr>
              <a:t>бөл</a:t>
            </a:r>
            <a:r>
              <a:rPr lang="en-US" b="1" dirty="0" err="1" smtClean="0">
                <a:latin typeface="Arial" pitchFamily="34" charset="0"/>
                <a:cs typeface="Arial" pitchFamily="34" charset="0"/>
              </a:rPr>
              <a:t>i</a:t>
            </a:r>
            <a:r>
              <a:rPr lang="ru-RU" b="1" dirty="0" smtClean="0">
                <a:latin typeface="Arial" pitchFamily="34" charset="0"/>
                <a:cs typeface="Arial" pitchFamily="34" charset="0"/>
              </a:rPr>
              <a:t>г</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нде</a:t>
            </a:r>
            <a:r>
              <a:rPr lang="ru-RU" b="1" dirty="0" smtClean="0">
                <a:latin typeface="Arial" pitchFamily="34" charset="0"/>
                <a:cs typeface="Arial" pitchFamily="34" charset="0"/>
              </a:rPr>
              <a:t> </a:t>
            </a:r>
            <a:r>
              <a:rPr lang="ru-RU" b="1" dirty="0" err="1" smtClean="0">
                <a:latin typeface="Arial" pitchFamily="34" charset="0"/>
                <a:cs typeface="Arial" pitchFamily="34" charset="0"/>
              </a:rPr>
              <a:t>көзделген, әк</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мш</a:t>
            </a:r>
            <a:r>
              <a:rPr lang="en-US" b="1" dirty="0" err="1" smtClean="0">
                <a:latin typeface="Arial" pitchFamily="34" charset="0"/>
                <a:cs typeface="Arial" pitchFamily="34" charset="0"/>
              </a:rPr>
              <a:t>i</a:t>
            </a:r>
            <a:r>
              <a:rPr lang="ru-RU" b="1" dirty="0" smtClean="0">
                <a:latin typeface="Arial" pitchFamily="34" charset="0"/>
                <a:cs typeface="Arial" pitchFamily="34" charset="0"/>
              </a:rPr>
              <a:t>л</a:t>
            </a:r>
            <a:r>
              <a:rPr lang="en-US" b="1" dirty="0" err="1" smtClean="0">
                <a:latin typeface="Arial" pitchFamily="34" charset="0"/>
                <a:cs typeface="Arial" pitchFamily="34" charset="0"/>
              </a:rPr>
              <a:t>i</a:t>
            </a:r>
            <a:r>
              <a:rPr lang="ru-RU" b="1" dirty="0" smtClean="0">
                <a:latin typeface="Arial" pitchFamily="34" charset="0"/>
                <a:cs typeface="Arial" pitchFamily="34" charset="0"/>
              </a:rPr>
              <a:t>к </a:t>
            </a:r>
            <a:r>
              <a:rPr lang="ru-RU" b="1" dirty="0" err="1" smtClean="0">
                <a:latin typeface="Arial" pitchFamily="34" charset="0"/>
                <a:cs typeface="Arial" pitchFamily="34" charset="0"/>
              </a:rPr>
              <a:t>жаза</a:t>
            </a:r>
            <a:r>
              <a:rPr lang="ru-RU" b="1" dirty="0" smtClean="0">
                <a:latin typeface="Arial" pitchFamily="34" charset="0"/>
                <a:cs typeface="Arial" pitchFamily="34" charset="0"/>
              </a:rPr>
              <a:t> </a:t>
            </a:r>
            <a:r>
              <a:rPr lang="ru-RU" b="1" dirty="0" err="1" smtClean="0">
                <a:latin typeface="Arial" pitchFamily="34" charset="0"/>
                <a:cs typeface="Arial" pitchFamily="34" charset="0"/>
              </a:rPr>
              <a:t>қолданылғаннан кей</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н</a:t>
            </a:r>
            <a:r>
              <a:rPr lang="ru-RU" b="1" dirty="0" smtClean="0">
                <a:latin typeface="Arial" pitchFamily="34" charset="0"/>
                <a:cs typeface="Arial" pitchFamily="34" charset="0"/>
              </a:rPr>
              <a:t> б</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р</a:t>
            </a:r>
            <a:r>
              <a:rPr lang="ru-RU" b="1" dirty="0" smtClean="0">
                <a:latin typeface="Arial" pitchFamily="34" charset="0"/>
                <a:cs typeface="Arial" pitchFamily="34" charset="0"/>
              </a:rPr>
              <a:t> </a:t>
            </a:r>
            <a:r>
              <a:rPr lang="ru-RU" b="1" dirty="0" err="1" smtClean="0">
                <a:latin typeface="Arial" pitchFamily="34" charset="0"/>
                <a:cs typeface="Arial" pitchFamily="34" charset="0"/>
              </a:rPr>
              <a:t>жыл</a:t>
            </a:r>
            <a:r>
              <a:rPr lang="ru-RU" b="1" dirty="0" smtClean="0">
                <a:latin typeface="Arial" pitchFamily="34" charset="0"/>
                <a:cs typeface="Arial" pitchFamily="34" charset="0"/>
              </a:rPr>
              <a:t> </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ш</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нде</a:t>
            </a:r>
            <a:r>
              <a:rPr lang="ru-RU" b="1" dirty="0" smtClean="0">
                <a:latin typeface="Arial" pitchFamily="34" charset="0"/>
                <a:cs typeface="Arial" pitchFamily="34" charset="0"/>
              </a:rPr>
              <a:t> </a:t>
            </a:r>
            <a:r>
              <a:rPr lang="ru-RU" b="1" dirty="0" err="1" smtClean="0">
                <a:latin typeface="Arial" pitchFamily="34" charset="0"/>
                <a:cs typeface="Arial" pitchFamily="34" charset="0"/>
              </a:rPr>
              <a:t>қайталап жасалған </a:t>
            </a:r>
            <a:r>
              <a:rPr lang="ru-RU" b="1" dirty="0" smtClean="0">
                <a:latin typeface="Arial" pitchFamily="34" charset="0"/>
                <a:cs typeface="Arial" pitchFamily="34" charset="0"/>
              </a:rPr>
              <a:t>не </a:t>
            </a:r>
            <a:r>
              <a:rPr lang="ru-RU" b="1" dirty="0" err="1" smtClean="0">
                <a:latin typeface="Arial" pitchFamily="34" charset="0"/>
                <a:cs typeface="Arial" pitchFamily="34" charset="0"/>
              </a:rPr>
              <a:t>аварияларды</a:t>
            </a:r>
            <a:r>
              <a:rPr lang="ru-RU" b="1" dirty="0" smtClean="0">
                <a:latin typeface="Arial" pitchFamily="34" charset="0"/>
                <a:cs typeface="Arial" pitchFamily="34" charset="0"/>
              </a:rPr>
              <a:t>, </a:t>
            </a:r>
            <a:r>
              <a:rPr lang="ru-RU" b="1" dirty="0" err="1" smtClean="0">
                <a:latin typeface="Arial" pitchFamily="34" charset="0"/>
                <a:cs typeface="Arial" pitchFamily="34" charset="0"/>
              </a:rPr>
              <a:t>өрттерд</a:t>
            </a:r>
            <a:r>
              <a:rPr lang="en-US" b="1" dirty="0" err="1" smtClean="0">
                <a:latin typeface="Arial" pitchFamily="34" charset="0"/>
                <a:cs typeface="Arial" pitchFamily="34" charset="0"/>
              </a:rPr>
              <a:t>i</a:t>
            </a:r>
            <a:r>
              <a:rPr lang="en-US" b="1" dirty="0" smtClean="0">
                <a:latin typeface="Arial" pitchFamily="34" charset="0"/>
                <a:cs typeface="Arial" pitchFamily="34" charset="0"/>
              </a:rPr>
              <a:t>, </a:t>
            </a:r>
            <a:r>
              <a:rPr lang="ru-RU" b="1" dirty="0" err="1" smtClean="0">
                <a:latin typeface="Arial" pitchFamily="34" charset="0"/>
                <a:cs typeface="Arial" pitchFamily="34" charset="0"/>
              </a:rPr>
              <a:t>дүлей зілзала</a:t>
            </a:r>
            <a:r>
              <a:rPr lang="ru-RU" b="1" dirty="0" smtClean="0">
                <a:latin typeface="Arial" pitchFamily="34" charset="0"/>
                <a:cs typeface="Arial" pitchFamily="34" charset="0"/>
              </a:rPr>
              <a:t> </a:t>
            </a:r>
            <a:r>
              <a:rPr lang="ru-RU" b="1" dirty="0" err="1" smtClean="0">
                <a:latin typeface="Arial" pitchFamily="34" charset="0"/>
                <a:cs typeface="Arial" pitchFamily="34" charset="0"/>
              </a:rPr>
              <a:t>салдарын</a:t>
            </a:r>
            <a:r>
              <a:rPr lang="ru-RU" b="1" dirty="0" smtClean="0">
                <a:latin typeface="Arial" pitchFamily="34" charset="0"/>
                <a:cs typeface="Arial" pitchFamily="34" charset="0"/>
              </a:rPr>
              <a:t> </a:t>
            </a:r>
            <a:r>
              <a:rPr lang="ru-RU" b="1" dirty="0" err="1" smtClean="0">
                <a:latin typeface="Arial" pitchFamily="34" charset="0"/>
                <a:cs typeface="Arial" pitchFamily="34" charset="0"/>
              </a:rPr>
              <a:t>жою</a:t>
            </a:r>
            <a:r>
              <a:rPr lang="ru-RU" b="1" dirty="0" smtClean="0">
                <a:latin typeface="Arial" pitchFamily="34" charset="0"/>
                <a:cs typeface="Arial" pitchFamily="34" charset="0"/>
              </a:rPr>
              <a:t> </a:t>
            </a:r>
            <a:r>
              <a:rPr lang="ru-RU" b="1" dirty="0" err="1" smtClean="0">
                <a:latin typeface="Arial" pitchFamily="34" charset="0"/>
                <a:cs typeface="Arial" pitchFamily="34" charset="0"/>
              </a:rPr>
              <a:t>кезең</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нде</a:t>
            </a:r>
            <a:r>
              <a:rPr lang="ru-RU" b="1" dirty="0" smtClean="0">
                <a:latin typeface="Arial" pitchFamily="34" charset="0"/>
                <a:cs typeface="Arial" pitchFamily="34" charset="0"/>
              </a:rPr>
              <a:t> </a:t>
            </a:r>
            <a:r>
              <a:rPr lang="ru-RU" b="1" dirty="0" err="1" smtClean="0">
                <a:latin typeface="Arial" pitchFamily="34" charset="0"/>
                <a:cs typeface="Arial" pitchFamily="34" charset="0"/>
              </a:rPr>
              <a:t>жасалған әрекеттер </a:t>
            </a:r>
            <a:r>
              <a:rPr lang="ru-RU" b="1" dirty="0" smtClean="0">
                <a:latin typeface="Arial" pitchFamily="34" charset="0"/>
                <a:cs typeface="Arial" pitchFamily="34" charset="0"/>
              </a:rPr>
              <a:t>–   </a:t>
            </a:r>
            <a:r>
              <a:rPr lang="ru-RU" b="1" dirty="0" err="1" smtClean="0">
                <a:latin typeface="Arial" pitchFamily="34" charset="0"/>
                <a:cs typeface="Arial" pitchFamily="34" charset="0"/>
              </a:rPr>
              <a:t>жеке</a:t>
            </a:r>
            <a:r>
              <a:rPr lang="ru-RU" b="1" dirty="0" smtClean="0">
                <a:latin typeface="Arial" pitchFamily="34" charset="0"/>
                <a:cs typeface="Arial" pitchFamily="34" charset="0"/>
              </a:rPr>
              <a:t> </a:t>
            </a:r>
            <a:r>
              <a:rPr lang="ru-RU" b="1" dirty="0" err="1" smtClean="0">
                <a:latin typeface="Arial" pitchFamily="34" charset="0"/>
                <a:cs typeface="Arial" pitchFamily="34" charset="0"/>
              </a:rPr>
              <a:t>тұлғаларға алпыс</a:t>
            </a:r>
            <a:r>
              <a:rPr lang="ru-RU" b="1" dirty="0" smtClean="0">
                <a:latin typeface="Arial" pitchFamily="34" charset="0"/>
                <a:cs typeface="Arial" pitchFamily="34" charset="0"/>
              </a:rPr>
              <a:t> </a:t>
            </a:r>
            <a:r>
              <a:rPr lang="ru-RU" b="1" dirty="0" err="1" smtClean="0">
                <a:latin typeface="Arial" pitchFamily="34" charset="0"/>
                <a:cs typeface="Arial" pitchFamily="34" charset="0"/>
              </a:rPr>
              <a:t>айлық есепт</a:t>
            </a:r>
            <a:r>
              <a:rPr lang="en-US" b="1" dirty="0" err="1" smtClean="0">
                <a:latin typeface="Arial" pitchFamily="34" charset="0"/>
                <a:cs typeface="Arial" pitchFamily="34" charset="0"/>
              </a:rPr>
              <a:t>i</a:t>
            </a:r>
            <a:r>
              <a:rPr lang="ru-RU" b="1" dirty="0" smtClean="0">
                <a:latin typeface="Arial" pitchFamily="34" charset="0"/>
                <a:cs typeface="Arial" pitchFamily="34" charset="0"/>
              </a:rPr>
              <a:t>к </a:t>
            </a:r>
            <a:r>
              <a:rPr lang="ru-RU" b="1" dirty="0" err="1" smtClean="0">
                <a:latin typeface="Arial" pitchFamily="34" charset="0"/>
                <a:cs typeface="Arial" pitchFamily="34" charset="0"/>
              </a:rPr>
              <a:t>көрсетк</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ш</a:t>
            </a:r>
            <a:r>
              <a:rPr lang="ru-RU" b="1" dirty="0" smtClean="0">
                <a:latin typeface="Arial" pitchFamily="34" charset="0"/>
                <a:cs typeface="Arial" pitchFamily="34" charset="0"/>
              </a:rPr>
              <a:t> </a:t>
            </a:r>
            <a:r>
              <a:rPr lang="ru-RU" b="1" dirty="0" err="1" smtClean="0">
                <a:latin typeface="Arial" pitchFamily="34" charset="0"/>
                <a:cs typeface="Arial" pitchFamily="34" charset="0"/>
              </a:rPr>
              <a:t>мөлшер</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нде</a:t>
            </a:r>
            <a:r>
              <a:rPr lang="ru-RU" b="1" dirty="0" smtClean="0">
                <a:latin typeface="Arial" pitchFamily="34" charset="0"/>
                <a:cs typeface="Arial" pitchFamily="34" charset="0"/>
              </a:rPr>
              <a:t> </a:t>
            </a:r>
            <a:r>
              <a:rPr lang="ru-RU" b="1" dirty="0" err="1" smtClean="0">
                <a:latin typeface="Arial" pitchFamily="34" charset="0"/>
                <a:cs typeface="Arial" pitchFamily="34" charset="0"/>
              </a:rPr>
              <a:t>айыппұл салуға әкеп соғады.</a:t>
            </a:r>
            <a:endParaRPr lang="ru-RU" b="1" dirty="0" smtClean="0">
              <a:latin typeface="Arial" pitchFamily="34" charset="0"/>
              <a:cs typeface="Arial" pitchFamily="34" charset="0"/>
            </a:endParaRPr>
          </a:p>
          <a:p>
            <a:pPr algn="ctr" fontAlgn="base">
              <a:lnSpc>
                <a:spcPct val="110000"/>
              </a:lnSpc>
              <a:spcBef>
                <a:spcPts val="0"/>
              </a:spcBef>
              <a:buNone/>
            </a:pPr>
            <a:r>
              <a:rPr lang="ru-RU" b="1" dirty="0" smtClean="0">
                <a:latin typeface="Arial" pitchFamily="34" charset="0"/>
                <a:cs typeface="Arial" pitchFamily="34" charset="0"/>
              </a:rPr>
              <a:t> </a:t>
            </a:r>
          </a:p>
          <a:p>
            <a:pPr algn="ctr" fontAlgn="base">
              <a:lnSpc>
                <a:spcPct val="110000"/>
              </a:lnSpc>
              <a:spcBef>
                <a:spcPts val="0"/>
              </a:spcBef>
              <a:buNone/>
            </a:pPr>
            <a:r>
              <a:rPr lang="ru-RU" b="1" dirty="0" smtClean="0">
                <a:latin typeface="Arial" pitchFamily="34" charset="0"/>
                <a:cs typeface="Arial" pitchFamily="34" charset="0"/>
              </a:rPr>
              <a:t>3. Осы </a:t>
            </a:r>
            <a:r>
              <a:rPr lang="ru-RU" b="1" dirty="0" err="1" smtClean="0">
                <a:latin typeface="Arial" pitchFamily="34" charset="0"/>
                <a:cs typeface="Arial" pitchFamily="34" charset="0"/>
              </a:rPr>
              <a:t>баптың </a:t>
            </a:r>
            <a:r>
              <a:rPr lang="ru-RU" b="1" dirty="0" smtClean="0">
                <a:latin typeface="Arial" pitchFamily="34" charset="0"/>
                <a:cs typeface="Arial" pitchFamily="34" charset="0"/>
              </a:rPr>
              <a:t>б</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р</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нш</a:t>
            </a:r>
            <a:r>
              <a:rPr lang="en-US" b="1" dirty="0" err="1" smtClean="0">
                <a:latin typeface="Arial" pitchFamily="34" charset="0"/>
                <a:cs typeface="Arial" pitchFamily="34" charset="0"/>
              </a:rPr>
              <a:t>i</a:t>
            </a:r>
            <a:r>
              <a:rPr lang="en-US" b="1" dirty="0" smtClean="0">
                <a:latin typeface="Arial" pitchFamily="34" charset="0"/>
                <a:cs typeface="Arial" pitchFamily="34" charset="0"/>
              </a:rPr>
              <a:t> </a:t>
            </a:r>
            <a:r>
              <a:rPr lang="ru-RU" b="1" dirty="0" err="1" smtClean="0">
                <a:latin typeface="Arial" pitchFamily="34" charset="0"/>
                <a:cs typeface="Arial" pitchFamily="34" charset="0"/>
              </a:rPr>
              <a:t>және ек</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нш</a:t>
            </a:r>
            <a:r>
              <a:rPr lang="en-US" b="1" dirty="0" err="1" smtClean="0">
                <a:latin typeface="Arial" pitchFamily="34" charset="0"/>
                <a:cs typeface="Arial" pitchFamily="34" charset="0"/>
              </a:rPr>
              <a:t>i</a:t>
            </a:r>
            <a:r>
              <a:rPr lang="en-US" b="1" dirty="0" smtClean="0">
                <a:latin typeface="Arial" pitchFamily="34" charset="0"/>
                <a:cs typeface="Arial" pitchFamily="34" charset="0"/>
              </a:rPr>
              <a:t> </a:t>
            </a:r>
            <a:r>
              <a:rPr lang="ru-RU" b="1" dirty="0" err="1" smtClean="0">
                <a:latin typeface="Arial" pitchFamily="34" charset="0"/>
                <a:cs typeface="Arial" pitchFamily="34" charset="0"/>
              </a:rPr>
              <a:t>бөл</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ктер</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нде</a:t>
            </a:r>
            <a:r>
              <a:rPr lang="ru-RU" b="1" dirty="0" smtClean="0">
                <a:latin typeface="Arial" pitchFamily="34" charset="0"/>
                <a:cs typeface="Arial" pitchFamily="34" charset="0"/>
              </a:rPr>
              <a:t> </a:t>
            </a:r>
            <a:r>
              <a:rPr lang="ru-RU" b="1" dirty="0" err="1" smtClean="0">
                <a:latin typeface="Arial" pitchFamily="34" charset="0"/>
                <a:cs typeface="Arial" pitchFamily="34" charset="0"/>
              </a:rPr>
              <a:t>көзделген, </a:t>
            </a:r>
            <a:r>
              <a:rPr lang="ru-RU" b="1" dirty="0" smtClean="0">
                <a:latin typeface="Arial" pitchFamily="34" charset="0"/>
                <a:cs typeface="Arial" pitchFamily="34" charset="0"/>
              </a:rPr>
              <a:t>он </a:t>
            </a:r>
            <a:r>
              <a:rPr lang="ru-RU" b="1" dirty="0" err="1" smtClean="0">
                <a:latin typeface="Arial" pitchFamily="34" charset="0"/>
                <a:cs typeface="Arial" pitchFamily="34" charset="0"/>
              </a:rPr>
              <a:t>төрттен он</a:t>
            </a:r>
            <a:r>
              <a:rPr lang="ru-RU" b="1" dirty="0" smtClean="0">
                <a:latin typeface="Arial" pitchFamily="34" charset="0"/>
                <a:cs typeface="Arial" pitchFamily="34" charset="0"/>
              </a:rPr>
              <a:t> </a:t>
            </a:r>
            <a:r>
              <a:rPr lang="ru-RU" b="1" dirty="0" err="1" smtClean="0">
                <a:latin typeface="Arial" pitchFamily="34" charset="0"/>
                <a:cs typeface="Arial" pitchFamily="34" charset="0"/>
              </a:rPr>
              <a:t>алты</a:t>
            </a:r>
            <a:r>
              <a:rPr lang="ru-RU" b="1" dirty="0" smtClean="0">
                <a:latin typeface="Arial" pitchFamily="34" charset="0"/>
                <a:cs typeface="Arial" pitchFamily="34" charset="0"/>
              </a:rPr>
              <a:t> </a:t>
            </a:r>
            <a:r>
              <a:rPr lang="ru-RU" b="1" dirty="0" err="1" smtClean="0">
                <a:latin typeface="Arial" pitchFamily="34" charset="0"/>
                <a:cs typeface="Arial" pitchFamily="34" charset="0"/>
              </a:rPr>
              <a:t>жасқа дей</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нг</a:t>
            </a:r>
            <a:r>
              <a:rPr lang="en-US" b="1" dirty="0" err="1" smtClean="0">
                <a:latin typeface="Arial" pitchFamily="34" charset="0"/>
                <a:cs typeface="Arial" pitchFamily="34" charset="0"/>
              </a:rPr>
              <a:t>i</a:t>
            </a:r>
            <a:r>
              <a:rPr lang="en-US" b="1" dirty="0" smtClean="0">
                <a:latin typeface="Arial" pitchFamily="34" charset="0"/>
                <a:cs typeface="Arial" pitchFamily="34" charset="0"/>
              </a:rPr>
              <a:t> </a:t>
            </a:r>
            <a:r>
              <a:rPr lang="ru-RU" b="1" dirty="0" err="1" smtClean="0">
                <a:latin typeface="Arial" pitchFamily="34" charset="0"/>
                <a:cs typeface="Arial" pitchFamily="34" charset="0"/>
              </a:rPr>
              <a:t>кәмелетке толмағандар жасаған әрекеттер </a:t>
            </a:r>
            <a:r>
              <a:rPr lang="ru-RU" b="1" dirty="0" smtClean="0">
                <a:latin typeface="Arial" pitchFamily="34" charset="0"/>
                <a:cs typeface="Arial" pitchFamily="34" charset="0"/>
              </a:rPr>
              <a:t>–</a:t>
            </a:r>
          </a:p>
          <a:p>
            <a:pPr algn="ctr" fontAlgn="base">
              <a:lnSpc>
                <a:spcPct val="110000"/>
              </a:lnSpc>
              <a:spcBef>
                <a:spcPts val="0"/>
              </a:spcBef>
              <a:buNone/>
            </a:pPr>
            <a:r>
              <a:rPr lang="ru-RU" b="1" dirty="0" smtClean="0">
                <a:latin typeface="Arial" pitchFamily="34" charset="0"/>
                <a:cs typeface="Arial" pitchFamily="34" charset="0"/>
              </a:rPr>
              <a:t>  </a:t>
            </a:r>
            <a:r>
              <a:rPr lang="ru-RU" b="1" dirty="0" err="1" smtClean="0">
                <a:latin typeface="Arial" pitchFamily="34" charset="0"/>
                <a:cs typeface="Arial" pitchFamily="34" charset="0"/>
              </a:rPr>
              <a:t>ата-анасына</a:t>
            </a:r>
            <a:r>
              <a:rPr lang="ru-RU" b="1" dirty="0" smtClean="0">
                <a:latin typeface="Arial" pitchFamily="34" charset="0"/>
                <a:cs typeface="Arial" pitchFamily="34" charset="0"/>
              </a:rPr>
              <a:t> </a:t>
            </a:r>
            <a:r>
              <a:rPr lang="ru-RU" b="1" dirty="0" err="1" smtClean="0">
                <a:latin typeface="Arial" pitchFamily="34" charset="0"/>
                <a:cs typeface="Arial" pitchFamily="34" charset="0"/>
              </a:rPr>
              <a:t>немесе</a:t>
            </a:r>
            <a:r>
              <a:rPr lang="ru-RU" b="1" dirty="0" smtClean="0">
                <a:latin typeface="Arial" pitchFamily="34" charset="0"/>
                <a:cs typeface="Arial" pitchFamily="34" charset="0"/>
              </a:rPr>
              <a:t> </a:t>
            </a:r>
            <a:r>
              <a:rPr lang="ru-RU" b="1" dirty="0" err="1" smtClean="0">
                <a:latin typeface="Arial" pitchFamily="34" charset="0"/>
                <a:cs typeface="Arial" pitchFamily="34" charset="0"/>
              </a:rPr>
              <a:t>оларды</a:t>
            </a:r>
            <a:r>
              <a:rPr lang="ru-RU" b="1" dirty="0" smtClean="0">
                <a:latin typeface="Arial" pitchFamily="34" charset="0"/>
                <a:cs typeface="Arial" pitchFamily="34" charset="0"/>
              </a:rPr>
              <a:t> </a:t>
            </a:r>
            <a:r>
              <a:rPr lang="ru-RU" b="1" dirty="0" err="1" smtClean="0">
                <a:latin typeface="Arial" pitchFamily="34" charset="0"/>
                <a:cs typeface="Arial" pitchFamily="34" charset="0"/>
              </a:rPr>
              <a:t>алмастыратын</a:t>
            </a:r>
            <a:r>
              <a:rPr lang="ru-RU" b="1" dirty="0" smtClean="0">
                <a:latin typeface="Arial" pitchFamily="34" charset="0"/>
                <a:cs typeface="Arial" pitchFamily="34" charset="0"/>
              </a:rPr>
              <a:t> </a:t>
            </a:r>
            <a:r>
              <a:rPr lang="ru-RU" b="1" dirty="0" err="1" smtClean="0">
                <a:latin typeface="Arial" pitchFamily="34" charset="0"/>
                <a:cs typeface="Arial" pitchFamily="34" charset="0"/>
              </a:rPr>
              <a:t>адамдарға ескерту</a:t>
            </a:r>
            <a:r>
              <a:rPr lang="ru-RU" b="1" dirty="0" smtClean="0">
                <a:latin typeface="Arial" pitchFamily="34" charset="0"/>
                <a:cs typeface="Arial" pitchFamily="34" charset="0"/>
              </a:rPr>
              <a:t> </a:t>
            </a:r>
            <a:r>
              <a:rPr lang="ru-RU" b="1" dirty="0" err="1" smtClean="0">
                <a:latin typeface="Arial" pitchFamily="34" charset="0"/>
                <a:cs typeface="Arial" pitchFamily="34" charset="0"/>
              </a:rPr>
              <a:t>жасауға немесе</a:t>
            </a:r>
            <a:r>
              <a:rPr lang="ru-RU" b="1" dirty="0" smtClean="0">
                <a:latin typeface="Arial" pitchFamily="34" charset="0"/>
                <a:cs typeface="Arial" pitchFamily="34" charset="0"/>
              </a:rPr>
              <a:t> он бес </a:t>
            </a:r>
            <a:r>
              <a:rPr lang="ru-RU" b="1" dirty="0" err="1" smtClean="0">
                <a:latin typeface="Arial" pitchFamily="34" charset="0"/>
                <a:cs typeface="Arial" pitchFamily="34" charset="0"/>
              </a:rPr>
              <a:t>айлық есепт</a:t>
            </a:r>
            <a:r>
              <a:rPr lang="en-US" b="1" dirty="0" err="1" smtClean="0">
                <a:latin typeface="Arial" pitchFamily="34" charset="0"/>
                <a:cs typeface="Arial" pitchFamily="34" charset="0"/>
              </a:rPr>
              <a:t>i</a:t>
            </a:r>
            <a:r>
              <a:rPr lang="ru-RU" b="1" dirty="0" smtClean="0">
                <a:latin typeface="Arial" pitchFamily="34" charset="0"/>
                <a:cs typeface="Arial" pitchFamily="34" charset="0"/>
              </a:rPr>
              <a:t>к </a:t>
            </a:r>
            <a:r>
              <a:rPr lang="ru-RU" b="1" dirty="0" err="1" smtClean="0">
                <a:latin typeface="Arial" pitchFamily="34" charset="0"/>
                <a:cs typeface="Arial" pitchFamily="34" charset="0"/>
              </a:rPr>
              <a:t>көрсетк</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ш</a:t>
            </a:r>
            <a:r>
              <a:rPr lang="ru-RU" b="1" dirty="0" smtClean="0">
                <a:latin typeface="Arial" pitchFamily="34" charset="0"/>
                <a:cs typeface="Arial" pitchFamily="34" charset="0"/>
              </a:rPr>
              <a:t> </a:t>
            </a:r>
            <a:r>
              <a:rPr lang="ru-RU" b="1" dirty="0" err="1" smtClean="0">
                <a:latin typeface="Arial" pitchFamily="34" charset="0"/>
                <a:cs typeface="Arial" pitchFamily="34" charset="0"/>
              </a:rPr>
              <a:t>мөлшер</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нде</a:t>
            </a:r>
            <a:r>
              <a:rPr lang="ru-RU" b="1" dirty="0" smtClean="0">
                <a:latin typeface="Arial" pitchFamily="34" charset="0"/>
                <a:cs typeface="Arial" pitchFamily="34" charset="0"/>
              </a:rPr>
              <a:t> </a:t>
            </a:r>
            <a:r>
              <a:rPr lang="ru-RU" b="1" dirty="0" err="1" smtClean="0">
                <a:latin typeface="Arial" pitchFamily="34" charset="0"/>
                <a:cs typeface="Arial" pitchFamily="34" charset="0"/>
              </a:rPr>
              <a:t>айыппұл салуға әкеп соғады.</a:t>
            </a:r>
            <a:endParaRPr lang="ru-RU" b="1" dirty="0">
              <a:latin typeface="Arial" pitchFamily="34" charset="0"/>
              <a:cs typeface="Arial" pitchFamily="34" charset="0"/>
            </a:endParaRPr>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363272" cy="6192688"/>
          </a:xfrm>
        </p:spPr>
        <p:txBody>
          <a:bodyPr>
            <a:noAutofit/>
          </a:bodyPr>
          <a:lstStyle/>
          <a:p>
            <a:pPr algn="ctr" fontAlgn="base">
              <a:spcBef>
                <a:spcPts val="0"/>
              </a:spcBef>
              <a:buNone/>
            </a:pPr>
            <a:r>
              <a:rPr lang="ru-RU" sz="1800" b="1" dirty="0" smtClean="0">
                <a:latin typeface="Arial" pitchFamily="34" charset="0"/>
                <a:cs typeface="Arial" pitchFamily="34" charset="0"/>
              </a:rPr>
              <a:t>440-бап. </a:t>
            </a:r>
            <a:r>
              <a:rPr lang="ru-RU" sz="1800" b="1" dirty="0" err="1" smtClean="0">
                <a:latin typeface="Arial" pitchFamily="34" charset="0"/>
                <a:cs typeface="Arial" pitchFamily="34" charset="0"/>
              </a:rPr>
              <a:t>Алкогольдік</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ішімдіктерді</a:t>
            </a:r>
            <a:r>
              <a:rPr lang="ru-RU" sz="1800" b="1" dirty="0" smtClean="0">
                <a:latin typeface="Arial" pitchFamily="34" charset="0"/>
                <a:cs typeface="Arial" pitchFamily="34" charset="0"/>
              </a:rPr>
              <a:t> </a:t>
            </a:r>
            <a:r>
              <a:rPr lang="en-US" sz="1800" b="1" dirty="0" err="1" smtClean="0">
                <a:latin typeface="Arial" pitchFamily="34" charset="0"/>
                <a:cs typeface="Arial" pitchFamily="34" charset="0"/>
              </a:rPr>
              <a:t>i</a:t>
            </a:r>
            <a:r>
              <a:rPr lang="ru-RU" sz="1800" b="1" dirty="0" err="1" smtClean="0">
                <a:latin typeface="Arial" pitchFamily="34" charset="0"/>
                <a:cs typeface="Arial" pitchFamily="34" charset="0"/>
              </a:rPr>
              <a:t>шу</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немесе</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қоғамдық орындарға масаң күйде келу</a:t>
            </a:r>
            <a:endParaRPr lang="ru-RU" sz="1800" b="1" dirty="0" smtClean="0">
              <a:latin typeface="Arial" pitchFamily="34" charset="0"/>
              <a:cs typeface="Arial" pitchFamily="34" charset="0"/>
            </a:endParaRPr>
          </a:p>
          <a:p>
            <a:pPr algn="ctr" fontAlgn="base">
              <a:spcBef>
                <a:spcPts val="0"/>
              </a:spcBef>
              <a:buNone/>
            </a:pPr>
            <a:endParaRPr lang="ru-RU" sz="1800" b="1" dirty="0" smtClean="0">
              <a:latin typeface="Arial" pitchFamily="34" charset="0"/>
              <a:cs typeface="Arial" pitchFamily="34" charset="0"/>
            </a:endParaRPr>
          </a:p>
          <a:p>
            <a:pPr algn="ctr" fontAlgn="base">
              <a:spcBef>
                <a:spcPts val="0"/>
              </a:spcBef>
              <a:buNone/>
            </a:pPr>
            <a:r>
              <a:rPr lang="ru-RU" sz="1800" b="1" dirty="0" smtClean="0">
                <a:latin typeface="Arial" pitchFamily="34" charset="0"/>
                <a:cs typeface="Arial" pitchFamily="34" charset="0"/>
              </a:rPr>
              <a:t>    1. </a:t>
            </a:r>
            <a:r>
              <a:rPr lang="ru-RU" sz="1800" b="1" dirty="0" err="1" smtClean="0">
                <a:latin typeface="Arial" pitchFamily="34" charset="0"/>
                <a:cs typeface="Arial" pitchFamily="34" charset="0"/>
              </a:rPr>
              <a:t>Жерг</a:t>
            </a:r>
            <a:r>
              <a:rPr lang="en-US" sz="1800" b="1" dirty="0" err="1" smtClean="0">
                <a:latin typeface="Arial" pitchFamily="34" charset="0"/>
                <a:cs typeface="Arial" pitchFamily="34" charset="0"/>
              </a:rPr>
              <a:t>i</a:t>
            </a:r>
            <a:r>
              <a:rPr lang="ru-RU" sz="1800" b="1" dirty="0" smtClean="0">
                <a:latin typeface="Arial" pitchFamily="34" charset="0"/>
                <a:cs typeface="Arial" pitchFamily="34" charset="0"/>
              </a:rPr>
              <a:t>л</a:t>
            </a:r>
            <a:r>
              <a:rPr lang="en-US" sz="1800" b="1" dirty="0" err="1" smtClean="0">
                <a:latin typeface="Arial" pitchFamily="34" charset="0"/>
                <a:cs typeface="Arial" pitchFamily="34" charset="0"/>
              </a:rPr>
              <a:t>i</a:t>
            </a:r>
            <a:r>
              <a:rPr lang="ru-RU" sz="1800" b="1" dirty="0" smtClean="0">
                <a:latin typeface="Arial" pitchFamily="34" charset="0"/>
                <a:cs typeface="Arial" pitchFamily="34" charset="0"/>
              </a:rPr>
              <a:t>кт</a:t>
            </a:r>
            <a:r>
              <a:rPr lang="en-US" sz="1800" b="1" dirty="0" err="1" smtClean="0">
                <a:latin typeface="Arial" pitchFamily="34" charset="0"/>
                <a:cs typeface="Arial" pitchFamily="34" charset="0"/>
              </a:rPr>
              <a:t>i</a:t>
            </a:r>
            <a:r>
              <a:rPr lang="en-US" sz="1800" b="1" dirty="0" smtClean="0">
                <a:latin typeface="Arial" pitchFamily="34" charset="0"/>
                <a:cs typeface="Arial" pitchFamily="34" charset="0"/>
              </a:rPr>
              <a:t> </a:t>
            </a:r>
            <a:r>
              <a:rPr lang="ru-RU" sz="1800" b="1" dirty="0" err="1" smtClean="0">
                <a:latin typeface="Arial" pitchFamily="34" charset="0"/>
                <a:cs typeface="Arial" pitchFamily="34" charset="0"/>
              </a:rPr>
              <a:t>атқарушы </a:t>
            </a:r>
            <a:r>
              <a:rPr lang="ru-RU" sz="1800" b="1" dirty="0" smtClean="0">
                <a:latin typeface="Arial" pitchFamily="34" charset="0"/>
                <a:cs typeface="Arial" pitchFamily="34" charset="0"/>
              </a:rPr>
              <a:t>орган </a:t>
            </a:r>
            <a:r>
              <a:rPr lang="ru-RU" sz="1800" b="1" dirty="0" err="1" smtClean="0">
                <a:latin typeface="Arial" pitchFamily="34" charset="0"/>
                <a:cs typeface="Arial" pitchFamily="34" charset="0"/>
              </a:rPr>
              <a:t>алкогольдік</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ішімдіктерді</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құйып сатуға рұқсат еткен</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сауда</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және қоғамдық тамақтандыру ұйымдарынан басқа</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көшелерде және басқа </a:t>
            </a:r>
            <a:r>
              <a:rPr lang="ru-RU" sz="1800" b="1" dirty="0" smtClean="0">
                <a:latin typeface="Arial" pitchFamily="34" charset="0"/>
                <a:cs typeface="Arial" pitchFamily="34" charset="0"/>
              </a:rPr>
              <a:t>да </a:t>
            </a:r>
            <a:r>
              <a:rPr lang="ru-RU" sz="1800" b="1" dirty="0" err="1" smtClean="0">
                <a:latin typeface="Arial" pitchFamily="34" charset="0"/>
                <a:cs typeface="Arial" pitchFamily="34" charset="0"/>
              </a:rPr>
              <a:t>қоғамдық орындарда</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алкогольдік</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ішімдіктерді</a:t>
            </a:r>
            <a:r>
              <a:rPr lang="ru-RU" sz="1800" b="1" dirty="0" smtClean="0">
                <a:latin typeface="Arial" pitchFamily="34" charset="0"/>
                <a:cs typeface="Arial" pitchFamily="34" charset="0"/>
              </a:rPr>
              <a:t> </a:t>
            </a:r>
            <a:r>
              <a:rPr lang="en-US" sz="1800" b="1" dirty="0" err="1" smtClean="0">
                <a:latin typeface="Arial" pitchFamily="34" charset="0"/>
                <a:cs typeface="Arial" pitchFamily="34" charset="0"/>
              </a:rPr>
              <a:t>i</a:t>
            </a:r>
            <a:r>
              <a:rPr lang="ru-RU" sz="1800" b="1" dirty="0" err="1" smtClean="0">
                <a:latin typeface="Arial" pitchFamily="34" charset="0"/>
                <a:cs typeface="Arial" pitchFamily="34" charset="0"/>
              </a:rPr>
              <a:t>шу</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немесе</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қоғамдық орындарға адамның қад</a:t>
            </a:r>
            <a:r>
              <a:rPr lang="en-US" sz="1800" b="1" dirty="0" err="1" smtClean="0">
                <a:latin typeface="Arial" pitchFamily="34" charset="0"/>
                <a:cs typeface="Arial" pitchFamily="34" charset="0"/>
              </a:rPr>
              <a:t>i</a:t>
            </a:r>
            <a:r>
              <a:rPr lang="ru-RU" sz="1800" b="1" dirty="0" err="1" smtClean="0">
                <a:latin typeface="Arial" pitchFamily="34" charset="0"/>
                <a:cs typeface="Arial" pitchFamily="34" charset="0"/>
              </a:rPr>
              <a:t>р-қасиет</a:t>
            </a:r>
            <a:r>
              <a:rPr lang="en-US" sz="1800" b="1" dirty="0" err="1" smtClean="0">
                <a:latin typeface="Arial" pitchFamily="34" charset="0"/>
                <a:cs typeface="Arial" pitchFamily="34" charset="0"/>
              </a:rPr>
              <a:t>i</a:t>
            </a:r>
            <a:r>
              <a:rPr lang="ru-RU" sz="1800" b="1" dirty="0" err="1" smtClean="0">
                <a:latin typeface="Arial" pitchFamily="34" charset="0"/>
                <a:cs typeface="Arial" pitchFamily="34" charset="0"/>
              </a:rPr>
              <a:t>н</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және қоғамдық имандылықты қорлайтын масаң күйде келу</a:t>
            </a:r>
            <a:r>
              <a:rPr lang="ru-RU" sz="1800" b="1" dirty="0" smtClean="0">
                <a:latin typeface="Arial" pitchFamily="34" charset="0"/>
                <a:cs typeface="Arial" pitchFamily="34" charset="0"/>
              </a:rPr>
              <a:t> –</a:t>
            </a:r>
          </a:p>
          <a:p>
            <a:pPr algn="ctr" fontAlgn="base">
              <a:spcBef>
                <a:spcPts val="0"/>
              </a:spcBef>
              <a:buNone/>
            </a:pPr>
            <a:r>
              <a:rPr lang="ru-RU" sz="1800" b="1" dirty="0" smtClean="0">
                <a:latin typeface="Arial" pitchFamily="34" charset="0"/>
                <a:cs typeface="Arial" pitchFamily="34" charset="0"/>
              </a:rPr>
              <a:t>  бес </a:t>
            </a:r>
            <a:r>
              <a:rPr lang="ru-RU" sz="1800" b="1" dirty="0" err="1" smtClean="0">
                <a:latin typeface="Arial" pitchFamily="34" charset="0"/>
                <a:cs typeface="Arial" pitchFamily="34" charset="0"/>
              </a:rPr>
              <a:t>айлық есептік</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көрсеткіш мөлшер</a:t>
            </a:r>
            <a:r>
              <a:rPr lang="en-US" sz="1800" b="1" dirty="0" err="1" smtClean="0">
                <a:latin typeface="Arial" pitchFamily="34" charset="0"/>
                <a:cs typeface="Arial" pitchFamily="34" charset="0"/>
              </a:rPr>
              <a:t>i</a:t>
            </a:r>
            <a:r>
              <a:rPr lang="ru-RU" sz="1800" b="1" dirty="0" err="1" smtClean="0">
                <a:latin typeface="Arial" pitchFamily="34" charset="0"/>
                <a:cs typeface="Arial" pitchFamily="34" charset="0"/>
              </a:rPr>
              <a:t>нде</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айыппұл салуға алып</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келеді</a:t>
            </a:r>
            <a:r>
              <a:rPr lang="ru-RU" sz="1800" b="1" dirty="0" smtClean="0">
                <a:latin typeface="Arial" pitchFamily="34" charset="0"/>
                <a:cs typeface="Arial" pitchFamily="34" charset="0"/>
              </a:rPr>
              <a:t>.</a:t>
            </a:r>
          </a:p>
          <a:p>
            <a:pPr algn="ctr" fontAlgn="base">
              <a:spcBef>
                <a:spcPts val="0"/>
              </a:spcBef>
              <a:buNone/>
            </a:pPr>
            <a:r>
              <a:rPr lang="ru-RU" sz="1800" b="1" dirty="0" smtClean="0">
                <a:latin typeface="Arial" pitchFamily="34" charset="0"/>
                <a:cs typeface="Arial" pitchFamily="34" charset="0"/>
              </a:rPr>
              <a:t>  2. Он </a:t>
            </a:r>
            <a:r>
              <a:rPr lang="ru-RU" sz="1800" b="1" dirty="0" err="1" smtClean="0">
                <a:latin typeface="Arial" pitchFamily="34" charset="0"/>
                <a:cs typeface="Arial" pitchFamily="34" charset="0"/>
              </a:rPr>
              <a:t>сегіз</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жасқа толмаған адамдардың қоғамдық орындарға масаң күйде келуі</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сол</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сияқты олардың алкогольдік</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ішімдіктерді</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ішуі</a:t>
            </a:r>
            <a:r>
              <a:rPr lang="ru-RU" sz="1800" b="1" dirty="0" smtClean="0">
                <a:latin typeface="Arial" pitchFamily="34" charset="0"/>
                <a:cs typeface="Arial" pitchFamily="34" charset="0"/>
              </a:rPr>
              <a:t> –</a:t>
            </a:r>
          </a:p>
          <a:p>
            <a:pPr algn="ctr" fontAlgn="base">
              <a:spcBef>
                <a:spcPts val="0"/>
              </a:spcBef>
              <a:buNone/>
            </a:pP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ата-анасына</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немесе</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оларды</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алмастыратын</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адамдарға </a:t>
            </a:r>
            <a:r>
              <a:rPr lang="ru-RU" sz="1800" b="1" dirty="0" smtClean="0">
                <a:latin typeface="Arial" pitchFamily="34" charset="0"/>
                <a:cs typeface="Arial" pitchFamily="34" charset="0"/>
              </a:rPr>
              <a:t>бес </a:t>
            </a:r>
            <a:r>
              <a:rPr lang="ru-RU" sz="1800" b="1" dirty="0" err="1" smtClean="0">
                <a:latin typeface="Arial" pitchFamily="34" charset="0"/>
                <a:cs typeface="Arial" pitchFamily="34" charset="0"/>
              </a:rPr>
              <a:t>айлық есептік</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көрсеткіш мөлшерінде айыппұл салуға алып</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келеді</a:t>
            </a:r>
            <a:r>
              <a:rPr lang="ru-RU" sz="1800" b="1" dirty="0" smtClean="0">
                <a:latin typeface="Arial" pitchFamily="34" charset="0"/>
                <a:cs typeface="Arial" pitchFamily="34" charset="0"/>
              </a:rPr>
              <a:t>.</a:t>
            </a:r>
          </a:p>
          <a:p>
            <a:pPr algn="ctr" fontAlgn="base">
              <a:spcBef>
                <a:spcPts val="0"/>
              </a:spcBef>
              <a:buNone/>
            </a:pPr>
            <a:r>
              <a:rPr lang="ru-RU" sz="1800" b="1" dirty="0" smtClean="0">
                <a:latin typeface="Arial" pitchFamily="34" charset="0"/>
                <a:cs typeface="Arial" pitchFamily="34" charset="0"/>
              </a:rPr>
              <a:t>     3. Осы </a:t>
            </a:r>
            <a:r>
              <a:rPr lang="ru-RU" sz="1800" b="1" dirty="0" err="1" smtClean="0">
                <a:latin typeface="Arial" pitchFamily="34" charset="0"/>
                <a:cs typeface="Arial" pitchFamily="34" charset="0"/>
              </a:rPr>
              <a:t>баптың бірінші</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және екінші</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бөліктерінде көзделген</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әкімшілік жаза</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қолданылғаннан кейін</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бір</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жыл</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ішінде</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қайталап жасаған әрекеттер </a:t>
            </a:r>
            <a:r>
              <a:rPr lang="ru-RU" sz="1800" b="1" dirty="0" smtClean="0">
                <a:latin typeface="Arial" pitchFamily="34" charset="0"/>
                <a:cs typeface="Arial" pitchFamily="34" charset="0"/>
              </a:rPr>
              <a:t>–</a:t>
            </a:r>
          </a:p>
          <a:p>
            <a:pPr algn="ctr" fontAlgn="base">
              <a:spcBef>
                <a:spcPts val="0"/>
              </a:spcBef>
              <a:buNone/>
            </a:pPr>
            <a:r>
              <a:rPr lang="ru-RU" sz="1800" b="1" dirty="0" smtClean="0">
                <a:latin typeface="Arial" pitchFamily="34" charset="0"/>
                <a:cs typeface="Arial" pitchFamily="34" charset="0"/>
              </a:rPr>
              <a:t>   он </a:t>
            </a:r>
            <a:r>
              <a:rPr lang="ru-RU" sz="1800" b="1" dirty="0" err="1" smtClean="0">
                <a:latin typeface="Arial" pitchFamily="34" charset="0"/>
                <a:cs typeface="Arial" pitchFamily="34" charset="0"/>
              </a:rPr>
              <a:t>айлық есептік</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көрсеткіш мөлшер</a:t>
            </a:r>
            <a:r>
              <a:rPr lang="en-US" sz="1800" b="1" dirty="0" err="1" smtClean="0">
                <a:latin typeface="Arial" pitchFamily="34" charset="0"/>
                <a:cs typeface="Arial" pitchFamily="34" charset="0"/>
              </a:rPr>
              <a:t>i</a:t>
            </a:r>
            <a:r>
              <a:rPr lang="ru-RU" sz="1800" b="1" dirty="0" err="1" smtClean="0">
                <a:latin typeface="Arial" pitchFamily="34" charset="0"/>
                <a:cs typeface="Arial" pitchFamily="34" charset="0"/>
              </a:rPr>
              <a:t>нде</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айыппұл салуға </a:t>
            </a:r>
            <a:r>
              <a:rPr lang="ru-RU" sz="1800" b="1" dirty="0" smtClean="0">
                <a:latin typeface="Arial" pitchFamily="34" charset="0"/>
                <a:cs typeface="Arial" pitchFamily="34" charset="0"/>
              </a:rPr>
              <a:t>не бес </a:t>
            </a:r>
            <a:r>
              <a:rPr lang="ru-RU" sz="1800" b="1" dirty="0" err="1" smtClean="0">
                <a:latin typeface="Arial" pitchFamily="34" charset="0"/>
                <a:cs typeface="Arial" pitchFamily="34" charset="0"/>
              </a:rPr>
              <a:t>тәулікке дейінгі</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мерзімге</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әкімшілік қамаққа алуға алып</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келеді</a:t>
            </a:r>
            <a:r>
              <a:rPr lang="ru-RU" sz="1800" b="1" dirty="0" smtClean="0">
                <a:latin typeface="Arial" pitchFamily="34" charset="0"/>
                <a:cs typeface="Arial" pitchFamily="34" charset="0"/>
              </a:rPr>
              <a:t>.</a:t>
            </a:r>
          </a:p>
          <a:p>
            <a:pPr algn="ctr">
              <a:spcBef>
                <a:spcPts val="0"/>
              </a:spcBef>
            </a:pPr>
            <a:endParaRPr lang="ru-RU" sz="1800" b="1" dirty="0">
              <a:latin typeface="Arial" pitchFamily="34" charset="0"/>
              <a:cs typeface="Arial" pitchFamily="34" charset="0"/>
            </a:endParaRPr>
          </a:p>
        </p:txBody>
      </p:sp>
    </p:spTree>
  </p:cSld>
  <p:clrMapOvr>
    <a:masterClrMapping/>
  </p:clrMapOvr>
  <p:transition>
    <p:split orient="ver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363272" cy="1656184"/>
          </a:xfrm>
        </p:spPr>
        <p:txBody>
          <a:bodyPr>
            <a:noAutofit/>
          </a:bodyPr>
          <a:lstStyle/>
          <a:p>
            <a:pPr algn="ctr"/>
            <a:r>
              <a:rPr lang="ru-RU" sz="1800" b="1" dirty="0" smtClean="0">
                <a:solidFill>
                  <a:schemeClr val="tx1"/>
                </a:solidFill>
                <a:latin typeface="Arial" panose="020B0604020202020204" pitchFamily="34" charset="0"/>
                <a:cs typeface="Arial" panose="020B0604020202020204" pitchFamily="34" charset="0"/>
              </a:rPr>
              <a:t/>
            </a:r>
            <a:br>
              <a:rPr lang="ru-RU" sz="1800" b="1" dirty="0" smtClean="0">
                <a:solidFill>
                  <a:schemeClr val="tx1"/>
                </a:solidFill>
                <a:latin typeface="Arial" panose="020B0604020202020204" pitchFamily="34" charset="0"/>
                <a:cs typeface="Arial" panose="020B0604020202020204" pitchFamily="34" charset="0"/>
              </a:rPr>
            </a:br>
            <a:r>
              <a:rPr lang="ru-RU" sz="1800" b="1" dirty="0" smtClean="0">
                <a:solidFill>
                  <a:schemeClr val="tx1"/>
                </a:solidFill>
                <a:latin typeface="Arial" panose="020B0604020202020204" pitchFamily="34" charset="0"/>
                <a:cs typeface="Arial" panose="020B0604020202020204" pitchFamily="34" charset="0"/>
              </a:rPr>
              <a:t/>
            </a:r>
            <a:br>
              <a:rPr lang="ru-RU" sz="1800" b="1" dirty="0" smtClean="0">
                <a:solidFill>
                  <a:schemeClr val="tx1"/>
                </a:solidFill>
                <a:latin typeface="Arial" panose="020B0604020202020204" pitchFamily="34" charset="0"/>
                <a:cs typeface="Arial" panose="020B0604020202020204" pitchFamily="34" charset="0"/>
              </a:rPr>
            </a:br>
            <a:r>
              <a:rPr lang="ru-RU" sz="1800" b="1" dirty="0" smtClean="0"/>
              <a:t> 441-бап. </a:t>
            </a:r>
            <a:r>
              <a:rPr lang="ru-RU" sz="1800" b="1" dirty="0" err="1" smtClean="0"/>
              <a:t>Қазақстан Республикасының заңнамасымен тыйым</a:t>
            </a:r>
            <a:r>
              <a:rPr lang="ru-RU" sz="1800" b="1" dirty="0" smtClean="0"/>
              <a:t> салу </a:t>
            </a:r>
            <a:r>
              <a:rPr lang="ru-RU" sz="1800" b="1" dirty="0" err="1" smtClean="0"/>
              <a:t>белгіленген</a:t>
            </a:r>
            <a:r>
              <a:rPr lang="ru-RU" sz="1800" b="1" dirty="0" smtClean="0"/>
              <a:t> </a:t>
            </a:r>
            <a:r>
              <a:rPr lang="ru-RU" sz="1800" b="1" dirty="0" err="1" smtClean="0"/>
              <a:t>орындарда</a:t>
            </a:r>
            <a:r>
              <a:rPr lang="ru-RU" sz="1800" b="1" dirty="0" smtClean="0"/>
              <a:t> </a:t>
            </a:r>
            <a:r>
              <a:rPr lang="ru-RU" sz="1800" b="1" dirty="0" err="1" smtClean="0"/>
              <a:t>темекі</a:t>
            </a:r>
            <a:r>
              <a:rPr lang="ru-RU" sz="1800" b="1" dirty="0" smtClean="0"/>
              <a:t> </a:t>
            </a:r>
            <a:r>
              <a:rPr lang="ru-RU" sz="1800" b="1" dirty="0" err="1" smtClean="0"/>
              <a:t>бұйымдарын</a:t>
            </a:r>
            <a:r>
              <a:rPr lang="ru-RU" sz="1800" b="1" dirty="0" smtClean="0"/>
              <a:t>, </a:t>
            </a:r>
            <a:r>
              <a:rPr lang="ru-RU" sz="1800" b="1" dirty="0" err="1" smtClean="0"/>
              <a:t>оның ішінде</a:t>
            </a:r>
            <a:r>
              <a:rPr lang="ru-RU" sz="1800" b="1" dirty="0" smtClean="0"/>
              <a:t> </a:t>
            </a:r>
            <a:r>
              <a:rPr lang="ru-RU" sz="1800" b="1" dirty="0" err="1" smtClean="0"/>
              <a:t>қыздырылатын темекісі</a:t>
            </a:r>
            <a:r>
              <a:rPr lang="ru-RU" sz="1800" b="1" dirty="0" smtClean="0"/>
              <a:t> бар </a:t>
            </a:r>
            <a:r>
              <a:rPr lang="ru-RU" sz="1800" b="1" dirty="0" err="1" smtClean="0"/>
              <a:t>бұйымдарды</a:t>
            </a:r>
            <a:r>
              <a:rPr lang="ru-RU" sz="1800" b="1" dirty="0" smtClean="0"/>
              <a:t>, </a:t>
            </a:r>
            <a:r>
              <a:rPr lang="ru-RU" sz="1800" b="1" dirty="0" err="1" smtClean="0"/>
              <a:t>қорқорға арналған темекіні</a:t>
            </a:r>
            <a:r>
              <a:rPr lang="ru-RU" sz="1800" b="1" dirty="0" smtClean="0"/>
              <a:t>, </a:t>
            </a:r>
            <a:r>
              <a:rPr lang="ru-RU" sz="1800" b="1" dirty="0" err="1" smtClean="0"/>
              <a:t>қорқор қоспасын</a:t>
            </a:r>
            <a:r>
              <a:rPr lang="ru-RU" sz="1800" b="1" dirty="0" smtClean="0"/>
              <a:t>, </a:t>
            </a:r>
            <a:r>
              <a:rPr lang="ru-RU" sz="1800" b="1" dirty="0" err="1" smtClean="0"/>
              <a:t>темекі</a:t>
            </a:r>
            <a:r>
              <a:rPr lang="ru-RU" sz="1800" b="1" dirty="0" smtClean="0"/>
              <a:t> </a:t>
            </a:r>
            <a:r>
              <a:rPr lang="ru-RU" sz="1800" b="1" dirty="0" err="1" smtClean="0"/>
              <a:t>қыздыруға арналған жүйелерді</a:t>
            </a:r>
            <a:r>
              <a:rPr lang="ru-RU" sz="1800" b="1" dirty="0" smtClean="0"/>
              <a:t>, </a:t>
            </a:r>
            <a:r>
              <a:rPr lang="ru-RU" sz="1800" b="1" dirty="0" err="1" smtClean="0"/>
              <a:t>тұтынудың электрондық жүйелерін және оларға арналған сұйықтықтарды тұтынуға тыйым</a:t>
            </a:r>
            <a:r>
              <a:rPr lang="ru-RU" sz="1800" b="1" dirty="0" smtClean="0"/>
              <a:t> </a:t>
            </a:r>
            <a:r>
              <a:rPr lang="ru-RU" sz="1800" b="1" dirty="0" err="1" smtClean="0"/>
              <a:t>салуды</a:t>
            </a:r>
            <a:r>
              <a:rPr lang="ru-RU" sz="1800" b="1" dirty="0" smtClean="0"/>
              <a:t> </a:t>
            </a:r>
            <a:r>
              <a:rPr lang="ru-RU" sz="1800" b="1" dirty="0" err="1" smtClean="0"/>
              <a:t>бұзу</a:t>
            </a:r>
            <a:endParaRPr lang="ru-RU" sz="1800" dirty="0">
              <a:latin typeface="Arial" panose="020B0604020202020204" pitchFamily="34" charset="0"/>
              <a:cs typeface="Arial" panose="020B0604020202020204" pitchFamily="34" charset="0"/>
            </a:endParaRPr>
          </a:p>
        </p:txBody>
      </p:sp>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44008" y="4365104"/>
            <a:ext cx="4032448" cy="2304256"/>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5" y="2060848"/>
            <a:ext cx="4176465" cy="2341984"/>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4365104"/>
            <a:ext cx="4258816" cy="2304256"/>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2060848"/>
            <a:ext cx="4089394" cy="2304256"/>
          </a:xfrm>
          <a:prstGeom prst="rect">
            <a:avLst/>
          </a:prstGeom>
        </p:spPr>
      </p:pic>
    </p:spTree>
    <p:extLst>
      <p:ext uri="{BB962C8B-B14F-4D97-AF65-F5344CB8AC3E}">
        <p14:creationId xmlns:p14="http://schemas.microsoft.com/office/powerpoint/2010/main" val="2758164528"/>
      </p:ext>
    </p:extLst>
  </p:cSld>
  <p:clrMapOvr>
    <a:masterClrMapping/>
  </p:clrMapOvr>
  <p:transition>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Объект 2"/>
          <p:cNvSpPr>
            <a:spLocks noGrp="1"/>
          </p:cNvSpPr>
          <p:nvPr>
            <p:ph idx="1"/>
          </p:nvPr>
        </p:nvSpPr>
        <p:spPr>
          <a:xfrm>
            <a:off x="179512" y="116632"/>
            <a:ext cx="5040560" cy="6408712"/>
          </a:xfrm>
        </p:spPr>
        <p:txBody>
          <a:bodyPr>
            <a:noAutofit/>
          </a:bodyPr>
          <a:lstStyle/>
          <a:p>
            <a:pPr fontAlgn="base">
              <a:spcBef>
                <a:spcPts val="0"/>
              </a:spcBef>
            </a:pPr>
            <a:r>
              <a:rPr lang="ru-RU" sz="1200" b="1" dirty="0" smtClean="0">
                <a:latin typeface="Arial" pitchFamily="34" charset="0"/>
                <a:cs typeface="Arial" pitchFamily="34" charset="0"/>
              </a:rPr>
              <a:t>1. Осы </a:t>
            </a:r>
            <a:r>
              <a:rPr lang="ru-RU" sz="1200" b="1" dirty="0" err="1" smtClean="0">
                <a:latin typeface="Arial" pitchFamily="34" charset="0"/>
                <a:cs typeface="Arial" pitchFamily="34" charset="0"/>
              </a:rPr>
              <a:t>баптың </a:t>
            </a:r>
            <a:r>
              <a:rPr lang="ru-RU" sz="1200" b="1" dirty="0" smtClean="0">
                <a:latin typeface="Arial" pitchFamily="34" charset="0"/>
                <a:cs typeface="Arial" pitchFamily="34" charset="0"/>
              </a:rPr>
              <a:t>1-2-бөлігінде </a:t>
            </a:r>
            <a:r>
              <a:rPr lang="ru-RU" sz="1200" b="1" dirty="0" err="1" smtClean="0">
                <a:latin typeface="Arial" pitchFamily="34" charset="0"/>
                <a:cs typeface="Arial" pitchFamily="34" charset="0"/>
              </a:rPr>
              <a:t>көзделген жағдайды қоспағанда</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Қазақстан Республикасының </a:t>
            </a:r>
            <a:r>
              <a:rPr lang="ru-RU" sz="1200" b="1" dirty="0" smtClean="0">
                <a:latin typeface="Arial" pitchFamily="34" charset="0"/>
                <a:cs typeface="Arial" pitchFamily="34" charset="0"/>
              </a:rPr>
              <a:t>за</a:t>
            </a:r>
          </a:p>
          <a:p>
            <a:pPr fontAlgn="base">
              <a:spcBef>
                <a:spcPts val="0"/>
              </a:spcBef>
            </a:pPr>
            <a:r>
              <a:rPr lang="ru-RU" sz="1200" b="1" dirty="0" err="1" smtClean="0">
                <a:latin typeface="Arial" pitchFamily="34" charset="0"/>
                <a:cs typeface="Arial" pitchFamily="34" charset="0"/>
              </a:rPr>
              <a:t>ңнамасымен тыйым</a:t>
            </a:r>
            <a:r>
              <a:rPr lang="ru-RU" sz="1200" b="1" dirty="0" smtClean="0">
                <a:latin typeface="Arial" pitchFamily="34" charset="0"/>
                <a:cs typeface="Arial" pitchFamily="34" charset="0"/>
              </a:rPr>
              <a:t> салу </a:t>
            </a:r>
            <a:r>
              <a:rPr lang="ru-RU" sz="1200" b="1" dirty="0" err="1" smtClean="0">
                <a:latin typeface="Arial" pitchFamily="34" charset="0"/>
                <a:cs typeface="Arial" pitchFamily="34" charset="0"/>
              </a:rPr>
              <a:t>белгіленген</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орындарда</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темекі</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бұйымдарын</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оның ішінде</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қыздырылатын темекісі</a:t>
            </a:r>
            <a:r>
              <a:rPr lang="ru-RU" sz="1200" b="1" dirty="0" smtClean="0">
                <a:latin typeface="Arial" pitchFamily="34" charset="0"/>
                <a:cs typeface="Arial" pitchFamily="34" charset="0"/>
              </a:rPr>
              <a:t> бар </a:t>
            </a:r>
            <a:r>
              <a:rPr lang="ru-RU" sz="1200" b="1" dirty="0" err="1" smtClean="0">
                <a:latin typeface="Arial" pitchFamily="34" charset="0"/>
                <a:cs typeface="Arial" pitchFamily="34" charset="0"/>
              </a:rPr>
              <a:t>бұйымдарды</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қорқорға арналған темекіні</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қорқор қоспасын</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темекі</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қыздыруға арналған жүйелерді</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тұтынудың электрондық жүйелерін және оларға арналған сұйықтықтарды тұтыну </a:t>
            </a:r>
            <a:r>
              <a:rPr lang="ru-RU" sz="1200" b="1" dirty="0" smtClean="0">
                <a:latin typeface="Arial" pitchFamily="34" charset="0"/>
                <a:cs typeface="Arial" pitchFamily="34" charset="0"/>
              </a:rPr>
              <a:t>-</a:t>
            </a:r>
          </a:p>
          <a:p>
            <a:pPr fontAlgn="base">
              <a:spcBef>
                <a:spcPts val="0"/>
              </a:spcBef>
            </a:pP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жеке</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тұлғаларға </a:t>
            </a:r>
            <a:r>
              <a:rPr lang="ru-RU" sz="1200" b="1" dirty="0" smtClean="0">
                <a:latin typeface="Arial" pitchFamily="34" charset="0"/>
                <a:cs typeface="Arial" pitchFamily="34" charset="0"/>
              </a:rPr>
              <a:t>он бес </a:t>
            </a:r>
            <a:r>
              <a:rPr lang="ru-RU" sz="1200" b="1" dirty="0" err="1" smtClean="0">
                <a:latin typeface="Arial" pitchFamily="34" charset="0"/>
                <a:cs typeface="Arial" pitchFamily="34" charset="0"/>
              </a:rPr>
              <a:t>айлық есепт</a:t>
            </a:r>
            <a:r>
              <a:rPr lang="en-US" sz="1200" b="1" dirty="0" err="1" smtClean="0">
                <a:latin typeface="Arial" pitchFamily="34" charset="0"/>
                <a:cs typeface="Arial" pitchFamily="34" charset="0"/>
              </a:rPr>
              <a:t>i</a:t>
            </a:r>
            <a:r>
              <a:rPr lang="ru-RU" sz="1200" b="1" dirty="0" smtClean="0">
                <a:latin typeface="Arial" pitchFamily="34" charset="0"/>
                <a:cs typeface="Arial" pitchFamily="34" charset="0"/>
              </a:rPr>
              <a:t>к </a:t>
            </a:r>
            <a:r>
              <a:rPr lang="ru-RU" sz="1200" b="1" dirty="0" err="1" smtClean="0">
                <a:latin typeface="Arial" pitchFamily="34" charset="0"/>
                <a:cs typeface="Arial" pitchFamily="34" charset="0"/>
              </a:rPr>
              <a:t>көрсетк</a:t>
            </a:r>
            <a:r>
              <a:rPr lang="en-US" sz="1200" b="1" dirty="0" err="1" smtClean="0">
                <a:latin typeface="Arial" pitchFamily="34" charset="0"/>
                <a:cs typeface="Arial" pitchFamily="34" charset="0"/>
              </a:rPr>
              <a:t>i</a:t>
            </a:r>
            <a:r>
              <a:rPr lang="ru-RU" sz="1200" b="1" dirty="0" err="1" smtClean="0">
                <a:latin typeface="Arial" pitchFamily="34" charset="0"/>
                <a:cs typeface="Arial" pitchFamily="34" charset="0"/>
              </a:rPr>
              <a:t>ш</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мөлшер</a:t>
            </a:r>
            <a:r>
              <a:rPr lang="en-US" sz="1200" b="1" dirty="0" err="1" smtClean="0">
                <a:latin typeface="Arial" pitchFamily="34" charset="0"/>
                <a:cs typeface="Arial" pitchFamily="34" charset="0"/>
              </a:rPr>
              <a:t>i</a:t>
            </a:r>
            <a:r>
              <a:rPr lang="ru-RU" sz="1200" b="1" dirty="0" err="1" smtClean="0">
                <a:latin typeface="Arial" pitchFamily="34" charset="0"/>
                <a:cs typeface="Arial" pitchFamily="34" charset="0"/>
              </a:rPr>
              <a:t>нде</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айыппұл салуға алып</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келеді</a:t>
            </a:r>
            <a:r>
              <a:rPr lang="ru-RU" sz="1200" b="1" dirty="0" smtClean="0">
                <a:latin typeface="Arial" pitchFamily="34" charset="0"/>
                <a:cs typeface="Arial" pitchFamily="34" charset="0"/>
              </a:rPr>
              <a:t>.</a:t>
            </a:r>
          </a:p>
          <a:p>
            <a:pPr fontAlgn="base">
              <a:spcBef>
                <a:spcPts val="0"/>
              </a:spcBef>
            </a:pPr>
            <a:r>
              <a:rPr lang="ru-RU" sz="1200" b="1" dirty="0" smtClean="0">
                <a:latin typeface="Arial" pitchFamily="34" charset="0"/>
                <a:cs typeface="Arial" pitchFamily="34" charset="0"/>
              </a:rPr>
              <a:t>      1-2. </a:t>
            </a:r>
            <a:r>
              <a:rPr lang="ru-RU" sz="1200" b="1" dirty="0" err="1" smtClean="0">
                <a:latin typeface="Arial" pitchFamily="34" charset="0"/>
                <a:cs typeface="Arial" pitchFamily="34" charset="0"/>
              </a:rPr>
              <a:t>Әуе кемесінің бортында</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темекі</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бұйымдарын, оның ішінде</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қыздырылатын темекісі</a:t>
            </a:r>
            <a:r>
              <a:rPr lang="ru-RU" sz="1200" b="1" dirty="0" smtClean="0">
                <a:latin typeface="Arial" pitchFamily="34" charset="0"/>
                <a:cs typeface="Arial" pitchFamily="34" charset="0"/>
              </a:rPr>
              <a:t> бар </a:t>
            </a:r>
            <a:r>
              <a:rPr lang="ru-RU" sz="1200" b="1" dirty="0" err="1" smtClean="0">
                <a:latin typeface="Arial" pitchFamily="34" charset="0"/>
                <a:cs typeface="Arial" pitchFamily="34" charset="0"/>
              </a:rPr>
              <a:t>бұйымдарды</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қорқорға арналған темекіні</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қорқор қоспасын</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темекі</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қыздыруға арналған жүйелерді</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тұтынудың электрондық жүйелерін және оларға арналған сұйықтықтарды тұтыну </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жеке</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тұлғаларға елу</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айлық есепт</a:t>
            </a:r>
            <a:r>
              <a:rPr lang="en-US" sz="1200" b="1" dirty="0" err="1" smtClean="0">
                <a:latin typeface="Arial" pitchFamily="34" charset="0"/>
                <a:cs typeface="Arial" pitchFamily="34" charset="0"/>
              </a:rPr>
              <a:t>i</a:t>
            </a:r>
            <a:r>
              <a:rPr lang="ru-RU" sz="1200" b="1" dirty="0" smtClean="0">
                <a:latin typeface="Arial" pitchFamily="34" charset="0"/>
                <a:cs typeface="Arial" pitchFamily="34" charset="0"/>
              </a:rPr>
              <a:t>к </a:t>
            </a:r>
            <a:r>
              <a:rPr lang="ru-RU" sz="1200" b="1" dirty="0" err="1" smtClean="0">
                <a:latin typeface="Arial" pitchFamily="34" charset="0"/>
                <a:cs typeface="Arial" pitchFamily="34" charset="0"/>
              </a:rPr>
              <a:t>көрсетк</a:t>
            </a:r>
            <a:r>
              <a:rPr lang="en-US" sz="1200" b="1" dirty="0" err="1" smtClean="0">
                <a:latin typeface="Arial" pitchFamily="34" charset="0"/>
                <a:cs typeface="Arial" pitchFamily="34" charset="0"/>
              </a:rPr>
              <a:t>i</a:t>
            </a:r>
            <a:r>
              <a:rPr lang="ru-RU" sz="1200" b="1" dirty="0" err="1" smtClean="0">
                <a:latin typeface="Arial" pitchFamily="34" charset="0"/>
                <a:cs typeface="Arial" pitchFamily="34" charset="0"/>
              </a:rPr>
              <a:t>ш</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мөлшер</a:t>
            </a:r>
            <a:r>
              <a:rPr lang="en-US" sz="1200" b="1" dirty="0" err="1" smtClean="0">
                <a:latin typeface="Arial" pitchFamily="34" charset="0"/>
                <a:cs typeface="Arial" pitchFamily="34" charset="0"/>
              </a:rPr>
              <a:t>i</a:t>
            </a:r>
            <a:r>
              <a:rPr lang="ru-RU" sz="1200" b="1" dirty="0" err="1" smtClean="0">
                <a:latin typeface="Arial" pitchFamily="34" charset="0"/>
                <a:cs typeface="Arial" pitchFamily="34" charset="0"/>
              </a:rPr>
              <a:t>нде</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айыппұл салуға алып</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келеді</a:t>
            </a:r>
            <a:r>
              <a:rPr lang="ru-RU" sz="1200" b="1" dirty="0" smtClean="0">
                <a:latin typeface="Arial" pitchFamily="34" charset="0"/>
                <a:cs typeface="Arial" pitchFamily="34" charset="0"/>
              </a:rPr>
              <a:t>.</a:t>
            </a:r>
          </a:p>
          <a:p>
            <a:pPr fontAlgn="base">
              <a:spcBef>
                <a:spcPts val="0"/>
              </a:spcBef>
            </a:pPr>
            <a:r>
              <a:rPr lang="ru-RU" sz="1200" b="1" dirty="0" smtClean="0">
                <a:latin typeface="Arial" pitchFamily="34" charset="0"/>
                <a:cs typeface="Arial" pitchFamily="34" charset="0"/>
              </a:rPr>
              <a:t>      2. Осы </a:t>
            </a:r>
            <a:r>
              <a:rPr lang="ru-RU" sz="1200" b="1" dirty="0" err="1" smtClean="0">
                <a:latin typeface="Arial" pitchFamily="34" charset="0"/>
                <a:cs typeface="Arial" pitchFamily="34" charset="0"/>
              </a:rPr>
              <a:t>баптың бірінші</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бөлігінде көзделген</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әкімшілік жаза</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қолданылғаннан кейін</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бір</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жыл</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ішінде</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қайталап жасалған әрекет </a:t>
            </a:r>
            <a:r>
              <a:rPr lang="ru-RU" sz="1200" b="1" dirty="0" smtClean="0">
                <a:latin typeface="Arial" pitchFamily="34" charset="0"/>
                <a:cs typeface="Arial" pitchFamily="34" charset="0"/>
              </a:rPr>
              <a:t>–</a:t>
            </a:r>
          </a:p>
          <a:p>
            <a:pPr fontAlgn="base">
              <a:spcBef>
                <a:spcPts val="0"/>
              </a:spcBef>
            </a:pP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жеке</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тұлғаларға жиырма</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айлық есепт</a:t>
            </a:r>
            <a:r>
              <a:rPr lang="en-US" sz="1200" b="1" dirty="0" err="1" smtClean="0">
                <a:latin typeface="Arial" pitchFamily="34" charset="0"/>
                <a:cs typeface="Arial" pitchFamily="34" charset="0"/>
              </a:rPr>
              <a:t>i</a:t>
            </a:r>
            <a:r>
              <a:rPr lang="ru-RU" sz="1200" b="1" dirty="0" smtClean="0">
                <a:latin typeface="Arial" pitchFamily="34" charset="0"/>
                <a:cs typeface="Arial" pitchFamily="34" charset="0"/>
              </a:rPr>
              <a:t>к </a:t>
            </a:r>
            <a:r>
              <a:rPr lang="ru-RU" sz="1200" b="1" dirty="0" err="1" smtClean="0">
                <a:latin typeface="Arial" pitchFamily="34" charset="0"/>
                <a:cs typeface="Arial" pitchFamily="34" charset="0"/>
              </a:rPr>
              <a:t>көрсетк</a:t>
            </a:r>
            <a:r>
              <a:rPr lang="en-US" sz="1200" b="1" dirty="0" err="1" smtClean="0">
                <a:latin typeface="Arial" pitchFamily="34" charset="0"/>
                <a:cs typeface="Arial" pitchFamily="34" charset="0"/>
              </a:rPr>
              <a:t>i</a:t>
            </a:r>
            <a:r>
              <a:rPr lang="ru-RU" sz="1200" b="1" dirty="0" err="1" smtClean="0">
                <a:latin typeface="Arial" pitchFamily="34" charset="0"/>
                <a:cs typeface="Arial" pitchFamily="34" charset="0"/>
              </a:rPr>
              <a:t>ш</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мөлшер</a:t>
            </a:r>
            <a:r>
              <a:rPr lang="en-US" sz="1200" b="1" dirty="0" err="1" smtClean="0">
                <a:latin typeface="Arial" pitchFamily="34" charset="0"/>
                <a:cs typeface="Arial" pitchFamily="34" charset="0"/>
              </a:rPr>
              <a:t>i</a:t>
            </a:r>
            <a:r>
              <a:rPr lang="ru-RU" sz="1200" b="1" dirty="0" err="1" smtClean="0">
                <a:latin typeface="Arial" pitchFamily="34" charset="0"/>
                <a:cs typeface="Arial" pitchFamily="34" charset="0"/>
              </a:rPr>
              <a:t>нде</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айыппұл салуға алып</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келеді</a:t>
            </a:r>
            <a:r>
              <a:rPr lang="ru-RU" sz="1200" b="1" dirty="0" smtClean="0">
                <a:latin typeface="Arial" pitchFamily="34" charset="0"/>
                <a:cs typeface="Arial" pitchFamily="34" charset="0"/>
              </a:rPr>
              <a:t>.</a:t>
            </a:r>
          </a:p>
          <a:p>
            <a:pPr fontAlgn="base">
              <a:spcBef>
                <a:spcPts val="0"/>
              </a:spcBef>
            </a:pPr>
            <a:r>
              <a:rPr lang="ru-RU" sz="1200" b="1" dirty="0" smtClean="0">
                <a:latin typeface="Arial" pitchFamily="34" charset="0"/>
                <a:cs typeface="Arial" pitchFamily="34" charset="0"/>
              </a:rPr>
              <a:t>      3. </a:t>
            </a:r>
            <a:r>
              <a:rPr lang="ru-RU" sz="1200" b="1" dirty="0" err="1" smtClean="0">
                <a:latin typeface="Arial" pitchFamily="34" charset="0"/>
                <a:cs typeface="Arial" pitchFamily="34" charset="0"/>
              </a:rPr>
              <a:t>Жұмыс беруш</a:t>
            </a:r>
            <a:r>
              <a:rPr lang="en-US" sz="1200" b="1" dirty="0" err="1" smtClean="0">
                <a:latin typeface="Arial" pitchFamily="34" charset="0"/>
                <a:cs typeface="Arial" pitchFamily="34" charset="0"/>
              </a:rPr>
              <a:t>i</a:t>
            </a:r>
            <a:r>
              <a:rPr lang="ru-RU" sz="1200" b="1" dirty="0" err="1" smtClean="0">
                <a:latin typeface="Arial" pitchFamily="34" charset="0"/>
                <a:cs typeface="Arial" pitchFamily="34" charset="0"/>
              </a:rPr>
              <a:t>н</a:t>
            </a:r>
            <a:r>
              <a:rPr lang="en-US" sz="1200" b="1" dirty="0" err="1" smtClean="0">
                <a:latin typeface="Arial" pitchFamily="34" charset="0"/>
                <a:cs typeface="Arial" pitchFamily="34" charset="0"/>
              </a:rPr>
              <a:t>i</a:t>
            </a:r>
            <a:r>
              <a:rPr lang="ru-RU" sz="1200" b="1" dirty="0" err="1" smtClean="0">
                <a:latin typeface="Arial" pitchFamily="34" charset="0"/>
                <a:cs typeface="Arial" pitchFamily="34" charset="0"/>
              </a:rPr>
              <a:t>ң темекі</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бұйымдарын, оның ішінде</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қыздырылатын темекісі</a:t>
            </a:r>
            <a:r>
              <a:rPr lang="ru-RU" sz="1200" b="1" dirty="0" smtClean="0">
                <a:latin typeface="Arial" pitchFamily="34" charset="0"/>
                <a:cs typeface="Arial" pitchFamily="34" charset="0"/>
              </a:rPr>
              <a:t> бар </a:t>
            </a:r>
            <a:r>
              <a:rPr lang="ru-RU" sz="1200" b="1" dirty="0" err="1" smtClean="0">
                <a:latin typeface="Arial" pitchFamily="34" charset="0"/>
                <a:cs typeface="Arial" pitchFamily="34" charset="0"/>
              </a:rPr>
              <a:t>бұйымдарды</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қорқорға арналған темекіні</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қорқор қоспасын</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темекі</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қыздыруға арналған жүйелерді</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тұтынудың электрондық жүйелерін және оларға арналған сұйықтықтарды бұл үш</a:t>
            </a:r>
            <a:r>
              <a:rPr lang="en-US" sz="1200" b="1" dirty="0" err="1" smtClean="0">
                <a:latin typeface="Arial" pitchFamily="34" charset="0"/>
                <a:cs typeface="Arial" pitchFamily="34" charset="0"/>
              </a:rPr>
              <a:t>i</a:t>
            </a:r>
            <a:r>
              <a:rPr lang="ru-RU" sz="1200" b="1" dirty="0" err="1" smtClean="0">
                <a:latin typeface="Arial" pitchFamily="34" charset="0"/>
                <a:cs typeface="Arial" pitchFamily="34" charset="0"/>
              </a:rPr>
              <a:t>н</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арнайы</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айқындалмаған орындарда</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тұтынатын адамдарға шаралар</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қолданбауы </a:t>
            </a:r>
            <a:r>
              <a:rPr lang="ru-RU" sz="1200" b="1" dirty="0" smtClean="0">
                <a:latin typeface="Arial" pitchFamily="34" charset="0"/>
                <a:cs typeface="Arial" pitchFamily="34" charset="0"/>
              </a:rPr>
              <a:t>-</a:t>
            </a:r>
          </a:p>
          <a:p>
            <a:pPr fontAlgn="base">
              <a:spcBef>
                <a:spcPts val="0"/>
              </a:spcBef>
            </a:pP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лауазымды</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адамдарға, шағын кәсіпкерлік субъектілеріне</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немесе</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коммерциялық емес</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ұйымдарға </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жиырма</a:t>
            </a:r>
            <a:r>
              <a:rPr lang="ru-RU" sz="1200" b="1" dirty="0" smtClean="0">
                <a:latin typeface="Arial" pitchFamily="34" charset="0"/>
                <a:cs typeface="Arial" pitchFamily="34" charset="0"/>
              </a:rPr>
              <a:t> бес, орта </a:t>
            </a:r>
            <a:r>
              <a:rPr lang="ru-RU" sz="1200" b="1" dirty="0" err="1" smtClean="0">
                <a:latin typeface="Arial" pitchFamily="34" charset="0"/>
                <a:cs typeface="Arial" pitchFamily="34" charset="0"/>
              </a:rPr>
              <a:t>кәсіпкерлік субъектілеріне</a:t>
            </a:r>
            <a:r>
              <a:rPr lang="ru-RU" sz="1200" b="1" dirty="0" smtClean="0">
                <a:latin typeface="Arial" pitchFamily="34" charset="0"/>
                <a:cs typeface="Arial" pitchFamily="34" charset="0"/>
              </a:rPr>
              <a:t> - </a:t>
            </a:r>
            <a:r>
              <a:rPr lang="ru-RU" sz="1200" b="1" dirty="0" err="1" smtClean="0">
                <a:latin typeface="Arial" pitchFamily="34" charset="0"/>
                <a:cs typeface="Arial" pitchFamily="34" charset="0"/>
              </a:rPr>
              <a:t>қырық</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ірі</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кәсіпкерлік субъектілеріне</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алпыс</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айлық есепт</a:t>
            </a:r>
            <a:r>
              <a:rPr lang="en-US" sz="1200" b="1" dirty="0" err="1" smtClean="0">
                <a:latin typeface="Arial" pitchFamily="34" charset="0"/>
                <a:cs typeface="Arial" pitchFamily="34" charset="0"/>
              </a:rPr>
              <a:t>i</a:t>
            </a:r>
            <a:r>
              <a:rPr lang="ru-RU" sz="1200" b="1" dirty="0" smtClean="0">
                <a:latin typeface="Arial" pitchFamily="34" charset="0"/>
                <a:cs typeface="Arial" pitchFamily="34" charset="0"/>
              </a:rPr>
              <a:t>к </a:t>
            </a:r>
            <a:r>
              <a:rPr lang="ru-RU" sz="1200" b="1" dirty="0" err="1" smtClean="0">
                <a:latin typeface="Arial" pitchFamily="34" charset="0"/>
                <a:cs typeface="Arial" pitchFamily="34" charset="0"/>
              </a:rPr>
              <a:t>көрсетк</a:t>
            </a:r>
            <a:r>
              <a:rPr lang="en-US" sz="1200" b="1" dirty="0" err="1" smtClean="0">
                <a:latin typeface="Arial" pitchFamily="34" charset="0"/>
                <a:cs typeface="Arial" pitchFamily="34" charset="0"/>
              </a:rPr>
              <a:t>i</a:t>
            </a:r>
            <a:r>
              <a:rPr lang="ru-RU" sz="1200" b="1" dirty="0" err="1" smtClean="0">
                <a:latin typeface="Arial" pitchFamily="34" charset="0"/>
                <a:cs typeface="Arial" pitchFamily="34" charset="0"/>
              </a:rPr>
              <a:t>ш</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мөлшер</a:t>
            </a:r>
            <a:r>
              <a:rPr lang="en-US" sz="1200" b="1" dirty="0" err="1" smtClean="0">
                <a:latin typeface="Arial" pitchFamily="34" charset="0"/>
                <a:cs typeface="Arial" pitchFamily="34" charset="0"/>
              </a:rPr>
              <a:t>i</a:t>
            </a:r>
            <a:r>
              <a:rPr lang="ru-RU" sz="1200" b="1" dirty="0" err="1" smtClean="0">
                <a:latin typeface="Arial" pitchFamily="34" charset="0"/>
                <a:cs typeface="Arial" pitchFamily="34" charset="0"/>
              </a:rPr>
              <a:t>нде</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айыппұл салуға алып</a:t>
            </a:r>
            <a:r>
              <a:rPr lang="ru-RU" sz="1200" b="1" dirty="0" smtClean="0">
                <a:latin typeface="Arial" pitchFamily="34" charset="0"/>
                <a:cs typeface="Arial" pitchFamily="34" charset="0"/>
              </a:rPr>
              <a:t> </a:t>
            </a:r>
            <a:r>
              <a:rPr lang="ru-RU" sz="1200" b="1" dirty="0" err="1" smtClean="0">
                <a:latin typeface="Arial" pitchFamily="34" charset="0"/>
                <a:cs typeface="Arial" pitchFamily="34" charset="0"/>
              </a:rPr>
              <a:t>келеді</a:t>
            </a:r>
            <a:r>
              <a:rPr lang="ru-RU" sz="1200" b="1" dirty="0" smtClean="0">
                <a:latin typeface="Arial" pitchFamily="34" charset="0"/>
                <a:cs typeface="Arial" pitchFamily="34" charset="0"/>
              </a:rPr>
              <a:t>.</a:t>
            </a:r>
          </a:p>
          <a:p>
            <a:pPr>
              <a:spcBef>
                <a:spcPts val="0"/>
              </a:spcBef>
            </a:pPr>
            <a:endParaRPr lang="ru-RU" sz="1200" b="1" dirty="0" smtClean="0">
              <a:latin typeface="Arial" pitchFamily="34" charset="0"/>
              <a:cs typeface="Arial"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260648"/>
            <a:ext cx="3744416" cy="324036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3429000"/>
            <a:ext cx="3845999" cy="2952328"/>
          </a:xfrm>
          <a:prstGeom prst="rect">
            <a:avLst/>
          </a:prstGeom>
        </p:spPr>
      </p:pic>
    </p:spTree>
    <p:extLst>
      <p:ext uri="{BB962C8B-B14F-4D97-AF65-F5344CB8AC3E}">
        <p14:creationId xmlns:p14="http://schemas.microsoft.com/office/powerpoint/2010/main" val="3547421062"/>
      </p:ext>
    </p:extLst>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404664"/>
            <a:ext cx="8496944" cy="6192688"/>
          </a:xfrm>
        </p:spPr>
        <p:txBody>
          <a:bodyPr>
            <a:normAutofit fontScale="77500" lnSpcReduction="20000"/>
          </a:bodyPr>
          <a:lstStyle/>
          <a:p>
            <a:pPr algn="ctr" fontAlgn="base">
              <a:lnSpc>
                <a:spcPct val="120000"/>
              </a:lnSpc>
              <a:spcBef>
                <a:spcPts val="0"/>
              </a:spcBef>
              <a:buNone/>
            </a:pPr>
            <a:r>
              <a:rPr lang="ru-RU" b="1" dirty="0" smtClean="0">
                <a:latin typeface="Arial" pitchFamily="34" charset="0"/>
                <a:cs typeface="Arial" pitchFamily="34" charset="0"/>
              </a:rPr>
              <a:t>442-бап. </a:t>
            </a:r>
            <a:r>
              <a:rPr lang="ru-RU" b="1" dirty="0" err="1" smtClean="0">
                <a:latin typeface="Arial" pitchFamily="34" charset="0"/>
                <a:cs typeface="Arial" pitchFamily="34" charset="0"/>
              </a:rPr>
              <a:t>Кәмелетке толмағандардың заңды өкілдерінің еріп</a:t>
            </a:r>
            <a:r>
              <a:rPr lang="ru-RU" b="1" dirty="0" smtClean="0">
                <a:latin typeface="Arial" pitchFamily="34" charset="0"/>
                <a:cs typeface="Arial" pitchFamily="34" charset="0"/>
              </a:rPr>
              <a:t> </a:t>
            </a:r>
            <a:r>
              <a:rPr lang="ru-RU" b="1" dirty="0" err="1" smtClean="0">
                <a:latin typeface="Arial" pitchFamily="34" charset="0"/>
                <a:cs typeface="Arial" pitchFamily="34" charset="0"/>
              </a:rPr>
              <a:t>жүруінсіз түнгі уақытта ойын-сауық мекемелерінде</a:t>
            </a:r>
            <a:r>
              <a:rPr lang="ru-RU" b="1" dirty="0" smtClean="0">
                <a:latin typeface="Arial" pitchFamily="34" charset="0"/>
                <a:cs typeface="Arial" pitchFamily="34" charset="0"/>
              </a:rPr>
              <a:t> </a:t>
            </a:r>
            <a:r>
              <a:rPr lang="ru-RU" b="1" dirty="0" err="1" smtClean="0">
                <a:latin typeface="Arial" pitchFamily="34" charset="0"/>
                <a:cs typeface="Arial" pitchFamily="34" charset="0"/>
              </a:rPr>
              <a:t>немесе</a:t>
            </a:r>
            <a:r>
              <a:rPr lang="ru-RU" b="1" dirty="0" smtClean="0">
                <a:latin typeface="Arial" pitchFamily="34" charset="0"/>
                <a:cs typeface="Arial" pitchFamily="34" charset="0"/>
              </a:rPr>
              <a:t> </a:t>
            </a:r>
            <a:r>
              <a:rPr lang="ru-RU" b="1" dirty="0" err="1" smtClean="0">
                <a:latin typeface="Arial" pitchFamily="34" charset="0"/>
                <a:cs typeface="Arial" pitchFamily="34" charset="0"/>
              </a:rPr>
              <a:t>тұрғынжайдан тыс</a:t>
            </a:r>
            <a:r>
              <a:rPr lang="ru-RU" b="1" dirty="0" smtClean="0">
                <a:latin typeface="Arial" pitchFamily="34" charset="0"/>
                <a:cs typeface="Arial" pitchFamily="34" charset="0"/>
              </a:rPr>
              <a:t> </a:t>
            </a:r>
            <a:r>
              <a:rPr lang="ru-RU" b="1" dirty="0" err="1" smtClean="0">
                <a:latin typeface="Arial" pitchFamily="34" charset="0"/>
                <a:cs typeface="Arial" pitchFamily="34" charset="0"/>
              </a:rPr>
              <a:t>жерде</a:t>
            </a:r>
            <a:r>
              <a:rPr lang="ru-RU" b="1" dirty="0" smtClean="0">
                <a:latin typeface="Arial" pitchFamily="34" charset="0"/>
                <a:cs typeface="Arial" pitchFamily="34" charset="0"/>
              </a:rPr>
              <a:t> </a:t>
            </a:r>
            <a:r>
              <a:rPr lang="ru-RU" b="1" dirty="0" err="1" smtClean="0">
                <a:latin typeface="Arial" pitchFamily="34" charset="0"/>
                <a:cs typeface="Arial" pitchFamily="34" charset="0"/>
              </a:rPr>
              <a:t>болуы</a:t>
            </a:r>
            <a:endParaRPr lang="ru-RU" b="1" dirty="0" smtClean="0">
              <a:latin typeface="Arial" pitchFamily="34" charset="0"/>
              <a:cs typeface="Arial" pitchFamily="34" charset="0"/>
            </a:endParaRPr>
          </a:p>
          <a:p>
            <a:pPr algn="ctr" fontAlgn="base">
              <a:lnSpc>
                <a:spcPct val="120000"/>
              </a:lnSpc>
              <a:spcBef>
                <a:spcPts val="0"/>
              </a:spcBef>
              <a:buNone/>
            </a:pPr>
            <a:endParaRPr lang="ru-RU" b="1" i="1" dirty="0" smtClean="0">
              <a:latin typeface="Arial" pitchFamily="34" charset="0"/>
              <a:cs typeface="Arial" pitchFamily="34" charset="0"/>
            </a:endParaRPr>
          </a:p>
          <a:p>
            <a:pPr algn="ctr" fontAlgn="base">
              <a:lnSpc>
                <a:spcPct val="120000"/>
              </a:lnSpc>
              <a:spcBef>
                <a:spcPts val="0"/>
              </a:spcBef>
              <a:buNone/>
            </a:pPr>
            <a:r>
              <a:rPr lang="ru-RU" b="1" dirty="0" smtClean="0">
                <a:latin typeface="Arial" pitchFamily="34" charset="0"/>
                <a:cs typeface="Arial" pitchFamily="34" charset="0"/>
              </a:rPr>
              <a:t> 1. </a:t>
            </a:r>
            <a:r>
              <a:rPr lang="ru-RU" b="1" dirty="0" err="1" smtClean="0">
                <a:latin typeface="Arial" pitchFamily="34" charset="0"/>
                <a:cs typeface="Arial" pitchFamily="34" charset="0"/>
              </a:rPr>
              <a:t>Кәмелетке толмағандардың түнгі уақытта заңды өкілдерінің еріп</a:t>
            </a:r>
            <a:r>
              <a:rPr lang="ru-RU" b="1" dirty="0" smtClean="0">
                <a:latin typeface="Arial" pitchFamily="34" charset="0"/>
                <a:cs typeface="Arial" pitchFamily="34" charset="0"/>
              </a:rPr>
              <a:t> </a:t>
            </a:r>
            <a:r>
              <a:rPr lang="ru-RU" b="1" dirty="0" err="1" smtClean="0">
                <a:latin typeface="Arial" pitchFamily="34" charset="0"/>
                <a:cs typeface="Arial" pitchFamily="34" charset="0"/>
              </a:rPr>
              <a:t>жүруінсіз сағат </a:t>
            </a:r>
            <a:r>
              <a:rPr lang="ru-RU" b="1" dirty="0" smtClean="0">
                <a:latin typeface="Arial" pitchFamily="34" charset="0"/>
                <a:cs typeface="Arial" pitchFamily="34" charset="0"/>
              </a:rPr>
              <a:t>22-ден </a:t>
            </a:r>
            <a:r>
              <a:rPr lang="ru-RU" b="1" dirty="0" err="1" smtClean="0">
                <a:latin typeface="Arial" pitchFamily="34" charset="0"/>
                <a:cs typeface="Arial" pitchFamily="34" charset="0"/>
              </a:rPr>
              <a:t>таңғы </a:t>
            </a:r>
            <a:r>
              <a:rPr lang="ru-RU" b="1" dirty="0" smtClean="0">
                <a:latin typeface="Arial" pitchFamily="34" charset="0"/>
                <a:cs typeface="Arial" pitchFamily="34" charset="0"/>
              </a:rPr>
              <a:t>6-ға </a:t>
            </a:r>
            <a:r>
              <a:rPr lang="ru-RU" b="1" dirty="0" err="1" smtClean="0">
                <a:latin typeface="Arial" pitchFamily="34" charset="0"/>
                <a:cs typeface="Arial" pitchFamily="34" charset="0"/>
              </a:rPr>
              <a:t>дейін</a:t>
            </a:r>
            <a:r>
              <a:rPr lang="ru-RU" b="1" dirty="0" smtClean="0">
                <a:latin typeface="Arial" pitchFamily="34" charset="0"/>
                <a:cs typeface="Arial" pitchFamily="34" charset="0"/>
              </a:rPr>
              <a:t> </a:t>
            </a:r>
            <a:r>
              <a:rPr lang="ru-RU" b="1" dirty="0" err="1" smtClean="0">
                <a:latin typeface="Arial" pitchFamily="34" charset="0"/>
                <a:cs typeface="Arial" pitchFamily="34" charset="0"/>
              </a:rPr>
              <a:t>ойын-сауық мекемелерінде</a:t>
            </a:r>
            <a:endParaRPr lang="ru-RU" b="1" dirty="0" smtClean="0">
              <a:latin typeface="Arial" pitchFamily="34" charset="0"/>
              <a:cs typeface="Arial" pitchFamily="34" charset="0"/>
            </a:endParaRPr>
          </a:p>
          <a:p>
            <a:pPr algn="ctr" fontAlgn="base">
              <a:lnSpc>
                <a:spcPct val="120000"/>
              </a:lnSpc>
              <a:spcBef>
                <a:spcPts val="0"/>
              </a:spcBef>
              <a:buNone/>
            </a:pPr>
            <a:r>
              <a:rPr lang="ru-RU" b="1" dirty="0" smtClean="0">
                <a:latin typeface="Arial" pitchFamily="34" charset="0"/>
                <a:cs typeface="Arial" pitchFamily="34" charset="0"/>
              </a:rPr>
              <a:t>    </a:t>
            </a:r>
            <a:r>
              <a:rPr lang="ru-RU" b="1" dirty="0" err="1" smtClean="0">
                <a:latin typeface="Arial" pitchFamily="34" charset="0"/>
                <a:cs typeface="Arial" pitchFamily="34" charset="0"/>
              </a:rPr>
              <a:t>болуы</a:t>
            </a:r>
            <a:r>
              <a:rPr lang="ru-RU" b="1" dirty="0" smtClean="0">
                <a:latin typeface="Arial" pitchFamily="34" charset="0"/>
                <a:cs typeface="Arial" pitchFamily="34" charset="0"/>
              </a:rPr>
              <a:t> –</a:t>
            </a:r>
          </a:p>
          <a:p>
            <a:pPr algn="ctr" fontAlgn="base">
              <a:lnSpc>
                <a:spcPct val="120000"/>
              </a:lnSpc>
              <a:spcBef>
                <a:spcPts val="0"/>
              </a:spcBef>
              <a:buNone/>
            </a:pPr>
            <a:r>
              <a:rPr lang="ru-RU" b="1" dirty="0" smtClean="0">
                <a:latin typeface="Arial" pitchFamily="34" charset="0"/>
                <a:cs typeface="Arial" pitchFamily="34" charset="0"/>
              </a:rPr>
              <a:t>   </a:t>
            </a:r>
            <a:r>
              <a:rPr lang="ru-RU" b="1" dirty="0" err="1" smtClean="0">
                <a:latin typeface="Arial" pitchFamily="34" charset="0"/>
                <a:cs typeface="Arial" pitchFamily="34" charset="0"/>
              </a:rPr>
              <a:t>заңды өкілдеріне үш айлық есептік</a:t>
            </a:r>
            <a:r>
              <a:rPr lang="ru-RU" b="1" dirty="0" smtClean="0">
                <a:latin typeface="Arial" pitchFamily="34" charset="0"/>
                <a:cs typeface="Arial" pitchFamily="34" charset="0"/>
              </a:rPr>
              <a:t> </a:t>
            </a:r>
            <a:r>
              <a:rPr lang="ru-RU" b="1" dirty="0" err="1" smtClean="0">
                <a:latin typeface="Arial" pitchFamily="34" charset="0"/>
                <a:cs typeface="Arial" pitchFamily="34" charset="0"/>
              </a:rPr>
              <a:t>көрсеткіш мөлшерінде айыппұл салуға әкеп соғады.</a:t>
            </a:r>
            <a:endParaRPr lang="ru-RU" b="1" dirty="0" smtClean="0">
              <a:latin typeface="Arial" pitchFamily="34" charset="0"/>
              <a:cs typeface="Arial" pitchFamily="34" charset="0"/>
            </a:endParaRPr>
          </a:p>
          <a:p>
            <a:pPr algn="ctr" fontAlgn="base">
              <a:lnSpc>
                <a:spcPct val="120000"/>
              </a:lnSpc>
              <a:spcBef>
                <a:spcPts val="0"/>
              </a:spcBef>
              <a:buNone/>
            </a:pPr>
            <a:r>
              <a:rPr lang="ru-RU" b="1" dirty="0" smtClean="0">
                <a:latin typeface="Arial" pitchFamily="34" charset="0"/>
                <a:cs typeface="Arial" pitchFamily="34" charset="0"/>
              </a:rPr>
              <a:t>     2. </a:t>
            </a:r>
            <a:r>
              <a:rPr lang="ru-RU" b="1" dirty="0" err="1" smtClean="0">
                <a:latin typeface="Arial" pitchFamily="34" charset="0"/>
                <a:cs typeface="Arial" pitchFamily="34" charset="0"/>
              </a:rPr>
              <a:t>Кәмелетке толмағандардың заңды өкілдерінің еріп</a:t>
            </a:r>
            <a:r>
              <a:rPr lang="ru-RU" b="1" dirty="0" smtClean="0">
                <a:latin typeface="Arial" pitchFamily="34" charset="0"/>
                <a:cs typeface="Arial" pitchFamily="34" charset="0"/>
              </a:rPr>
              <a:t> </a:t>
            </a:r>
            <a:r>
              <a:rPr lang="ru-RU" b="1" dirty="0" err="1" smtClean="0">
                <a:latin typeface="Arial" pitchFamily="34" charset="0"/>
                <a:cs typeface="Arial" pitchFamily="34" charset="0"/>
              </a:rPr>
              <a:t>жүруінсіз тұрғынжайдан тыс</a:t>
            </a:r>
            <a:r>
              <a:rPr lang="ru-RU" b="1" dirty="0" smtClean="0">
                <a:latin typeface="Arial" pitchFamily="34" charset="0"/>
                <a:cs typeface="Arial" pitchFamily="34" charset="0"/>
              </a:rPr>
              <a:t> </a:t>
            </a:r>
            <a:r>
              <a:rPr lang="ru-RU" b="1" dirty="0" err="1" smtClean="0">
                <a:latin typeface="Arial" pitchFamily="34" charset="0"/>
                <a:cs typeface="Arial" pitchFamily="34" charset="0"/>
              </a:rPr>
              <a:t>жерде</a:t>
            </a:r>
            <a:r>
              <a:rPr lang="ru-RU" b="1" dirty="0" smtClean="0">
                <a:latin typeface="Arial" pitchFamily="34" charset="0"/>
                <a:cs typeface="Arial" pitchFamily="34" charset="0"/>
              </a:rPr>
              <a:t> </a:t>
            </a:r>
            <a:r>
              <a:rPr lang="ru-RU" b="1" dirty="0" err="1" smtClean="0">
                <a:latin typeface="Arial" pitchFamily="34" charset="0"/>
                <a:cs typeface="Arial" pitchFamily="34" charset="0"/>
              </a:rPr>
              <a:t>сағат </a:t>
            </a:r>
            <a:r>
              <a:rPr lang="ru-RU" b="1" dirty="0" smtClean="0">
                <a:latin typeface="Arial" pitchFamily="34" charset="0"/>
                <a:cs typeface="Arial" pitchFamily="34" charset="0"/>
              </a:rPr>
              <a:t>23-тен </a:t>
            </a:r>
            <a:r>
              <a:rPr lang="ru-RU" b="1" dirty="0" err="1" smtClean="0">
                <a:latin typeface="Arial" pitchFamily="34" charset="0"/>
                <a:cs typeface="Arial" pitchFamily="34" charset="0"/>
              </a:rPr>
              <a:t>таңғы </a:t>
            </a:r>
            <a:r>
              <a:rPr lang="ru-RU" b="1" dirty="0" smtClean="0">
                <a:latin typeface="Arial" pitchFamily="34" charset="0"/>
                <a:cs typeface="Arial" pitchFamily="34" charset="0"/>
              </a:rPr>
              <a:t>6-ға </a:t>
            </a:r>
            <a:r>
              <a:rPr lang="ru-RU" b="1" dirty="0" err="1" smtClean="0">
                <a:latin typeface="Arial" pitchFamily="34" charset="0"/>
                <a:cs typeface="Arial" pitchFamily="34" charset="0"/>
              </a:rPr>
              <a:t>дейін</a:t>
            </a:r>
            <a:r>
              <a:rPr lang="ru-RU" b="1" dirty="0" smtClean="0">
                <a:latin typeface="Arial" pitchFamily="34" charset="0"/>
                <a:cs typeface="Arial" pitchFamily="34" charset="0"/>
              </a:rPr>
              <a:t> </a:t>
            </a:r>
            <a:r>
              <a:rPr lang="ru-RU" b="1" dirty="0" err="1" smtClean="0">
                <a:latin typeface="Arial" pitchFamily="34" charset="0"/>
                <a:cs typeface="Arial" pitchFamily="34" charset="0"/>
              </a:rPr>
              <a:t>болуы</a:t>
            </a:r>
            <a:r>
              <a:rPr lang="ru-RU" b="1" dirty="0" smtClean="0">
                <a:latin typeface="Arial" pitchFamily="34" charset="0"/>
                <a:cs typeface="Arial" pitchFamily="34" charset="0"/>
              </a:rPr>
              <a:t> –</a:t>
            </a:r>
          </a:p>
          <a:p>
            <a:pPr algn="ctr" fontAlgn="base">
              <a:lnSpc>
                <a:spcPct val="120000"/>
              </a:lnSpc>
              <a:spcBef>
                <a:spcPts val="0"/>
              </a:spcBef>
              <a:buNone/>
            </a:pPr>
            <a:r>
              <a:rPr lang="ru-RU" b="1" dirty="0" smtClean="0">
                <a:latin typeface="Arial" pitchFamily="34" charset="0"/>
                <a:cs typeface="Arial" pitchFamily="34" charset="0"/>
              </a:rPr>
              <a:t>    </a:t>
            </a:r>
            <a:r>
              <a:rPr lang="ru-RU" b="1" dirty="0" err="1" smtClean="0">
                <a:latin typeface="Arial" pitchFamily="34" charset="0"/>
                <a:cs typeface="Arial" pitchFamily="34" charset="0"/>
              </a:rPr>
              <a:t>заңды өкілдеріне ескерту</a:t>
            </a:r>
            <a:r>
              <a:rPr lang="ru-RU" b="1" dirty="0" smtClean="0">
                <a:latin typeface="Arial" pitchFamily="34" charset="0"/>
                <a:cs typeface="Arial" pitchFamily="34" charset="0"/>
              </a:rPr>
              <a:t> </a:t>
            </a:r>
            <a:r>
              <a:rPr lang="ru-RU" b="1" dirty="0" err="1" smtClean="0">
                <a:latin typeface="Arial" pitchFamily="34" charset="0"/>
                <a:cs typeface="Arial" pitchFamily="34" charset="0"/>
              </a:rPr>
              <a:t>жасауға әкеп соғады.</a:t>
            </a:r>
            <a:endParaRPr lang="ru-RU" b="1" dirty="0" smtClean="0">
              <a:latin typeface="Arial" pitchFamily="34" charset="0"/>
              <a:cs typeface="Arial" pitchFamily="34" charset="0"/>
            </a:endParaRPr>
          </a:p>
          <a:p>
            <a:pPr algn="ctr" fontAlgn="base">
              <a:lnSpc>
                <a:spcPct val="120000"/>
              </a:lnSpc>
              <a:spcBef>
                <a:spcPts val="0"/>
              </a:spcBef>
              <a:buNone/>
            </a:pPr>
            <a:r>
              <a:rPr lang="ru-RU" b="1" dirty="0" smtClean="0">
                <a:latin typeface="Arial" pitchFamily="34" charset="0"/>
                <a:cs typeface="Arial" pitchFamily="34" charset="0"/>
              </a:rPr>
              <a:t> 3. Осы </a:t>
            </a:r>
            <a:r>
              <a:rPr lang="ru-RU" b="1" dirty="0" err="1" smtClean="0">
                <a:latin typeface="Arial" pitchFamily="34" charset="0"/>
                <a:cs typeface="Arial" pitchFamily="34" charset="0"/>
              </a:rPr>
              <a:t>баптың бірінші</a:t>
            </a:r>
            <a:r>
              <a:rPr lang="ru-RU" b="1" dirty="0" smtClean="0">
                <a:latin typeface="Arial" pitchFamily="34" charset="0"/>
                <a:cs typeface="Arial" pitchFamily="34" charset="0"/>
              </a:rPr>
              <a:t> </a:t>
            </a:r>
            <a:r>
              <a:rPr lang="ru-RU" b="1" dirty="0" err="1" smtClean="0">
                <a:latin typeface="Arial" pitchFamily="34" charset="0"/>
                <a:cs typeface="Arial" pitchFamily="34" charset="0"/>
              </a:rPr>
              <a:t>және екінші</a:t>
            </a:r>
            <a:r>
              <a:rPr lang="ru-RU" b="1" dirty="0" smtClean="0">
                <a:latin typeface="Arial" pitchFamily="34" charset="0"/>
                <a:cs typeface="Arial" pitchFamily="34" charset="0"/>
              </a:rPr>
              <a:t> </a:t>
            </a:r>
            <a:r>
              <a:rPr lang="ru-RU" b="1" dirty="0" err="1" smtClean="0">
                <a:latin typeface="Arial" pitchFamily="34" charset="0"/>
                <a:cs typeface="Arial" pitchFamily="34" charset="0"/>
              </a:rPr>
              <a:t>бөліктерінде көзделген</a:t>
            </a:r>
            <a:r>
              <a:rPr lang="ru-RU" b="1" dirty="0" smtClean="0">
                <a:latin typeface="Arial" pitchFamily="34" charset="0"/>
                <a:cs typeface="Arial" pitchFamily="34" charset="0"/>
              </a:rPr>
              <a:t>, </a:t>
            </a:r>
            <a:r>
              <a:rPr lang="ru-RU" b="1" dirty="0" err="1" smtClean="0">
                <a:latin typeface="Arial" pitchFamily="34" charset="0"/>
                <a:cs typeface="Arial" pitchFamily="34" charset="0"/>
              </a:rPr>
              <a:t>әкімшілік жаза</a:t>
            </a:r>
            <a:r>
              <a:rPr lang="ru-RU" b="1" dirty="0" smtClean="0">
                <a:latin typeface="Arial" pitchFamily="34" charset="0"/>
                <a:cs typeface="Arial" pitchFamily="34" charset="0"/>
              </a:rPr>
              <a:t> </a:t>
            </a:r>
            <a:r>
              <a:rPr lang="ru-RU" b="1" dirty="0" err="1" smtClean="0">
                <a:latin typeface="Arial" pitchFamily="34" charset="0"/>
                <a:cs typeface="Arial" pitchFamily="34" charset="0"/>
              </a:rPr>
              <a:t>қолданылғаннан кейін</a:t>
            </a:r>
            <a:r>
              <a:rPr lang="ru-RU" b="1" dirty="0" smtClean="0">
                <a:latin typeface="Arial" pitchFamily="34" charset="0"/>
                <a:cs typeface="Arial" pitchFamily="34" charset="0"/>
              </a:rPr>
              <a:t> </a:t>
            </a:r>
            <a:r>
              <a:rPr lang="ru-RU" b="1" dirty="0" err="1" smtClean="0">
                <a:latin typeface="Arial" pitchFamily="34" charset="0"/>
                <a:cs typeface="Arial" pitchFamily="34" charset="0"/>
              </a:rPr>
              <a:t>бір</a:t>
            </a:r>
            <a:r>
              <a:rPr lang="ru-RU" b="1" dirty="0" smtClean="0">
                <a:latin typeface="Arial" pitchFamily="34" charset="0"/>
                <a:cs typeface="Arial" pitchFamily="34" charset="0"/>
              </a:rPr>
              <a:t> </a:t>
            </a:r>
            <a:r>
              <a:rPr lang="ru-RU" b="1" dirty="0" err="1" smtClean="0">
                <a:latin typeface="Arial" pitchFamily="34" charset="0"/>
                <a:cs typeface="Arial" pitchFamily="34" charset="0"/>
              </a:rPr>
              <a:t>жыл</a:t>
            </a:r>
            <a:r>
              <a:rPr lang="ru-RU" b="1" dirty="0" smtClean="0">
                <a:latin typeface="Arial" pitchFamily="34" charset="0"/>
                <a:cs typeface="Arial" pitchFamily="34" charset="0"/>
              </a:rPr>
              <a:t> </a:t>
            </a:r>
            <a:r>
              <a:rPr lang="ru-RU" b="1" dirty="0" err="1" smtClean="0">
                <a:latin typeface="Arial" pitchFamily="34" charset="0"/>
                <a:cs typeface="Arial" pitchFamily="34" charset="0"/>
              </a:rPr>
              <a:t>ішінде</a:t>
            </a:r>
            <a:r>
              <a:rPr lang="ru-RU" b="1" dirty="0" smtClean="0">
                <a:latin typeface="Arial" pitchFamily="34" charset="0"/>
                <a:cs typeface="Arial" pitchFamily="34" charset="0"/>
              </a:rPr>
              <a:t> </a:t>
            </a:r>
            <a:r>
              <a:rPr lang="ru-RU" b="1" dirty="0" err="1" smtClean="0">
                <a:latin typeface="Arial" pitchFamily="34" charset="0"/>
                <a:cs typeface="Arial" pitchFamily="34" charset="0"/>
              </a:rPr>
              <a:t>қайталап жасалған әрекеттер </a:t>
            </a:r>
            <a:r>
              <a:rPr lang="ru-RU" b="1" dirty="0" smtClean="0">
                <a:latin typeface="Arial" pitchFamily="34" charset="0"/>
                <a:cs typeface="Arial" pitchFamily="34" charset="0"/>
              </a:rPr>
              <a:t>–</a:t>
            </a:r>
          </a:p>
          <a:p>
            <a:pPr algn="ctr" fontAlgn="base">
              <a:lnSpc>
                <a:spcPct val="120000"/>
              </a:lnSpc>
              <a:spcBef>
                <a:spcPts val="0"/>
              </a:spcBef>
              <a:buNone/>
            </a:pPr>
            <a:r>
              <a:rPr lang="ru-RU" b="1" dirty="0" smtClean="0">
                <a:latin typeface="Arial" pitchFamily="34" charset="0"/>
                <a:cs typeface="Arial" pitchFamily="34" charset="0"/>
              </a:rPr>
              <a:t>   </a:t>
            </a:r>
            <a:r>
              <a:rPr lang="ru-RU" b="1" dirty="0" err="1" smtClean="0">
                <a:latin typeface="Arial" pitchFamily="34" charset="0"/>
                <a:cs typeface="Arial" pitchFamily="34" charset="0"/>
              </a:rPr>
              <a:t>заңды өкілдеріне жеті</a:t>
            </a:r>
            <a:r>
              <a:rPr lang="ru-RU" b="1" dirty="0" smtClean="0">
                <a:latin typeface="Arial" pitchFamily="34" charset="0"/>
                <a:cs typeface="Arial" pitchFamily="34" charset="0"/>
              </a:rPr>
              <a:t> </a:t>
            </a:r>
            <a:r>
              <a:rPr lang="ru-RU" b="1" dirty="0" err="1" smtClean="0">
                <a:latin typeface="Arial" pitchFamily="34" charset="0"/>
                <a:cs typeface="Arial" pitchFamily="34" charset="0"/>
              </a:rPr>
              <a:t>айлық есептік</a:t>
            </a:r>
            <a:r>
              <a:rPr lang="ru-RU" b="1" dirty="0" smtClean="0">
                <a:latin typeface="Arial" pitchFamily="34" charset="0"/>
                <a:cs typeface="Arial" pitchFamily="34" charset="0"/>
              </a:rPr>
              <a:t> </a:t>
            </a:r>
            <a:r>
              <a:rPr lang="ru-RU" b="1" dirty="0" err="1" smtClean="0">
                <a:latin typeface="Arial" pitchFamily="34" charset="0"/>
                <a:cs typeface="Arial" pitchFamily="34" charset="0"/>
              </a:rPr>
              <a:t>көрсеткіш мөлшерінде айыппұл салуға әкеп соғады.</a:t>
            </a:r>
            <a:endParaRPr lang="ru-RU" b="1" dirty="0" smtClean="0">
              <a:latin typeface="Arial" pitchFamily="34" charset="0"/>
              <a:cs typeface="Arial" pitchFamily="34" charset="0"/>
            </a:endParaRPr>
          </a:p>
          <a:p>
            <a:pPr algn="ctr">
              <a:lnSpc>
                <a:spcPct val="120000"/>
              </a:lnSpc>
              <a:spcBef>
                <a:spcPts val="0"/>
              </a:spcBef>
            </a:pPr>
            <a:endParaRPr lang="ru-RU" b="1" dirty="0">
              <a:latin typeface="Arial" pitchFamily="34" charset="0"/>
              <a:cs typeface="Arial" pitchFamily="34" charset="0"/>
            </a:endParaRPr>
          </a:p>
        </p:txBody>
      </p:sp>
    </p:spTree>
  </p:cSld>
  <p:clrMapOvr>
    <a:masterClrMapping/>
  </p:clrMapOvr>
  <p:transition>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5847928"/>
          </a:xfrm>
        </p:spPr>
        <p:txBody>
          <a:bodyPr>
            <a:normAutofit fontScale="92500"/>
          </a:bodyPr>
          <a:lstStyle/>
          <a:p>
            <a:pPr algn="ctr" fontAlgn="base">
              <a:lnSpc>
                <a:spcPct val="110000"/>
              </a:lnSpc>
              <a:spcBef>
                <a:spcPts val="0"/>
              </a:spcBef>
              <a:buNone/>
            </a:pPr>
            <a:r>
              <a:rPr lang="ru-RU" sz="2800" b="1" dirty="0" smtClean="0">
                <a:latin typeface="Arial" pitchFamily="34" charset="0"/>
                <a:cs typeface="Arial" pitchFamily="34" charset="0"/>
              </a:rPr>
              <a:t>448-бап. </a:t>
            </a:r>
            <a:r>
              <a:rPr lang="ru-RU" sz="2800" b="1" dirty="0" err="1" smtClean="0">
                <a:latin typeface="Arial" pitchFamily="34" charset="0"/>
                <a:cs typeface="Arial" pitchFamily="34" charset="0"/>
              </a:rPr>
              <a:t>Кәмелетке толмағандардың вандализмі</a:t>
            </a:r>
            <a:endParaRPr lang="ru-RU" sz="2800" b="1" dirty="0" smtClean="0">
              <a:latin typeface="Arial" pitchFamily="34" charset="0"/>
              <a:cs typeface="Arial" pitchFamily="34" charset="0"/>
            </a:endParaRPr>
          </a:p>
          <a:p>
            <a:pPr algn="ctr" fontAlgn="base">
              <a:lnSpc>
                <a:spcPct val="110000"/>
              </a:lnSpc>
              <a:spcBef>
                <a:spcPts val="0"/>
              </a:spcBef>
              <a:buNone/>
            </a:pPr>
            <a:r>
              <a:rPr lang="ru-RU" sz="2800" b="1" dirty="0" smtClean="0">
                <a:latin typeface="Arial" pitchFamily="34" charset="0"/>
                <a:cs typeface="Arial" pitchFamily="34" charset="0"/>
              </a:rPr>
              <a:t>    </a:t>
            </a:r>
          </a:p>
          <a:p>
            <a:pPr algn="ctr" fontAlgn="base">
              <a:lnSpc>
                <a:spcPct val="110000"/>
              </a:lnSpc>
              <a:spcBef>
                <a:spcPts val="0"/>
              </a:spcBef>
              <a:buNone/>
            </a:pPr>
            <a:r>
              <a:rPr lang="ru-RU" sz="2800" b="1" dirty="0" smtClean="0">
                <a:latin typeface="Arial" pitchFamily="34" charset="0"/>
                <a:cs typeface="Arial" pitchFamily="34" charset="0"/>
              </a:rPr>
              <a:t>Он </a:t>
            </a:r>
            <a:r>
              <a:rPr lang="ru-RU" sz="2800" b="1" dirty="0" err="1" smtClean="0">
                <a:latin typeface="Arial" pitchFamily="34" charset="0"/>
                <a:cs typeface="Arial" pitchFamily="34" charset="0"/>
              </a:rPr>
              <a:t>алты</a:t>
            </a: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жасқа дейінгі</a:t>
            </a: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кәмелетке толмағандар жасаған </a:t>
            </a:r>
            <a:r>
              <a:rPr lang="ru-RU" sz="2800" b="1" dirty="0" smtClean="0">
                <a:latin typeface="Arial" pitchFamily="34" charset="0"/>
                <a:cs typeface="Arial" pitchFamily="34" charset="0"/>
              </a:rPr>
              <a:t>вандализм, </a:t>
            </a:r>
            <a:r>
              <a:rPr lang="ru-RU" sz="2800" b="1" dirty="0" err="1" smtClean="0">
                <a:latin typeface="Arial" pitchFamily="34" charset="0"/>
                <a:cs typeface="Arial" pitchFamily="34" charset="0"/>
              </a:rPr>
              <a:t>яғни мемлекет</a:t>
            </a: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қорғайтын тарихи-мәдени мұра объектілерін</a:t>
            </a: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тарих</a:t>
            </a: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және мәдениет ескерткіштерін</a:t>
            </a: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табиғи объектілерді</a:t>
            </a: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жазулармен</a:t>
            </a: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немесе</a:t>
            </a: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суреттермен</a:t>
            </a: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немесе</a:t>
            </a: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қоғамдық имандылыққа қиянат жасайтын</a:t>
            </a: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өзге </a:t>
            </a:r>
            <a:r>
              <a:rPr lang="ru-RU" sz="2800" b="1" dirty="0" smtClean="0">
                <a:latin typeface="Arial" pitchFamily="34" charset="0"/>
                <a:cs typeface="Arial" pitchFamily="34" charset="0"/>
              </a:rPr>
              <a:t>де </a:t>
            </a:r>
            <a:r>
              <a:rPr lang="ru-RU" sz="2800" b="1" dirty="0" err="1" smtClean="0">
                <a:latin typeface="Arial" pitchFamily="34" charset="0"/>
                <a:cs typeface="Arial" pitchFamily="34" charset="0"/>
              </a:rPr>
              <a:t>әрекеттермен қорлауы </a:t>
            </a:r>
            <a:r>
              <a:rPr lang="ru-RU" sz="2800" b="1" dirty="0" smtClean="0">
                <a:latin typeface="Arial" pitchFamily="34" charset="0"/>
                <a:cs typeface="Arial" pitchFamily="34" charset="0"/>
              </a:rPr>
              <a:t>–</a:t>
            </a:r>
          </a:p>
          <a:p>
            <a:pPr algn="ctr" fontAlgn="base">
              <a:lnSpc>
                <a:spcPct val="110000"/>
              </a:lnSpc>
              <a:spcBef>
                <a:spcPts val="0"/>
              </a:spcBef>
              <a:buNone/>
            </a:pP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ата-анасына</a:t>
            </a: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немесе</a:t>
            </a: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оларды</a:t>
            </a: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алмастыратын</a:t>
            </a: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адамдарға </a:t>
            </a:r>
            <a:r>
              <a:rPr lang="ru-RU" sz="2800" b="1" dirty="0" smtClean="0">
                <a:latin typeface="Arial" pitchFamily="34" charset="0"/>
                <a:cs typeface="Arial" pitchFamily="34" charset="0"/>
              </a:rPr>
              <a:t>он бес </a:t>
            </a:r>
            <a:r>
              <a:rPr lang="ru-RU" sz="2800" b="1" dirty="0" err="1" smtClean="0">
                <a:latin typeface="Arial" pitchFamily="34" charset="0"/>
                <a:cs typeface="Arial" pitchFamily="34" charset="0"/>
              </a:rPr>
              <a:t>айлық есепт</a:t>
            </a:r>
            <a:r>
              <a:rPr lang="en-US" sz="2800" b="1" dirty="0" err="1" smtClean="0">
                <a:latin typeface="Arial" pitchFamily="34" charset="0"/>
                <a:cs typeface="Arial" pitchFamily="34" charset="0"/>
              </a:rPr>
              <a:t>i</a:t>
            </a:r>
            <a:r>
              <a:rPr lang="ru-RU" sz="2800" b="1" dirty="0" smtClean="0">
                <a:latin typeface="Arial" pitchFamily="34" charset="0"/>
                <a:cs typeface="Arial" pitchFamily="34" charset="0"/>
              </a:rPr>
              <a:t>к </a:t>
            </a:r>
            <a:r>
              <a:rPr lang="ru-RU" sz="2800" b="1" dirty="0" err="1" smtClean="0">
                <a:latin typeface="Arial" pitchFamily="34" charset="0"/>
                <a:cs typeface="Arial" pitchFamily="34" charset="0"/>
              </a:rPr>
              <a:t>көрсетк</a:t>
            </a:r>
            <a:r>
              <a:rPr lang="en-US" sz="2800" b="1" dirty="0" err="1" smtClean="0">
                <a:latin typeface="Arial" pitchFamily="34" charset="0"/>
                <a:cs typeface="Arial" pitchFamily="34" charset="0"/>
              </a:rPr>
              <a:t>i</a:t>
            </a:r>
            <a:r>
              <a:rPr lang="ru-RU" sz="2800" b="1" dirty="0" err="1" smtClean="0">
                <a:latin typeface="Arial" pitchFamily="34" charset="0"/>
                <a:cs typeface="Arial" pitchFamily="34" charset="0"/>
              </a:rPr>
              <a:t>ш</a:t>
            </a: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мөлшер</a:t>
            </a:r>
            <a:r>
              <a:rPr lang="en-US" sz="2800" b="1" dirty="0" err="1" smtClean="0">
                <a:latin typeface="Arial" pitchFamily="34" charset="0"/>
                <a:cs typeface="Arial" pitchFamily="34" charset="0"/>
              </a:rPr>
              <a:t>i</a:t>
            </a:r>
            <a:r>
              <a:rPr lang="ru-RU" sz="2800" b="1" dirty="0" err="1" smtClean="0">
                <a:latin typeface="Arial" pitchFamily="34" charset="0"/>
                <a:cs typeface="Arial" pitchFamily="34" charset="0"/>
              </a:rPr>
              <a:t>нде</a:t>
            </a: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айыппұл салуға алып</a:t>
            </a: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келеді</a:t>
            </a:r>
            <a:r>
              <a:rPr lang="ru-RU" sz="2800" b="1" dirty="0" smtClean="0">
                <a:latin typeface="Arial" pitchFamily="34" charset="0"/>
                <a:cs typeface="Arial" pitchFamily="34" charset="0"/>
              </a:rPr>
              <a:t>.</a:t>
            </a:r>
          </a:p>
          <a:p>
            <a:pPr algn="ctr">
              <a:lnSpc>
                <a:spcPct val="110000"/>
              </a:lnSpc>
              <a:spcBef>
                <a:spcPts val="0"/>
              </a:spcBef>
            </a:pPr>
            <a:endParaRPr lang="ru-RU" sz="2800" b="1" i="1" dirty="0">
              <a:latin typeface="Arial" pitchFamily="34" charset="0"/>
              <a:cs typeface="Arial" pitchFamily="34" charset="0"/>
            </a:endParaRPr>
          </a:p>
        </p:txBody>
      </p:sp>
    </p:spTree>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864096"/>
          </a:xfrm>
        </p:spPr>
        <p:txBody>
          <a:bodyPr>
            <a:noAutofit/>
          </a:bodyPr>
          <a:lstStyle/>
          <a:p>
            <a:pPr algn="ctr"/>
            <a:r>
              <a:rPr lang="ru-RU" sz="2800" b="1" dirty="0" smtClean="0">
                <a:latin typeface="Arial" pitchFamily="34" charset="0"/>
                <a:cs typeface="Arial" pitchFamily="34" charset="0"/>
              </a:rPr>
              <a:t/>
            </a:r>
            <a:br>
              <a:rPr lang="ru-RU" sz="2800" b="1" dirty="0" smtClean="0">
                <a:latin typeface="Arial" pitchFamily="34" charset="0"/>
                <a:cs typeface="Arial" pitchFamily="34" charset="0"/>
              </a:rPr>
            </a:br>
            <a:r>
              <a:rPr lang="ru-RU" sz="2800" b="1" dirty="0" smtClean="0">
                <a:latin typeface="Arial" pitchFamily="34" charset="0"/>
                <a:cs typeface="Arial" pitchFamily="34" charset="0"/>
              </a:rPr>
              <a:t/>
            </a:r>
            <a:br>
              <a:rPr lang="ru-RU" sz="2800" b="1" dirty="0" smtClean="0">
                <a:latin typeface="Arial" pitchFamily="34" charset="0"/>
                <a:cs typeface="Arial" pitchFamily="34" charset="0"/>
              </a:rPr>
            </a:b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Қылмыстық-құқықтық </a:t>
            </a:r>
            <a:r>
              <a:rPr lang="ru-RU" sz="2800" b="1" dirty="0" smtClean="0">
                <a:latin typeface="Arial" pitchFamily="34" charset="0"/>
                <a:cs typeface="Arial" pitchFamily="34" charset="0"/>
              </a:rPr>
              <a:t>блок </a:t>
            </a:r>
            <a:br>
              <a:rPr lang="ru-RU" sz="2800" b="1" dirty="0" smtClean="0">
                <a:latin typeface="Arial" pitchFamily="34" charset="0"/>
                <a:cs typeface="Arial" pitchFamily="34" charset="0"/>
              </a:rPr>
            </a:br>
            <a:endParaRPr lang="ru-RU" sz="2800" b="1" dirty="0">
              <a:latin typeface="Arial" pitchFamily="34" charset="0"/>
              <a:cs typeface="Arial" pitchFamily="34" charset="0"/>
            </a:endParaRPr>
          </a:p>
        </p:txBody>
      </p:sp>
      <p:sp>
        <p:nvSpPr>
          <p:cNvPr id="3" name="Содержимое 2"/>
          <p:cNvSpPr>
            <a:spLocks noGrp="1"/>
          </p:cNvSpPr>
          <p:nvPr>
            <p:ph idx="1"/>
          </p:nvPr>
        </p:nvSpPr>
        <p:spPr>
          <a:xfrm>
            <a:off x="457200" y="1052736"/>
            <a:ext cx="8229600" cy="5271864"/>
          </a:xfrm>
        </p:spPr>
        <p:txBody>
          <a:bodyPr>
            <a:normAutofit/>
          </a:bodyPr>
          <a:lstStyle/>
          <a:p>
            <a:pPr algn="ctr" fontAlgn="base">
              <a:spcBef>
                <a:spcPts val="0"/>
              </a:spcBef>
              <a:buNone/>
            </a:pPr>
            <a:r>
              <a:rPr lang="ru-RU" b="1" dirty="0" err="1" smtClean="0">
                <a:latin typeface="Arial" pitchFamily="34" charset="0"/>
                <a:cs typeface="Arial" pitchFamily="34" charset="0"/>
              </a:rPr>
              <a:t>Субъектілер</a:t>
            </a:r>
            <a:r>
              <a:rPr lang="ru-RU" b="1" dirty="0" smtClean="0">
                <a:latin typeface="Arial" pitchFamily="34" charset="0"/>
                <a:cs typeface="Arial" pitchFamily="34" charset="0"/>
              </a:rPr>
              <a:t> </a:t>
            </a:r>
            <a:r>
              <a:rPr lang="ru-RU" b="1" dirty="0" err="1" smtClean="0">
                <a:latin typeface="Arial" pitchFamily="34" charset="0"/>
                <a:cs typeface="Arial" pitchFamily="34" charset="0"/>
              </a:rPr>
              <a:t>қатарында нақты </a:t>
            </a:r>
            <a:r>
              <a:rPr lang="ru-RU" b="1" dirty="0" smtClean="0">
                <a:latin typeface="Arial" pitchFamily="34" charset="0"/>
                <a:cs typeface="Arial" pitchFamily="34" charset="0"/>
              </a:rPr>
              <a:t>у </a:t>
            </a:r>
            <a:r>
              <a:rPr lang="ru-RU" b="1" dirty="0" err="1" smtClean="0">
                <a:latin typeface="Arial" pitchFamily="34" charset="0"/>
                <a:cs typeface="Arial" pitchFamily="34" charset="0"/>
              </a:rPr>
              <a:t>құрамдары </a:t>
            </a:r>
            <a:r>
              <a:rPr lang="ru-RU" b="1" dirty="0" smtClean="0">
                <a:latin typeface="Arial" pitchFamily="34" charset="0"/>
                <a:cs typeface="Arial" pitchFamily="34" charset="0"/>
              </a:rPr>
              <a:t>бар </a:t>
            </a:r>
            <a:r>
              <a:rPr lang="ru-RU" b="1" dirty="0" err="1" smtClean="0">
                <a:latin typeface="Arial" pitchFamily="34" charset="0"/>
                <a:cs typeface="Arial" pitchFamily="34" charset="0"/>
              </a:rPr>
              <a:t>қылмыстық-жазаланатын іс-әрекет жасалған кезде</a:t>
            </a:r>
            <a:r>
              <a:rPr lang="ru-RU" b="1" dirty="0" smtClean="0">
                <a:latin typeface="Arial" pitchFamily="34" charset="0"/>
                <a:cs typeface="Arial" pitchFamily="34" charset="0"/>
              </a:rPr>
              <a:t> </a:t>
            </a:r>
            <a:r>
              <a:rPr lang="ru-RU" b="1" dirty="0" err="1" smtClean="0">
                <a:latin typeface="Arial" pitchFamily="34" charset="0"/>
                <a:cs typeface="Arial" pitchFamily="34" charset="0"/>
              </a:rPr>
              <a:t>қол жеткізген</a:t>
            </a:r>
            <a:r>
              <a:rPr lang="ru-RU" b="1" dirty="0" smtClean="0">
                <a:latin typeface="Arial" pitchFamily="34" charset="0"/>
                <a:cs typeface="Arial" pitchFamily="34" charset="0"/>
              </a:rPr>
              <a:t> </a:t>
            </a:r>
            <a:r>
              <a:rPr lang="ru-RU" b="1" dirty="0" err="1" smtClean="0">
                <a:latin typeface="Arial" pitchFamily="34" charset="0"/>
                <a:cs typeface="Arial" pitchFamily="34" charset="0"/>
              </a:rPr>
              <a:t>кәмелетке толмағандар </a:t>
            </a:r>
            <a:r>
              <a:rPr lang="ru-RU" b="1" dirty="0" smtClean="0">
                <a:latin typeface="Arial" pitchFamily="34" charset="0"/>
                <a:cs typeface="Arial" pitchFamily="34" charset="0"/>
              </a:rPr>
              <a:t>бас </a:t>
            </a:r>
            <a:r>
              <a:rPr lang="ru-RU" b="1" dirty="0" err="1" smtClean="0">
                <a:latin typeface="Arial" pitchFamily="34" charset="0"/>
                <a:cs typeface="Arial" pitchFamily="34" charset="0"/>
              </a:rPr>
              <a:t>теріс</a:t>
            </a:r>
            <a:r>
              <a:rPr lang="ru-RU" b="1" dirty="0" smtClean="0">
                <a:latin typeface="Arial" pitchFamily="34" charset="0"/>
                <a:cs typeface="Arial" pitchFamily="34" charset="0"/>
              </a:rPr>
              <a:t> </a:t>
            </a:r>
            <a:r>
              <a:rPr lang="ru-RU" b="1" dirty="0" err="1" smtClean="0">
                <a:latin typeface="Arial" pitchFamily="34" charset="0"/>
                <a:cs typeface="Arial" pitchFamily="34" charset="0"/>
              </a:rPr>
              <a:t>қылықтар немесе</a:t>
            </a:r>
            <a:r>
              <a:rPr lang="ru-RU" b="1" dirty="0" smtClean="0">
                <a:latin typeface="Arial" pitchFamily="34" charset="0"/>
                <a:cs typeface="Arial" pitchFamily="34" charset="0"/>
              </a:rPr>
              <a:t> </a:t>
            </a:r>
            <a:r>
              <a:rPr lang="ru-RU" b="1" dirty="0" err="1" smtClean="0">
                <a:latin typeface="Arial" pitchFamily="34" charset="0"/>
                <a:cs typeface="Arial" pitchFamily="34" charset="0"/>
              </a:rPr>
              <a:t>қылмыстар көзделген</a:t>
            </a:r>
            <a:r>
              <a:rPr lang="ru-RU" b="1" dirty="0" smtClean="0">
                <a:latin typeface="Arial" pitchFamily="34" charset="0"/>
                <a:cs typeface="Arial" pitchFamily="34" charset="0"/>
              </a:rPr>
              <a:t>: </a:t>
            </a:r>
          </a:p>
          <a:p>
            <a:pPr algn="ctr" fontAlgn="base">
              <a:spcBef>
                <a:spcPts val="0"/>
              </a:spcBef>
              <a:buFontTx/>
              <a:buChar char="-"/>
            </a:pPr>
            <a:r>
              <a:rPr lang="ru-RU" b="1" dirty="0" smtClean="0">
                <a:latin typeface="Arial" pitchFamily="34" charset="0"/>
                <a:cs typeface="Arial" pitchFamily="34" charset="0"/>
              </a:rPr>
              <a:t>он </a:t>
            </a:r>
            <a:r>
              <a:rPr lang="ru-RU" b="1" dirty="0" err="1" smtClean="0">
                <a:latin typeface="Arial" pitchFamily="34" charset="0"/>
                <a:cs typeface="Arial" pitchFamily="34" charset="0"/>
              </a:rPr>
              <a:t>төрт жастан</a:t>
            </a:r>
            <a:r>
              <a:rPr lang="ru-RU" b="1" dirty="0" smtClean="0">
                <a:latin typeface="Arial" pitchFamily="34" charset="0"/>
                <a:cs typeface="Arial" pitchFamily="34" charset="0"/>
              </a:rPr>
              <a:t> </a:t>
            </a:r>
            <a:r>
              <a:rPr lang="ru-RU" b="1" dirty="0" err="1" smtClean="0">
                <a:latin typeface="Arial" pitchFamily="34" charset="0"/>
                <a:cs typeface="Arial" pitchFamily="34" charset="0"/>
              </a:rPr>
              <a:t>он</a:t>
            </a:r>
            <a:r>
              <a:rPr lang="ru-RU" b="1" dirty="0" smtClean="0">
                <a:latin typeface="Arial" pitchFamily="34" charset="0"/>
                <a:cs typeface="Arial" pitchFamily="34" charset="0"/>
              </a:rPr>
              <a:t> </a:t>
            </a:r>
            <a:r>
              <a:rPr lang="ru-RU" b="1" dirty="0" err="1" smtClean="0">
                <a:latin typeface="Arial" pitchFamily="34" charset="0"/>
                <a:cs typeface="Arial" pitchFamily="34" charset="0"/>
              </a:rPr>
              <a:t>алты</a:t>
            </a:r>
            <a:r>
              <a:rPr lang="ru-RU" b="1" dirty="0" smtClean="0">
                <a:latin typeface="Arial" pitchFamily="34" charset="0"/>
                <a:cs typeface="Arial" pitchFamily="34" charset="0"/>
              </a:rPr>
              <a:t> </a:t>
            </a:r>
            <a:r>
              <a:rPr lang="ru-RU" b="1" dirty="0" err="1" smtClean="0">
                <a:latin typeface="Arial" pitchFamily="34" charset="0"/>
                <a:cs typeface="Arial" pitchFamily="34" charset="0"/>
              </a:rPr>
              <a:t>жасқа дейінгі</a:t>
            </a:r>
            <a:r>
              <a:rPr lang="ru-RU" b="1" dirty="0" smtClean="0">
                <a:latin typeface="Arial" pitchFamily="34" charset="0"/>
                <a:cs typeface="Arial" pitchFamily="34" charset="0"/>
              </a:rPr>
              <a:t> </a:t>
            </a:r>
            <a:r>
              <a:rPr lang="ru-RU" b="1" dirty="0" err="1" smtClean="0">
                <a:latin typeface="Arial" pitchFamily="34" charset="0"/>
                <a:cs typeface="Arial" pitchFamily="34" charset="0"/>
              </a:rPr>
              <a:t>ерекше</a:t>
            </a:r>
            <a:r>
              <a:rPr lang="ru-RU" b="1" dirty="0" smtClean="0">
                <a:latin typeface="Arial" pitchFamily="34" charset="0"/>
                <a:cs typeface="Arial" pitchFamily="34" charset="0"/>
              </a:rPr>
              <a:t> </a:t>
            </a:r>
            <a:r>
              <a:rPr lang="ru-RU" b="1" dirty="0" err="1" smtClean="0">
                <a:latin typeface="Arial" pitchFamily="34" charset="0"/>
                <a:cs typeface="Arial" pitchFamily="34" charset="0"/>
              </a:rPr>
              <a:t>жас</a:t>
            </a:r>
            <a:r>
              <a:rPr lang="ru-RU" b="1" dirty="0" smtClean="0">
                <a:latin typeface="Arial" pitchFamily="34" charset="0"/>
                <a:cs typeface="Arial" pitchFamily="34" charset="0"/>
              </a:rPr>
              <a:t>; </a:t>
            </a:r>
          </a:p>
          <a:p>
            <a:pPr algn="ctr" fontAlgn="base">
              <a:spcBef>
                <a:spcPts val="0"/>
              </a:spcBef>
              <a:buFontTx/>
              <a:buChar char="-"/>
            </a:pPr>
            <a:r>
              <a:rPr lang="ru-RU" b="1" dirty="0" err="1" smtClean="0">
                <a:latin typeface="Arial" pitchFamily="34" charset="0"/>
                <a:cs typeface="Arial" pitchFamily="34" charset="0"/>
              </a:rPr>
              <a:t>жалпы</a:t>
            </a:r>
            <a:r>
              <a:rPr lang="ru-RU" b="1" dirty="0" smtClean="0">
                <a:latin typeface="Arial" pitchFamily="34" charset="0"/>
                <a:cs typeface="Arial" pitchFamily="34" charset="0"/>
              </a:rPr>
              <a:t> </a:t>
            </a:r>
            <a:r>
              <a:rPr lang="ru-RU" b="1" dirty="0" err="1" smtClean="0">
                <a:latin typeface="Arial" pitchFamily="34" charset="0"/>
                <a:cs typeface="Arial" pitchFamily="34" charset="0"/>
              </a:rPr>
              <a:t>жасы</a:t>
            </a:r>
            <a:r>
              <a:rPr lang="ru-RU" b="1" dirty="0" smtClean="0">
                <a:latin typeface="Arial" pitchFamily="34" charset="0"/>
                <a:cs typeface="Arial" pitchFamily="34" charset="0"/>
              </a:rPr>
              <a:t> он </a:t>
            </a:r>
            <a:r>
              <a:rPr lang="ru-RU" b="1" dirty="0" err="1" smtClean="0">
                <a:latin typeface="Arial" pitchFamily="34" charset="0"/>
                <a:cs typeface="Arial" pitchFamily="34" charset="0"/>
              </a:rPr>
              <a:t>алтыдан</a:t>
            </a:r>
            <a:r>
              <a:rPr lang="ru-RU" b="1" dirty="0" smtClean="0">
                <a:latin typeface="Arial" pitchFamily="34" charset="0"/>
                <a:cs typeface="Arial" pitchFamily="34" charset="0"/>
              </a:rPr>
              <a:t> </a:t>
            </a:r>
            <a:r>
              <a:rPr lang="ru-RU" b="1" dirty="0" err="1" smtClean="0">
                <a:latin typeface="Arial" pitchFamily="34" charset="0"/>
                <a:cs typeface="Arial" pitchFamily="34" charset="0"/>
              </a:rPr>
              <a:t>он</a:t>
            </a:r>
            <a:r>
              <a:rPr lang="ru-RU" b="1" dirty="0" smtClean="0">
                <a:latin typeface="Arial" pitchFamily="34" charset="0"/>
                <a:cs typeface="Arial" pitchFamily="34" charset="0"/>
              </a:rPr>
              <a:t> </a:t>
            </a:r>
            <a:r>
              <a:rPr lang="ru-RU" b="1" dirty="0" err="1" smtClean="0">
                <a:latin typeface="Arial" pitchFamily="34" charset="0"/>
                <a:cs typeface="Arial" pitchFamily="34" charset="0"/>
              </a:rPr>
              <a:t>сегіз</a:t>
            </a:r>
            <a:r>
              <a:rPr lang="ru-RU" b="1" dirty="0" smtClean="0">
                <a:latin typeface="Arial" pitchFamily="34" charset="0"/>
                <a:cs typeface="Arial" pitchFamily="34" charset="0"/>
              </a:rPr>
              <a:t> </a:t>
            </a:r>
            <a:r>
              <a:rPr lang="ru-RU" b="1" dirty="0" err="1" smtClean="0">
                <a:latin typeface="Arial" pitchFamily="34" charset="0"/>
                <a:cs typeface="Arial" pitchFamily="34" charset="0"/>
              </a:rPr>
              <a:t>жасқа дейін</a:t>
            </a:r>
            <a:r>
              <a:rPr lang="ru-RU" b="1" dirty="0" smtClean="0">
                <a:latin typeface="Arial" pitchFamily="34" charset="0"/>
                <a:cs typeface="Arial" pitchFamily="34" charset="0"/>
              </a:rPr>
              <a:t>. </a:t>
            </a:r>
          </a:p>
          <a:p>
            <a:pPr algn="ctr" fontAlgn="base">
              <a:spcBef>
                <a:spcPts val="0"/>
              </a:spcBef>
              <a:buFontTx/>
              <a:buChar char="-"/>
            </a:pPr>
            <a:endParaRPr lang="ru-RU" b="1" dirty="0" smtClean="0">
              <a:latin typeface="Arial" pitchFamily="34" charset="0"/>
              <a:cs typeface="Arial" pitchFamily="34" charset="0"/>
            </a:endParaRPr>
          </a:p>
          <a:p>
            <a:pPr algn="ctr" fontAlgn="base">
              <a:spcBef>
                <a:spcPts val="0"/>
              </a:spcBef>
              <a:buNone/>
            </a:pPr>
            <a:r>
              <a:rPr lang="ru-RU" b="1" dirty="0" smtClean="0">
                <a:latin typeface="Arial" pitchFamily="34" charset="0"/>
                <a:cs typeface="Arial" pitchFamily="34" charset="0"/>
              </a:rPr>
              <a:t>Он </a:t>
            </a:r>
            <a:r>
              <a:rPr lang="ru-RU" b="1" dirty="0" err="1" smtClean="0">
                <a:latin typeface="Arial" pitchFamily="34" charset="0"/>
                <a:cs typeface="Arial" pitchFamily="34" charset="0"/>
              </a:rPr>
              <a:t>төрт жастан</a:t>
            </a:r>
            <a:r>
              <a:rPr lang="ru-RU" b="1" dirty="0" smtClean="0">
                <a:latin typeface="Arial" pitchFamily="34" charset="0"/>
                <a:cs typeface="Arial" pitchFamily="34" charset="0"/>
              </a:rPr>
              <a:t> </a:t>
            </a:r>
            <a:r>
              <a:rPr lang="ru-RU" b="1" dirty="0" err="1" smtClean="0">
                <a:latin typeface="Arial" pitchFamily="34" charset="0"/>
                <a:cs typeface="Arial" pitchFamily="34" charset="0"/>
              </a:rPr>
              <a:t>он</a:t>
            </a:r>
            <a:r>
              <a:rPr lang="ru-RU" b="1" dirty="0" smtClean="0">
                <a:latin typeface="Arial" pitchFamily="34" charset="0"/>
                <a:cs typeface="Arial" pitchFamily="34" charset="0"/>
              </a:rPr>
              <a:t> </a:t>
            </a:r>
            <a:r>
              <a:rPr lang="ru-RU" b="1" dirty="0" err="1" smtClean="0">
                <a:latin typeface="Arial" pitchFamily="34" charset="0"/>
                <a:cs typeface="Arial" pitchFamily="34" charset="0"/>
              </a:rPr>
              <a:t>алты</a:t>
            </a:r>
            <a:r>
              <a:rPr lang="ru-RU" b="1" dirty="0" smtClean="0">
                <a:latin typeface="Arial" pitchFamily="34" charset="0"/>
                <a:cs typeface="Arial" pitchFamily="34" charset="0"/>
              </a:rPr>
              <a:t> </a:t>
            </a:r>
            <a:r>
              <a:rPr lang="ru-RU" b="1" dirty="0" err="1" smtClean="0">
                <a:latin typeface="Arial" pitchFamily="34" charset="0"/>
                <a:cs typeface="Arial" pitchFamily="34" charset="0"/>
              </a:rPr>
              <a:t>жасқа дейінгі</a:t>
            </a:r>
            <a:r>
              <a:rPr lang="ru-RU" b="1" dirty="0" smtClean="0">
                <a:latin typeface="Arial" pitchFamily="34" charset="0"/>
                <a:cs typeface="Arial" pitchFamily="34" charset="0"/>
              </a:rPr>
              <a:t> </a:t>
            </a:r>
            <a:r>
              <a:rPr lang="ru-RU" b="1" dirty="0" err="1" smtClean="0">
                <a:latin typeface="Arial" pitchFamily="34" charset="0"/>
                <a:cs typeface="Arial" pitchFamily="34" charset="0"/>
              </a:rPr>
              <a:t>есі</a:t>
            </a:r>
            <a:r>
              <a:rPr lang="ru-RU" b="1" dirty="0" smtClean="0">
                <a:latin typeface="Arial" pitchFamily="34" charset="0"/>
                <a:cs typeface="Arial" pitchFamily="34" charset="0"/>
              </a:rPr>
              <a:t> </a:t>
            </a:r>
            <a:r>
              <a:rPr lang="ru-RU" b="1" dirty="0" err="1" smtClean="0">
                <a:latin typeface="Arial" pitchFamily="34" charset="0"/>
                <a:cs typeface="Arial" pitchFamily="34" charset="0"/>
              </a:rPr>
              <a:t>дұрыс кәмелетке толмағандар қылмыстық заңда толық көрсетілген қылмыстар үшін ғана қылмыстық жауапкершілікке</a:t>
            </a:r>
            <a:r>
              <a:rPr lang="ru-RU" b="1" dirty="0" smtClean="0">
                <a:latin typeface="Arial" pitchFamily="34" charset="0"/>
                <a:cs typeface="Arial" pitchFamily="34" charset="0"/>
              </a:rPr>
              <a:t> </a:t>
            </a:r>
            <a:r>
              <a:rPr lang="ru-RU" b="1" dirty="0" err="1" smtClean="0">
                <a:latin typeface="Arial" pitchFamily="34" charset="0"/>
                <a:cs typeface="Arial" pitchFamily="34" charset="0"/>
              </a:rPr>
              <a:t>тартылады</a:t>
            </a:r>
            <a:r>
              <a:rPr lang="ru-RU" b="1" dirty="0" smtClean="0">
                <a:latin typeface="Arial" pitchFamily="34" charset="0"/>
                <a:cs typeface="Arial" pitchFamily="34" charset="0"/>
              </a:rPr>
              <a:t>.. </a:t>
            </a:r>
            <a:endParaRPr lang="ru-RU" b="1" dirty="0">
              <a:latin typeface="Arial" pitchFamily="34" charset="0"/>
              <a:cs typeface="Arial" pitchFamily="34" charset="0"/>
            </a:endParaRPr>
          </a:p>
        </p:txBody>
      </p:sp>
    </p:spTree>
  </p:cSld>
  <p:clrMapOvr>
    <a:masterClrMapping/>
  </p:clrMapOvr>
  <p:transition>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6063952"/>
          </a:xfrm>
        </p:spPr>
        <p:txBody>
          <a:bodyPr>
            <a:normAutofit/>
          </a:bodyPr>
          <a:lstStyle/>
          <a:p>
            <a:pPr algn="ctr">
              <a:spcBef>
                <a:spcPts val="0"/>
              </a:spcBef>
              <a:buNone/>
            </a:pPr>
            <a:endParaRPr lang="ru-RU" dirty="0" smtClean="0">
              <a:latin typeface="Arial" pitchFamily="34" charset="0"/>
              <a:cs typeface="Arial" pitchFamily="34" charset="0"/>
            </a:endParaRPr>
          </a:p>
          <a:p>
            <a:pPr algn="ctr">
              <a:spcBef>
                <a:spcPts val="0"/>
              </a:spcBef>
              <a:buNone/>
            </a:pPr>
            <a:r>
              <a:rPr lang="ru-RU" sz="3200" b="1" dirty="0" smtClean="0">
                <a:latin typeface="Arial" pitchFamily="34" charset="0"/>
                <a:cs typeface="Arial" pitchFamily="34" charset="0"/>
              </a:rPr>
              <a:t>Он </a:t>
            </a:r>
            <a:r>
              <a:rPr lang="ru-RU" sz="3200" b="1" dirty="0" err="1" smtClean="0">
                <a:latin typeface="Arial" pitchFamily="34" charset="0"/>
                <a:cs typeface="Arial" pitchFamily="34" charset="0"/>
              </a:rPr>
              <a:t>төрт </a:t>
            </a:r>
            <a:r>
              <a:rPr lang="ru-RU" sz="3200" b="1" dirty="0" smtClean="0">
                <a:latin typeface="Arial" pitchFamily="34" charset="0"/>
                <a:cs typeface="Arial" pitchFamily="34" charset="0"/>
              </a:rPr>
              <a:t>пен он </a:t>
            </a:r>
            <a:r>
              <a:rPr lang="ru-RU" sz="3200" b="1" dirty="0" err="1" smtClean="0">
                <a:latin typeface="Arial" pitchFamily="34" charset="0"/>
                <a:cs typeface="Arial" pitchFamily="34" charset="0"/>
              </a:rPr>
              <a:t>алты</a:t>
            </a:r>
            <a:r>
              <a:rPr lang="ru-RU" sz="3200" b="1" dirty="0" smtClean="0">
                <a:latin typeface="Arial" pitchFamily="34" charset="0"/>
                <a:cs typeface="Arial" pitchFamily="34" charset="0"/>
              </a:rPr>
              <a:t> </a:t>
            </a:r>
            <a:r>
              <a:rPr lang="ru-RU" sz="3200" b="1" dirty="0" err="1" smtClean="0">
                <a:latin typeface="Arial" pitchFamily="34" charset="0"/>
                <a:cs typeface="Arial" pitchFamily="34" charset="0"/>
              </a:rPr>
              <a:t>жас</a:t>
            </a:r>
            <a:r>
              <a:rPr lang="ru-RU" sz="3200" b="1" dirty="0" smtClean="0">
                <a:latin typeface="Arial" pitchFamily="34" charset="0"/>
                <a:cs typeface="Arial" pitchFamily="34" charset="0"/>
              </a:rPr>
              <a:t> </a:t>
            </a:r>
            <a:r>
              <a:rPr lang="ru-RU" sz="3200" b="1" dirty="0" err="1" smtClean="0">
                <a:latin typeface="Arial" pitchFamily="34" charset="0"/>
                <a:cs typeface="Arial" pitchFamily="34" charset="0"/>
              </a:rPr>
              <a:t>аралығындағы кәмелетке толмағандар қылмыстық жауапкершілікке</a:t>
            </a:r>
            <a:r>
              <a:rPr lang="ru-RU" sz="3200" b="1" dirty="0" smtClean="0">
                <a:latin typeface="Arial" pitchFamily="34" charset="0"/>
                <a:cs typeface="Arial" pitchFamily="34" charset="0"/>
              </a:rPr>
              <a:t> </a:t>
            </a:r>
            <a:r>
              <a:rPr lang="ru-RU" sz="3200" b="1" dirty="0" err="1" smtClean="0">
                <a:latin typeface="Arial" pitchFamily="34" charset="0"/>
                <a:cs typeface="Arial" pitchFamily="34" charset="0"/>
              </a:rPr>
              <a:t>тартылуы</a:t>
            </a:r>
            <a:r>
              <a:rPr lang="ru-RU" sz="3200" b="1" dirty="0" smtClean="0">
                <a:latin typeface="Arial" pitchFamily="34" charset="0"/>
                <a:cs typeface="Arial" pitchFamily="34" charset="0"/>
              </a:rPr>
              <a:t> </a:t>
            </a:r>
            <a:r>
              <a:rPr lang="ru-RU" sz="3200" b="1" dirty="0" err="1" smtClean="0">
                <a:latin typeface="Arial" pitchFamily="34" charset="0"/>
                <a:cs typeface="Arial" pitchFamily="34" charset="0"/>
              </a:rPr>
              <a:t>мүмкін қылмыстар қасақана қолданылады</a:t>
            </a:r>
            <a:r>
              <a:rPr lang="ru-RU" sz="3200" b="1" dirty="0" smtClean="0">
                <a:latin typeface="Arial" pitchFamily="34" charset="0"/>
                <a:cs typeface="Arial" pitchFamily="34" charset="0"/>
              </a:rPr>
              <a:t>, ал </a:t>
            </a:r>
            <a:r>
              <a:rPr lang="ru-RU" sz="3200" b="1" dirty="0" err="1" smtClean="0">
                <a:latin typeface="Arial" pitchFamily="34" charset="0"/>
                <a:cs typeface="Arial" pitchFamily="34" charset="0"/>
              </a:rPr>
              <a:t>қоғамдық қауіптілік дәрежесі бойынша</a:t>
            </a:r>
            <a:r>
              <a:rPr lang="ru-RU" sz="3200" b="1" dirty="0" smtClean="0">
                <a:latin typeface="Arial" pitchFamily="34" charset="0"/>
                <a:cs typeface="Arial" pitchFamily="34" charset="0"/>
              </a:rPr>
              <a:t> </a:t>
            </a:r>
            <a:r>
              <a:rPr lang="ru-RU" sz="3200" b="1" dirty="0" err="1" smtClean="0">
                <a:latin typeface="Arial" pitchFamily="34" charset="0"/>
                <a:cs typeface="Arial" pitchFamily="34" charset="0"/>
              </a:rPr>
              <a:t>ауырлығы орташа</a:t>
            </a:r>
            <a:r>
              <a:rPr lang="ru-RU" sz="3200" b="1" dirty="0" smtClean="0">
                <a:latin typeface="Arial" pitchFamily="34" charset="0"/>
                <a:cs typeface="Arial" pitchFamily="34" charset="0"/>
              </a:rPr>
              <a:t> </a:t>
            </a:r>
            <a:r>
              <a:rPr lang="ru-RU" sz="3200" b="1" dirty="0" err="1" smtClean="0">
                <a:latin typeface="Arial" pitchFamily="34" charset="0"/>
                <a:cs typeface="Arial" pitchFamily="34" charset="0"/>
              </a:rPr>
              <a:t>санатқа жатады</a:t>
            </a:r>
            <a:r>
              <a:rPr lang="ru-RU" sz="3200" b="1" dirty="0" smtClean="0">
                <a:latin typeface="Arial" pitchFamily="34" charset="0"/>
                <a:cs typeface="Arial" pitchFamily="34" charset="0"/>
              </a:rPr>
              <a:t> (</a:t>
            </a:r>
            <a:r>
              <a:rPr lang="ru-RU" sz="3200" b="1" dirty="0" err="1" smtClean="0">
                <a:latin typeface="Arial" pitchFamily="34" charset="0"/>
                <a:cs typeface="Arial" pitchFamily="34" charset="0"/>
              </a:rPr>
              <a:t>тоғыз құрам</a:t>
            </a:r>
            <a:r>
              <a:rPr lang="ru-RU" sz="3200" b="1" dirty="0" smtClean="0">
                <a:latin typeface="Arial" pitchFamily="34" charset="0"/>
                <a:cs typeface="Arial" pitchFamily="34" charset="0"/>
              </a:rPr>
              <a:t>), </a:t>
            </a:r>
          </a:p>
          <a:p>
            <a:pPr algn="ctr">
              <a:spcBef>
                <a:spcPts val="0"/>
              </a:spcBef>
              <a:buNone/>
            </a:pPr>
            <a:r>
              <a:rPr lang="ru-RU" sz="3200" b="1" dirty="0" smtClean="0">
                <a:latin typeface="Arial" pitchFamily="34" charset="0"/>
                <a:cs typeface="Arial" pitchFamily="34" charset="0"/>
              </a:rPr>
              <a:t>ал </a:t>
            </a:r>
            <a:r>
              <a:rPr lang="ru-RU" sz="3200" b="1" dirty="0" err="1" smtClean="0">
                <a:latin typeface="Arial" pitchFamily="34" charset="0"/>
                <a:cs typeface="Arial" pitchFamily="34" charset="0"/>
              </a:rPr>
              <a:t>қалғандары ауыр</a:t>
            </a:r>
            <a:r>
              <a:rPr lang="ru-RU" sz="3200" b="1" dirty="0" smtClean="0">
                <a:latin typeface="Arial" pitchFamily="34" charset="0"/>
                <a:cs typeface="Arial" pitchFamily="34" charset="0"/>
              </a:rPr>
              <a:t> </a:t>
            </a:r>
            <a:r>
              <a:rPr lang="ru-RU" sz="3200" b="1" dirty="0" err="1" smtClean="0">
                <a:latin typeface="Arial" pitchFamily="34" charset="0"/>
                <a:cs typeface="Arial" pitchFamily="34" charset="0"/>
              </a:rPr>
              <a:t>немесе</a:t>
            </a:r>
            <a:r>
              <a:rPr lang="ru-RU" sz="3200" b="1" dirty="0" smtClean="0">
                <a:latin typeface="Arial" pitchFamily="34" charset="0"/>
                <a:cs typeface="Arial" pitchFamily="34" charset="0"/>
              </a:rPr>
              <a:t> аса </a:t>
            </a:r>
            <a:r>
              <a:rPr lang="ru-RU" sz="3200" b="1" dirty="0" err="1" smtClean="0">
                <a:latin typeface="Arial" pitchFamily="34" charset="0"/>
                <a:cs typeface="Arial" pitchFamily="34" charset="0"/>
              </a:rPr>
              <a:t>ауыр</a:t>
            </a:r>
            <a:r>
              <a:rPr lang="ru-RU" sz="3200" b="1" dirty="0" smtClean="0">
                <a:latin typeface="Arial" pitchFamily="34" charset="0"/>
                <a:cs typeface="Arial" pitchFamily="34" charset="0"/>
              </a:rPr>
              <a:t> </a:t>
            </a:r>
            <a:r>
              <a:rPr lang="ru-RU" sz="3200" b="1" dirty="0" err="1" smtClean="0">
                <a:latin typeface="Arial" pitchFamily="34" charset="0"/>
                <a:cs typeface="Arial" pitchFamily="34" charset="0"/>
              </a:rPr>
              <a:t>қылмыстарға</a:t>
            </a:r>
            <a:r>
              <a:rPr lang="ru-RU" sz="3200" b="1" dirty="0" smtClean="0">
                <a:latin typeface="Arial" pitchFamily="34" charset="0"/>
                <a:cs typeface="Arial" pitchFamily="34" charset="0"/>
              </a:rPr>
              <a:t> </a:t>
            </a:r>
            <a:r>
              <a:rPr lang="ru-RU" sz="3200" dirty="0" smtClean="0">
                <a:latin typeface="Arial" pitchFamily="34" charset="0"/>
                <a:cs typeface="Arial" pitchFamily="34" charset="0"/>
              </a:rPr>
              <a:t> </a:t>
            </a:r>
            <a:endParaRPr lang="ru-RU" sz="3200" dirty="0">
              <a:latin typeface="Arial" pitchFamily="34" charset="0"/>
              <a:cs typeface="Arial" pitchFamily="34" charset="0"/>
            </a:endParaRPr>
          </a:p>
        </p:txBody>
      </p:sp>
    </p:spTree>
  </p:cSld>
  <p:clrMapOvr>
    <a:masterClrMapping/>
  </p:clrMapOvr>
  <p:transition>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Windows\system32\config\systemprofile\Desktop\1612864917470.jpg"/>
          <p:cNvPicPr>
            <a:picLocks noGrp="1" noChangeAspect="1" noChangeArrowheads="1"/>
          </p:cNvPicPr>
          <p:nvPr>
            <p:ph idx="1"/>
          </p:nvPr>
        </p:nvPicPr>
        <p:blipFill>
          <a:blip r:embed="rId2" cstate="print"/>
          <a:srcRect/>
          <a:stretch>
            <a:fillRect/>
          </a:stretch>
        </p:blipFill>
        <p:spPr bwMode="auto">
          <a:xfrm>
            <a:off x="251520" y="188640"/>
            <a:ext cx="8712968" cy="633670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5991944"/>
          </a:xfrm>
        </p:spPr>
        <p:txBody>
          <a:bodyPr>
            <a:normAutofit/>
          </a:bodyPr>
          <a:lstStyle/>
          <a:p>
            <a:pPr algn="ctr" fontAlgn="base">
              <a:buNone/>
            </a:pPr>
            <a:endParaRPr lang="ru-RU" b="1" dirty="0" smtClean="0">
              <a:latin typeface="Arial" pitchFamily="34" charset="0"/>
              <a:cs typeface="Arial" pitchFamily="34" charset="0"/>
            </a:endParaRPr>
          </a:p>
          <a:p>
            <a:pPr algn="ctr" fontAlgn="base">
              <a:buNone/>
            </a:pPr>
            <a:endParaRPr lang="ru-RU" b="1" dirty="0" smtClean="0">
              <a:latin typeface="Arial" pitchFamily="34" charset="0"/>
              <a:cs typeface="Arial" pitchFamily="34" charset="0"/>
            </a:endParaRPr>
          </a:p>
          <a:p>
            <a:pPr algn="ctr" fontAlgn="base">
              <a:buNone/>
            </a:pPr>
            <a:endParaRPr lang="ru-RU" b="1" dirty="0" smtClean="0">
              <a:latin typeface="Arial" pitchFamily="34" charset="0"/>
              <a:cs typeface="Arial" pitchFamily="34" charset="0"/>
            </a:endParaRPr>
          </a:p>
          <a:p>
            <a:pPr algn="ctr" fontAlgn="base">
              <a:buNone/>
            </a:pPr>
            <a:r>
              <a:rPr lang="ru-RU" b="1" dirty="0" smtClean="0">
                <a:latin typeface="Arial" pitchFamily="34" charset="0"/>
                <a:cs typeface="Arial" pitchFamily="34" charset="0"/>
              </a:rPr>
              <a:t>15-бап. </a:t>
            </a:r>
            <a:r>
              <a:rPr lang="ru-RU" b="1" dirty="0" err="1" smtClean="0">
                <a:latin typeface="Arial" pitchFamily="34" charset="0"/>
                <a:cs typeface="Arial" pitchFamily="34" charset="0"/>
              </a:rPr>
              <a:t>Қылмыстық жауаптылыққа жататын</a:t>
            </a:r>
            <a:r>
              <a:rPr lang="ru-RU" b="1" dirty="0" smtClean="0">
                <a:latin typeface="Arial" pitchFamily="34" charset="0"/>
                <a:cs typeface="Arial" pitchFamily="34" charset="0"/>
              </a:rPr>
              <a:t> </a:t>
            </a:r>
            <a:r>
              <a:rPr lang="ru-RU" b="1" dirty="0" err="1" smtClean="0">
                <a:latin typeface="Arial" pitchFamily="34" charset="0"/>
                <a:cs typeface="Arial" pitchFamily="34" charset="0"/>
              </a:rPr>
              <a:t>адамдар</a:t>
            </a:r>
            <a:endParaRPr lang="ru-RU" b="1" dirty="0" smtClean="0">
              <a:latin typeface="Arial" pitchFamily="34" charset="0"/>
              <a:cs typeface="Arial" pitchFamily="34" charset="0"/>
            </a:endParaRPr>
          </a:p>
          <a:p>
            <a:pPr algn="ctr" fontAlgn="base">
              <a:buNone/>
            </a:pPr>
            <a:endParaRPr lang="ru-RU" b="1" dirty="0" smtClean="0">
              <a:latin typeface="Arial" pitchFamily="34" charset="0"/>
              <a:cs typeface="Arial" pitchFamily="34" charset="0"/>
            </a:endParaRPr>
          </a:p>
          <a:p>
            <a:pPr algn="ctr" fontAlgn="base">
              <a:buNone/>
            </a:pPr>
            <a:r>
              <a:rPr lang="ru-RU" b="1" dirty="0" smtClean="0">
                <a:latin typeface="Arial" pitchFamily="34" charset="0"/>
                <a:cs typeface="Arial" pitchFamily="34" charset="0"/>
              </a:rPr>
              <a:t> 1. </a:t>
            </a:r>
            <a:r>
              <a:rPr lang="ru-RU" b="1" dirty="0" err="1" smtClean="0">
                <a:latin typeface="Arial" pitchFamily="34" charset="0"/>
                <a:cs typeface="Arial" pitchFamily="34" charset="0"/>
              </a:rPr>
              <a:t>Қылмыстық құқық бұзушылық жасаған кезде</a:t>
            </a:r>
            <a:r>
              <a:rPr lang="ru-RU" b="1" dirty="0" smtClean="0">
                <a:latin typeface="Arial" pitchFamily="34" charset="0"/>
                <a:cs typeface="Arial" pitchFamily="34" charset="0"/>
              </a:rPr>
              <a:t> он </a:t>
            </a:r>
            <a:r>
              <a:rPr lang="ru-RU" b="1" dirty="0" err="1" smtClean="0">
                <a:latin typeface="Arial" pitchFamily="34" charset="0"/>
                <a:cs typeface="Arial" pitchFamily="34" charset="0"/>
              </a:rPr>
              <a:t>алты</a:t>
            </a:r>
            <a:r>
              <a:rPr lang="ru-RU" b="1" dirty="0" smtClean="0">
                <a:latin typeface="Arial" pitchFamily="34" charset="0"/>
                <a:cs typeface="Arial" pitchFamily="34" charset="0"/>
              </a:rPr>
              <a:t> </a:t>
            </a:r>
            <a:r>
              <a:rPr lang="ru-RU" b="1" dirty="0" err="1" smtClean="0">
                <a:latin typeface="Arial" pitchFamily="34" charset="0"/>
                <a:cs typeface="Arial" pitchFamily="34" charset="0"/>
              </a:rPr>
              <a:t>жасқа толған есі</a:t>
            </a:r>
            <a:r>
              <a:rPr lang="ru-RU" b="1" dirty="0" smtClean="0">
                <a:latin typeface="Arial" pitchFamily="34" charset="0"/>
                <a:cs typeface="Arial" pitchFamily="34" charset="0"/>
              </a:rPr>
              <a:t> </a:t>
            </a:r>
            <a:r>
              <a:rPr lang="ru-RU" b="1" dirty="0" err="1" smtClean="0">
                <a:latin typeface="Arial" pitchFamily="34" charset="0"/>
                <a:cs typeface="Arial" pitchFamily="34" charset="0"/>
              </a:rPr>
              <a:t>дұрыс жеке</a:t>
            </a:r>
            <a:r>
              <a:rPr lang="ru-RU" b="1" dirty="0" smtClean="0">
                <a:latin typeface="Arial" pitchFamily="34" charset="0"/>
                <a:cs typeface="Arial" pitchFamily="34" charset="0"/>
              </a:rPr>
              <a:t> </a:t>
            </a:r>
            <a:r>
              <a:rPr lang="ru-RU" b="1" dirty="0" err="1" smtClean="0">
                <a:latin typeface="Arial" pitchFamily="34" charset="0"/>
                <a:cs typeface="Arial" pitchFamily="34" charset="0"/>
              </a:rPr>
              <a:t>тұлға қылмыстық жауаптылыққа жатады</a:t>
            </a:r>
            <a:r>
              <a:rPr lang="ru-RU" b="1" dirty="0" smtClean="0">
                <a:latin typeface="Arial" pitchFamily="34" charset="0"/>
                <a:cs typeface="Arial" pitchFamily="34" charset="0"/>
              </a:rPr>
              <a:t>.</a:t>
            </a:r>
            <a:r>
              <a:rPr lang="ru-RU" dirty="0" smtClean="0">
                <a:latin typeface="Arial" pitchFamily="34" charset="0"/>
                <a:cs typeface="Arial" pitchFamily="34" charset="0"/>
              </a:rPr>
              <a:t>.</a:t>
            </a:r>
          </a:p>
        </p:txBody>
      </p:sp>
    </p:spTree>
  </p:cSld>
  <p:clrMapOvr>
    <a:masterClrMapping/>
  </p:clrMapOvr>
  <p:transition>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8640"/>
            <a:ext cx="8507288" cy="6408712"/>
          </a:xfrm>
        </p:spPr>
        <p:txBody>
          <a:bodyPr>
            <a:noAutofit/>
          </a:bodyPr>
          <a:lstStyle/>
          <a:p>
            <a:pPr algn="ctr" fontAlgn="base">
              <a:buNone/>
            </a:pPr>
            <a:r>
              <a:rPr lang="ru-RU" sz="2200" b="1" dirty="0" smtClean="0">
                <a:latin typeface="Arial" pitchFamily="34" charset="0"/>
                <a:cs typeface="Arial" pitchFamily="34" charset="0"/>
              </a:rPr>
              <a:t>2. </a:t>
            </a:r>
            <a:r>
              <a:rPr lang="ru-RU" sz="2200" b="1" dirty="0" err="1" smtClean="0">
                <a:latin typeface="Arial" pitchFamily="34" charset="0"/>
                <a:cs typeface="Arial" pitchFamily="34" charset="0"/>
              </a:rPr>
              <a:t>Қылмыс жасаған кезде</a:t>
            </a:r>
            <a:r>
              <a:rPr lang="ru-RU" sz="2200" b="1" dirty="0" smtClean="0">
                <a:latin typeface="Arial" pitchFamily="34" charset="0"/>
                <a:cs typeface="Arial" pitchFamily="34" charset="0"/>
              </a:rPr>
              <a:t> он </a:t>
            </a:r>
            <a:r>
              <a:rPr lang="ru-RU" sz="2200" b="1" dirty="0" err="1" smtClean="0">
                <a:latin typeface="Arial" pitchFamily="34" charset="0"/>
                <a:cs typeface="Arial" pitchFamily="34" charset="0"/>
              </a:rPr>
              <a:t>төрт жасқа толған адамдар</a:t>
            </a:r>
            <a:r>
              <a:rPr lang="ru-RU" sz="2200" b="1" dirty="0" smtClean="0">
                <a:latin typeface="Arial" pitchFamily="34" charset="0"/>
                <a:cs typeface="Arial" pitchFamily="34" charset="0"/>
              </a:rPr>
              <a:t> </a:t>
            </a:r>
            <a:r>
              <a:rPr lang="ru-RU" sz="2200" b="1" dirty="0" err="1" smtClean="0">
                <a:latin typeface="Arial" pitchFamily="34" charset="0"/>
                <a:cs typeface="Arial" pitchFamily="34" charset="0"/>
              </a:rPr>
              <a:t>қылмыстық жауапкершілікке</a:t>
            </a:r>
            <a:r>
              <a:rPr lang="ru-RU" sz="2200" b="1" dirty="0" smtClean="0">
                <a:latin typeface="Arial" pitchFamily="34" charset="0"/>
                <a:cs typeface="Arial" pitchFamily="34" charset="0"/>
              </a:rPr>
              <a:t> </a:t>
            </a:r>
            <a:r>
              <a:rPr lang="ru-RU" sz="2200" b="1" dirty="0" err="1" smtClean="0">
                <a:latin typeface="Arial" pitchFamily="34" charset="0"/>
                <a:cs typeface="Arial" pitchFamily="34" charset="0"/>
              </a:rPr>
              <a:t>тартылады</a:t>
            </a:r>
            <a:r>
              <a:rPr lang="ru-RU" sz="2200" b="1" dirty="0" smtClean="0">
                <a:latin typeface="Arial" pitchFamily="34" charset="0"/>
                <a:cs typeface="Arial" pitchFamily="34" charset="0"/>
              </a:rPr>
              <a:t>:</a:t>
            </a:r>
          </a:p>
          <a:p>
            <a:pPr algn="ctr" fontAlgn="base">
              <a:buNone/>
            </a:pPr>
            <a:r>
              <a:rPr lang="ru-RU" sz="2200" b="1" dirty="0" smtClean="0">
                <a:latin typeface="Arial" pitchFamily="34" charset="0"/>
                <a:cs typeface="Arial" pitchFamily="34" charset="0"/>
              </a:rPr>
              <a:t> </a:t>
            </a:r>
            <a:r>
              <a:rPr lang="ru-RU" sz="2200" b="1" dirty="0" err="1" smtClean="0">
                <a:latin typeface="Arial" pitchFamily="34" charset="0"/>
                <a:cs typeface="Arial" pitchFamily="34" charset="0"/>
              </a:rPr>
              <a:t>кісі</a:t>
            </a:r>
            <a:r>
              <a:rPr lang="ru-RU" sz="2200" b="1" dirty="0" smtClean="0">
                <a:latin typeface="Arial" pitchFamily="34" charset="0"/>
                <a:cs typeface="Arial" pitchFamily="34" charset="0"/>
              </a:rPr>
              <a:t> </a:t>
            </a:r>
            <a:r>
              <a:rPr lang="ru-RU" sz="2200" b="1" dirty="0" err="1" smtClean="0">
                <a:latin typeface="Arial" pitchFamily="34" charset="0"/>
                <a:cs typeface="Arial" pitchFamily="34" charset="0"/>
              </a:rPr>
              <a:t>өлтіру </a:t>
            </a:r>
            <a:r>
              <a:rPr lang="ru-RU" sz="2200" b="1" dirty="0" smtClean="0">
                <a:latin typeface="Arial" pitchFamily="34" charset="0"/>
                <a:cs typeface="Arial" pitchFamily="34" charset="0"/>
              </a:rPr>
              <a:t>(99-бап), </a:t>
            </a:r>
            <a:r>
              <a:rPr lang="ru-RU" sz="2200" b="1" dirty="0" err="1" smtClean="0">
                <a:latin typeface="Arial" pitchFamily="34" charset="0"/>
                <a:cs typeface="Arial" pitchFamily="34" charset="0"/>
              </a:rPr>
              <a:t>денсаулыққа қасақана ауыр</a:t>
            </a:r>
            <a:r>
              <a:rPr lang="ru-RU" sz="2200" b="1" dirty="0" smtClean="0">
                <a:latin typeface="Arial" pitchFamily="34" charset="0"/>
                <a:cs typeface="Arial" pitchFamily="34" charset="0"/>
              </a:rPr>
              <a:t> </a:t>
            </a:r>
            <a:r>
              <a:rPr lang="ru-RU" sz="2200" b="1" dirty="0" err="1" smtClean="0">
                <a:latin typeface="Arial" pitchFamily="34" charset="0"/>
                <a:cs typeface="Arial" pitchFamily="34" charset="0"/>
              </a:rPr>
              <a:t>зиян</a:t>
            </a:r>
            <a:r>
              <a:rPr lang="ru-RU" sz="2200" b="1" dirty="0" smtClean="0">
                <a:latin typeface="Arial" pitchFamily="34" charset="0"/>
                <a:cs typeface="Arial" pitchFamily="34" charset="0"/>
              </a:rPr>
              <a:t> </a:t>
            </a:r>
            <a:r>
              <a:rPr lang="ru-RU" sz="2200" b="1" dirty="0" err="1" smtClean="0">
                <a:latin typeface="Arial" pitchFamily="34" charset="0"/>
                <a:cs typeface="Arial" pitchFamily="34" charset="0"/>
              </a:rPr>
              <a:t>келтіру</a:t>
            </a:r>
            <a:r>
              <a:rPr lang="ru-RU" sz="2200" b="1" dirty="0" smtClean="0">
                <a:latin typeface="Arial" pitchFamily="34" charset="0"/>
                <a:cs typeface="Arial" pitchFamily="34" charset="0"/>
              </a:rPr>
              <a:t> (106-бап), </a:t>
            </a:r>
            <a:r>
              <a:rPr lang="ru-RU" sz="2200" b="1" dirty="0" err="1" smtClean="0">
                <a:latin typeface="Arial" pitchFamily="34" charset="0"/>
                <a:cs typeface="Arial" pitchFamily="34" charset="0"/>
              </a:rPr>
              <a:t>ауырлататын</a:t>
            </a:r>
            <a:r>
              <a:rPr lang="ru-RU" sz="2200" b="1" dirty="0" smtClean="0">
                <a:latin typeface="Arial" pitchFamily="34" charset="0"/>
                <a:cs typeface="Arial" pitchFamily="34" charset="0"/>
              </a:rPr>
              <a:t> </a:t>
            </a:r>
            <a:r>
              <a:rPr lang="ru-RU" sz="2200" b="1" dirty="0" err="1" smtClean="0">
                <a:latin typeface="Arial" pitchFamily="34" charset="0"/>
                <a:cs typeface="Arial" pitchFamily="34" charset="0"/>
              </a:rPr>
              <a:t>мән-жайлар кезінде</a:t>
            </a:r>
            <a:r>
              <a:rPr lang="ru-RU" sz="2200" b="1" dirty="0" smtClean="0">
                <a:latin typeface="Arial" pitchFamily="34" charset="0"/>
                <a:cs typeface="Arial" pitchFamily="34" charset="0"/>
              </a:rPr>
              <a:t> </a:t>
            </a:r>
            <a:r>
              <a:rPr lang="ru-RU" sz="2200" b="1" dirty="0" err="1" smtClean="0">
                <a:latin typeface="Arial" pitchFamily="34" charset="0"/>
                <a:cs typeface="Arial" pitchFamily="34" charset="0"/>
              </a:rPr>
              <a:t>денсаулыққа қасақана ауырлығы орташа</a:t>
            </a:r>
            <a:r>
              <a:rPr lang="ru-RU" sz="2200" b="1" dirty="0" smtClean="0">
                <a:latin typeface="Arial" pitchFamily="34" charset="0"/>
                <a:cs typeface="Arial" pitchFamily="34" charset="0"/>
              </a:rPr>
              <a:t> </a:t>
            </a:r>
            <a:r>
              <a:rPr lang="ru-RU" sz="2200" b="1" dirty="0" err="1" smtClean="0">
                <a:latin typeface="Arial" pitchFamily="34" charset="0"/>
                <a:cs typeface="Arial" pitchFamily="34" charset="0"/>
              </a:rPr>
              <a:t>зиян</a:t>
            </a:r>
            <a:r>
              <a:rPr lang="ru-RU" sz="2200" b="1" dirty="0" smtClean="0">
                <a:latin typeface="Arial" pitchFamily="34" charset="0"/>
                <a:cs typeface="Arial" pitchFamily="34" charset="0"/>
              </a:rPr>
              <a:t> </a:t>
            </a:r>
            <a:r>
              <a:rPr lang="ru-RU" sz="2200" b="1" dirty="0" err="1" smtClean="0">
                <a:latin typeface="Arial" pitchFamily="34" charset="0"/>
                <a:cs typeface="Arial" pitchFamily="34" charset="0"/>
              </a:rPr>
              <a:t>келтіру</a:t>
            </a:r>
            <a:r>
              <a:rPr lang="ru-RU" sz="2200" b="1" dirty="0" smtClean="0">
                <a:latin typeface="Arial" pitchFamily="34" charset="0"/>
                <a:cs typeface="Arial" pitchFamily="34" charset="0"/>
              </a:rPr>
              <a:t> (107-баптың </a:t>
            </a:r>
            <a:r>
              <a:rPr lang="ru-RU" sz="2200" b="1" dirty="0" err="1" smtClean="0">
                <a:latin typeface="Arial" pitchFamily="34" charset="0"/>
                <a:cs typeface="Arial" pitchFamily="34" charset="0"/>
              </a:rPr>
              <a:t>екінші</a:t>
            </a:r>
            <a:r>
              <a:rPr lang="ru-RU" sz="2200" b="1" dirty="0" smtClean="0">
                <a:latin typeface="Arial" pitchFamily="34" charset="0"/>
                <a:cs typeface="Arial" pitchFamily="34" charset="0"/>
              </a:rPr>
              <a:t> </a:t>
            </a:r>
            <a:r>
              <a:rPr lang="ru-RU" sz="2200" b="1" dirty="0" err="1" smtClean="0">
                <a:latin typeface="Arial" pitchFamily="34" charset="0"/>
                <a:cs typeface="Arial" pitchFamily="34" charset="0"/>
              </a:rPr>
              <a:t>бөлігі</a:t>
            </a:r>
            <a:r>
              <a:rPr lang="ru-RU" sz="2200" b="1" dirty="0" smtClean="0">
                <a:latin typeface="Arial" pitchFamily="34" charset="0"/>
                <a:cs typeface="Arial" pitchFamily="34" charset="0"/>
              </a:rPr>
              <a:t>), </a:t>
            </a:r>
            <a:r>
              <a:rPr lang="ru-RU" sz="2200" b="1" dirty="0" err="1" smtClean="0">
                <a:latin typeface="Arial" pitchFamily="34" charset="0"/>
                <a:cs typeface="Arial" pitchFamily="34" charset="0"/>
              </a:rPr>
              <a:t>зорлау</a:t>
            </a:r>
            <a:r>
              <a:rPr lang="ru-RU" sz="2200" b="1" dirty="0" smtClean="0">
                <a:latin typeface="Arial" pitchFamily="34" charset="0"/>
                <a:cs typeface="Arial" pitchFamily="34" charset="0"/>
              </a:rPr>
              <a:t> (120-бап), </a:t>
            </a:r>
            <a:r>
              <a:rPr lang="ru-RU" sz="2200" b="1" dirty="0" err="1" smtClean="0">
                <a:latin typeface="Arial" pitchFamily="34" charset="0"/>
                <a:cs typeface="Arial" pitchFamily="34" charset="0"/>
              </a:rPr>
              <a:t>жыныстық сипаттағы зорлық-зомбылық әрекеттер </a:t>
            </a:r>
            <a:r>
              <a:rPr lang="ru-RU" sz="2200" b="1" dirty="0" smtClean="0">
                <a:latin typeface="Arial" pitchFamily="34" charset="0"/>
                <a:cs typeface="Arial" pitchFamily="34" charset="0"/>
              </a:rPr>
              <a:t>(121-бап), </a:t>
            </a:r>
            <a:r>
              <a:rPr lang="ru-RU" sz="2200" b="1" dirty="0" err="1" smtClean="0">
                <a:latin typeface="Arial" pitchFamily="34" charset="0"/>
                <a:cs typeface="Arial" pitchFamily="34" charset="0"/>
              </a:rPr>
              <a:t>Адамды</a:t>
            </a:r>
            <a:r>
              <a:rPr lang="ru-RU" sz="2200" b="1" dirty="0" smtClean="0">
                <a:latin typeface="Arial" pitchFamily="34" charset="0"/>
                <a:cs typeface="Arial" pitchFamily="34" charset="0"/>
              </a:rPr>
              <a:t> </a:t>
            </a:r>
            <a:r>
              <a:rPr lang="ru-RU" sz="2200" b="1" dirty="0" err="1" smtClean="0">
                <a:latin typeface="Arial" pitchFamily="34" charset="0"/>
                <a:cs typeface="Arial" pitchFamily="34" charset="0"/>
              </a:rPr>
              <a:t>ұрлау </a:t>
            </a:r>
            <a:r>
              <a:rPr lang="ru-RU" sz="2200" b="1" dirty="0" smtClean="0">
                <a:latin typeface="Arial" pitchFamily="34" charset="0"/>
                <a:cs typeface="Arial" pitchFamily="34" charset="0"/>
              </a:rPr>
              <a:t>(125-бап), </a:t>
            </a:r>
            <a:r>
              <a:rPr lang="ru-RU" sz="2200" b="1" dirty="0" err="1" smtClean="0">
                <a:latin typeface="Arial" pitchFamily="34" charset="0"/>
                <a:cs typeface="Arial" pitchFamily="34" charset="0"/>
              </a:rPr>
              <a:t>адамдарға немесе</a:t>
            </a:r>
            <a:r>
              <a:rPr lang="ru-RU" sz="2200" b="1" dirty="0" smtClean="0">
                <a:latin typeface="Arial" pitchFamily="34" charset="0"/>
                <a:cs typeface="Arial" pitchFamily="34" charset="0"/>
              </a:rPr>
              <a:t> </a:t>
            </a:r>
            <a:r>
              <a:rPr lang="ru-RU" sz="2200" b="1" dirty="0" err="1" smtClean="0">
                <a:latin typeface="Arial" pitchFamily="34" charset="0"/>
                <a:cs typeface="Arial" pitchFamily="34" charset="0"/>
              </a:rPr>
              <a:t>ұйымдарға шабуыл</a:t>
            </a:r>
            <a:r>
              <a:rPr lang="ru-RU" sz="2200" b="1" dirty="0" smtClean="0">
                <a:latin typeface="Arial" pitchFamily="34" charset="0"/>
                <a:cs typeface="Arial" pitchFamily="34" charset="0"/>
              </a:rPr>
              <a:t> </a:t>
            </a:r>
            <a:r>
              <a:rPr lang="ru-RU" sz="2200" b="1" dirty="0" err="1" smtClean="0">
                <a:latin typeface="Arial" pitchFamily="34" charset="0"/>
                <a:cs typeface="Arial" pitchFamily="34" charset="0"/>
              </a:rPr>
              <a:t>жасау</a:t>
            </a:r>
            <a:r>
              <a:rPr lang="ru-RU" sz="2200" b="1" dirty="0" smtClean="0">
                <a:latin typeface="Arial" pitchFamily="34" charset="0"/>
                <a:cs typeface="Arial" pitchFamily="34" charset="0"/>
              </a:rPr>
              <a:t>, (173-бап), </a:t>
            </a:r>
            <a:r>
              <a:rPr lang="ru-RU" sz="2200" b="1" dirty="0" err="1" smtClean="0">
                <a:latin typeface="Arial" pitchFamily="34" charset="0"/>
                <a:cs typeface="Arial" pitchFamily="34" charset="0"/>
              </a:rPr>
              <a:t>әлеуметтік</a:t>
            </a:r>
            <a:r>
              <a:rPr lang="ru-RU" sz="2200" b="1" dirty="0" smtClean="0">
                <a:latin typeface="Arial" pitchFamily="34" charset="0"/>
                <a:cs typeface="Arial" pitchFamily="34" charset="0"/>
              </a:rPr>
              <a:t>, </a:t>
            </a:r>
            <a:r>
              <a:rPr lang="ru-RU" sz="2200" b="1" dirty="0" err="1" smtClean="0">
                <a:latin typeface="Arial" pitchFamily="34" charset="0"/>
                <a:cs typeface="Arial" pitchFamily="34" charset="0"/>
              </a:rPr>
              <a:t>ұлттық</a:t>
            </a:r>
            <a:r>
              <a:rPr lang="ru-RU" sz="2200" b="1" dirty="0" smtClean="0">
                <a:latin typeface="Arial" pitchFamily="34" charset="0"/>
                <a:cs typeface="Arial" pitchFamily="34" charset="0"/>
              </a:rPr>
              <a:t>, </a:t>
            </a:r>
            <a:r>
              <a:rPr lang="ru-RU" sz="2200" b="1" dirty="0" err="1" smtClean="0">
                <a:latin typeface="Arial" pitchFamily="34" charset="0"/>
                <a:cs typeface="Arial" pitchFamily="34" charset="0"/>
              </a:rPr>
              <a:t>рулық</a:t>
            </a:r>
            <a:r>
              <a:rPr lang="ru-RU" sz="2200" b="1" dirty="0" smtClean="0">
                <a:latin typeface="Arial" pitchFamily="34" charset="0"/>
                <a:cs typeface="Arial" pitchFamily="34" charset="0"/>
              </a:rPr>
              <a:t>, </a:t>
            </a:r>
            <a:r>
              <a:rPr lang="ru-RU" sz="2200" b="1" dirty="0" err="1" smtClean="0">
                <a:latin typeface="Arial" pitchFamily="34" charset="0"/>
                <a:cs typeface="Arial" pitchFamily="34" charset="0"/>
              </a:rPr>
              <a:t>нәсілдік</a:t>
            </a:r>
            <a:r>
              <a:rPr lang="ru-RU" sz="2200" b="1" dirty="0" smtClean="0">
                <a:latin typeface="Arial" pitchFamily="34" charset="0"/>
                <a:cs typeface="Arial" pitchFamily="34" charset="0"/>
              </a:rPr>
              <a:t>, </a:t>
            </a:r>
            <a:r>
              <a:rPr lang="ru-RU" sz="2200" b="1" dirty="0" err="1" smtClean="0">
                <a:latin typeface="Arial" pitchFamily="34" charset="0"/>
                <a:cs typeface="Arial" pitchFamily="34" charset="0"/>
              </a:rPr>
              <a:t>таптық немесе</a:t>
            </a:r>
            <a:r>
              <a:rPr lang="ru-RU" sz="2200" b="1" dirty="0" smtClean="0">
                <a:latin typeface="Arial" pitchFamily="34" charset="0"/>
                <a:cs typeface="Arial" pitchFamily="34" charset="0"/>
              </a:rPr>
              <a:t> </a:t>
            </a:r>
            <a:r>
              <a:rPr lang="ru-RU" sz="2200" b="1" dirty="0" err="1" smtClean="0">
                <a:latin typeface="Arial" pitchFamily="34" charset="0"/>
                <a:cs typeface="Arial" pitchFamily="34" charset="0"/>
              </a:rPr>
              <a:t>діни</a:t>
            </a:r>
            <a:r>
              <a:rPr lang="ru-RU" sz="2200" b="1" dirty="0" smtClean="0">
                <a:latin typeface="Arial" pitchFamily="34" charset="0"/>
                <a:cs typeface="Arial" pitchFamily="34" charset="0"/>
              </a:rPr>
              <a:t> </a:t>
            </a:r>
            <a:r>
              <a:rPr lang="ru-RU" sz="2200" b="1" dirty="0" err="1" smtClean="0">
                <a:latin typeface="Arial" pitchFamily="34" charset="0"/>
                <a:cs typeface="Arial" pitchFamily="34" charset="0"/>
              </a:rPr>
              <a:t>араздықты қоздыру </a:t>
            </a:r>
            <a:r>
              <a:rPr lang="ru-RU" sz="2200" b="1" dirty="0" smtClean="0">
                <a:latin typeface="Arial" pitchFamily="34" charset="0"/>
                <a:cs typeface="Arial" pitchFamily="34" charset="0"/>
              </a:rPr>
              <a:t>(174-бап), </a:t>
            </a:r>
            <a:r>
              <a:rPr lang="ru-RU" sz="2200" b="1" dirty="0" err="1" smtClean="0">
                <a:latin typeface="Arial" pitchFamily="34" charset="0"/>
                <a:cs typeface="Arial" pitchFamily="34" charset="0"/>
              </a:rPr>
              <a:t>Қазақстан Республикасы</a:t>
            </a:r>
            <a:r>
              <a:rPr lang="ru-RU" sz="2200" b="1" dirty="0" smtClean="0">
                <a:latin typeface="Arial" pitchFamily="34" charset="0"/>
                <a:cs typeface="Arial" pitchFamily="34" charset="0"/>
              </a:rPr>
              <a:t> </a:t>
            </a:r>
            <a:r>
              <a:rPr lang="ru-RU" sz="2200" b="1" dirty="0" err="1" smtClean="0">
                <a:latin typeface="Arial" pitchFamily="34" charset="0"/>
                <a:cs typeface="Arial" pitchFamily="34" charset="0"/>
              </a:rPr>
              <a:t>Тұңғыш Президентінің өміріне қол сұғу </a:t>
            </a:r>
            <a:r>
              <a:rPr lang="ru-RU" sz="2200" b="1" dirty="0" smtClean="0">
                <a:latin typeface="Arial" pitchFamily="34" charset="0"/>
                <a:cs typeface="Arial" pitchFamily="34" charset="0"/>
              </a:rPr>
              <a:t>- </a:t>
            </a:r>
            <a:r>
              <a:rPr lang="ru-RU" sz="2200" b="1" dirty="0" err="1" smtClean="0">
                <a:latin typeface="Arial" pitchFamily="34" charset="0"/>
                <a:cs typeface="Arial" pitchFamily="34" charset="0"/>
              </a:rPr>
              <a:t>Елбасы</a:t>
            </a:r>
            <a:r>
              <a:rPr lang="ru-RU" sz="2200" b="1" dirty="0" smtClean="0">
                <a:latin typeface="Arial" pitchFamily="34" charset="0"/>
                <a:cs typeface="Arial" pitchFamily="34" charset="0"/>
              </a:rPr>
              <a:t> (177-бап), </a:t>
            </a:r>
            <a:r>
              <a:rPr lang="ru-RU" sz="2200" b="1" dirty="0" err="1" smtClean="0">
                <a:latin typeface="Arial" pitchFamily="34" charset="0"/>
                <a:cs typeface="Arial" pitchFamily="34" charset="0"/>
              </a:rPr>
              <a:t>Қазақстан Республикасы</a:t>
            </a:r>
            <a:r>
              <a:rPr lang="ru-RU" sz="2200" b="1" dirty="0" smtClean="0">
                <a:latin typeface="Arial" pitchFamily="34" charset="0"/>
                <a:cs typeface="Arial" pitchFamily="34" charset="0"/>
              </a:rPr>
              <a:t> </a:t>
            </a:r>
            <a:r>
              <a:rPr lang="ru-RU" sz="2200" b="1" dirty="0" err="1" smtClean="0">
                <a:latin typeface="Arial" pitchFamily="34" charset="0"/>
                <a:cs typeface="Arial" pitchFamily="34" charset="0"/>
              </a:rPr>
              <a:t>Президентінің өміріне қол сұғу </a:t>
            </a:r>
            <a:r>
              <a:rPr lang="ru-RU" sz="2200" b="1" dirty="0" smtClean="0">
                <a:latin typeface="Arial" pitchFamily="34" charset="0"/>
                <a:cs typeface="Arial" pitchFamily="34" charset="0"/>
              </a:rPr>
              <a:t>(178-бап), диверсия (184-бап), </a:t>
            </a:r>
            <a:r>
              <a:rPr lang="ru-RU" sz="2200" b="1" dirty="0" err="1" smtClean="0">
                <a:latin typeface="Arial" pitchFamily="34" charset="0"/>
                <a:cs typeface="Arial" pitchFamily="34" charset="0"/>
              </a:rPr>
              <a:t>Ұрлық </a:t>
            </a:r>
            <a:r>
              <a:rPr lang="ru-RU" sz="2200" b="1" dirty="0" smtClean="0">
                <a:latin typeface="Arial" pitchFamily="34" charset="0"/>
                <a:cs typeface="Arial" pitchFamily="34" charset="0"/>
              </a:rPr>
              <a:t>(188-баптың </a:t>
            </a:r>
            <a:r>
              <a:rPr lang="ru-RU" sz="2200" b="1" dirty="0" err="1" smtClean="0">
                <a:latin typeface="Arial" pitchFamily="34" charset="0"/>
                <a:cs typeface="Arial" pitchFamily="34" charset="0"/>
              </a:rPr>
              <a:t>екінші</a:t>
            </a:r>
            <a:r>
              <a:rPr lang="ru-RU" sz="2200" b="1" dirty="0" smtClean="0">
                <a:latin typeface="Arial" pitchFamily="34" charset="0"/>
                <a:cs typeface="Arial" pitchFamily="34" charset="0"/>
              </a:rPr>
              <a:t>, </a:t>
            </a:r>
            <a:r>
              <a:rPr lang="ru-RU" sz="2200" b="1" dirty="0" err="1" smtClean="0">
                <a:latin typeface="Arial" pitchFamily="34" charset="0"/>
                <a:cs typeface="Arial" pitchFamily="34" charset="0"/>
              </a:rPr>
              <a:t>үшінші және төртінші бөліктері</a:t>
            </a:r>
            <a:r>
              <a:rPr lang="ru-RU" sz="2200" b="1" dirty="0" smtClean="0">
                <a:latin typeface="Arial" pitchFamily="34" charset="0"/>
                <a:cs typeface="Arial" pitchFamily="34" charset="0"/>
              </a:rPr>
              <a:t>), мал </a:t>
            </a:r>
            <a:r>
              <a:rPr lang="ru-RU" sz="2200" b="1" dirty="0" err="1" smtClean="0">
                <a:latin typeface="Arial" pitchFamily="34" charset="0"/>
                <a:cs typeface="Arial" pitchFamily="34" charset="0"/>
              </a:rPr>
              <a:t>ұрлығы </a:t>
            </a:r>
            <a:r>
              <a:rPr lang="ru-RU" sz="2200" b="1" dirty="0" smtClean="0">
                <a:latin typeface="Arial" pitchFamily="34" charset="0"/>
                <a:cs typeface="Arial" pitchFamily="34" charset="0"/>
              </a:rPr>
              <a:t>(188-1-баптың </a:t>
            </a:r>
            <a:r>
              <a:rPr lang="ru-RU" sz="2200" b="1" dirty="0" err="1" smtClean="0">
                <a:latin typeface="Arial" pitchFamily="34" charset="0"/>
                <a:cs typeface="Arial" pitchFamily="34" charset="0"/>
              </a:rPr>
              <a:t>екінші</a:t>
            </a:r>
            <a:r>
              <a:rPr lang="ru-RU" sz="2200" b="1" dirty="0" smtClean="0">
                <a:latin typeface="Arial" pitchFamily="34" charset="0"/>
                <a:cs typeface="Arial" pitchFamily="34" charset="0"/>
              </a:rPr>
              <a:t>, </a:t>
            </a:r>
            <a:r>
              <a:rPr lang="ru-RU" sz="2200" b="1" dirty="0" err="1" smtClean="0">
                <a:latin typeface="Arial" pitchFamily="34" charset="0"/>
                <a:cs typeface="Arial" pitchFamily="34" charset="0"/>
              </a:rPr>
              <a:t>үшінші және төртінші бөліктері</a:t>
            </a:r>
            <a:r>
              <a:rPr lang="ru-RU" sz="2200" b="1" dirty="0" smtClean="0">
                <a:latin typeface="Arial" pitchFamily="34" charset="0"/>
                <a:cs typeface="Arial" pitchFamily="34" charset="0"/>
              </a:rPr>
              <a:t>), </a:t>
            </a:r>
            <a:r>
              <a:rPr lang="ru-RU" sz="2200" b="1" dirty="0" err="1" smtClean="0">
                <a:latin typeface="Arial" pitchFamily="34" charset="0"/>
                <a:cs typeface="Arial" pitchFamily="34" charset="0"/>
              </a:rPr>
              <a:t>тонау</a:t>
            </a:r>
            <a:r>
              <a:rPr lang="ru-RU" sz="2200" b="1" dirty="0" smtClean="0">
                <a:latin typeface="Arial" pitchFamily="34" charset="0"/>
                <a:cs typeface="Arial" pitchFamily="34" charset="0"/>
              </a:rPr>
              <a:t> (191-баптың </a:t>
            </a:r>
            <a:r>
              <a:rPr lang="ru-RU" sz="2200" b="1" dirty="0" err="1" smtClean="0">
                <a:latin typeface="Arial" pitchFamily="34" charset="0"/>
                <a:cs typeface="Arial" pitchFamily="34" charset="0"/>
              </a:rPr>
              <a:t>екінші</a:t>
            </a:r>
            <a:r>
              <a:rPr lang="ru-RU" sz="2200" b="1" dirty="0" smtClean="0">
                <a:latin typeface="Arial" pitchFamily="34" charset="0"/>
                <a:cs typeface="Arial" pitchFamily="34" charset="0"/>
              </a:rPr>
              <a:t>, </a:t>
            </a:r>
            <a:r>
              <a:rPr lang="ru-RU" sz="2200" b="1" dirty="0" err="1" smtClean="0">
                <a:latin typeface="Arial" pitchFamily="34" charset="0"/>
                <a:cs typeface="Arial" pitchFamily="34" charset="0"/>
              </a:rPr>
              <a:t>үшінші және төртінші бөліктері</a:t>
            </a:r>
            <a:r>
              <a:rPr lang="ru-RU" sz="2200" b="1" dirty="0" smtClean="0">
                <a:latin typeface="Arial" pitchFamily="34" charset="0"/>
                <a:cs typeface="Arial" pitchFamily="34" charset="0"/>
              </a:rPr>
              <a:t>), </a:t>
            </a:r>
            <a:r>
              <a:rPr lang="ru-RU" sz="2200" b="1" dirty="0" err="1" smtClean="0">
                <a:latin typeface="Arial" pitchFamily="34" charset="0"/>
                <a:cs typeface="Arial" pitchFamily="34" charset="0"/>
              </a:rPr>
              <a:t>қарақшылық </a:t>
            </a:r>
            <a:r>
              <a:rPr lang="ru-RU" sz="2200" b="1" dirty="0" smtClean="0">
                <a:latin typeface="Arial" pitchFamily="34" charset="0"/>
                <a:cs typeface="Arial" pitchFamily="34" charset="0"/>
              </a:rPr>
              <a:t>(192-бап), </a:t>
            </a:r>
            <a:r>
              <a:rPr lang="ru-RU" sz="2200" b="1" dirty="0" err="1" smtClean="0">
                <a:latin typeface="Arial" pitchFamily="34" charset="0"/>
                <a:cs typeface="Arial" pitchFamily="34" charset="0"/>
              </a:rPr>
              <a:t>бопсалау</a:t>
            </a:r>
            <a:r>
              <a:rPr lang="ru-RU" sz="2200" b="1" dirty="0" smtClean="0">
                <a:latin typeface="Arial" pitchFamily="34" charset="0"/>
                <a:cs typeface="Arial" pitchFamily="34" charset="0"/>
              </a:rPr>
              <a:t> (194-баптың </a:t>
            </a:r>
            <a:r>
              <a:rPr lang="ru-RU" sz="2200" b="1" dirty="0" err="1" smtClean="0">
                <a:latin typeface="Arial" pitchFamily="34" charset="0"/>
                <a:cs typeface="Arial" pitchFamily="34" charset="0"/>
              </a:rPr>
              <a:t>екінші</a:t>
            </a:r>
            <a:r>
              <a:rPr lang="ru-RU" sz="2200" b="1" dirty="0" smtClean="0">
                <a:latin typeface="Arial" pitchFamily="34" charset="0"/>
                <a:cs typeface="Arial" pitchFamily="34" charset="0"/>
              </a:rPr>
              <a:t>, </a:t>
            </a:r>
            <a:r>
              <a:rPr lang="ru-RU" sz="2200" b="1" dirty="0" err="1" smtClean="0">
                <a:latin typeface="Arial" pitchFamily="34" charset="0"/>
                <a:cs typeface="Arial" pitchFamily="34" charset="0"/>
              </a:rPr>
              <a:t>үшінші және төртінші бөліктері</a:t>
            </a:r>
            <a:r>
              <a:rPr lang="ru-RU" sz="2200" b="1" dirty="0" smtClean="0">
                <a:latin typeface="Arial" pitchFamily="34" charset="0"/>
                <a:cs typeface="Arial" pitchFamily="34" charset="0"/>
              </a:rPr>
              <a:t>)</a:t>
            </a:r>
          </a:p>
          <a:p>
            <a:endParaRPr lang="ru-RU" sz="2000" b="1" dirty="0">
              <a:latin typeface="Arial" pitchFamily="34" charset="0"/>
              <a:cs typeface="Arial" pitchFamily="34" charset="0"/>
            </a:endParaRPr>
          </a:p>
        </p:txBody>
      </p:sp>
    </p:spTree>
  </p:cSld>
  <p:clrMapOvr>
    <a:masterClrMapping/>
  </p:clrMapOvr>
  <p:transition>
    <p:split orient="ver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8640"/>
            <a:ext cx="8435280" cy="6408712"/>
          </a:xfrm>
        </p:spPr>
        <p:txBody>
          <a:bodyPr>
            <a:noAutofit/>
          </a:bodyPr>
          <a:lstStyle/>
          <a:p>
            <a:pPr algn="ctr">
              <a:spcBef>
                <a:spcPts val="0"/>
              </a:spcBef>
            </a:pPr>
            <a:r>
              <a:rPr lang="ru-RU" sz="1800" b="1" dirty="0" err="1" smtClean="0">
                <a:latin typeface="Arial" pitchFamily="34" charset="0"/>
                <a:cs typeface="Arial" pitchFamily="34" charset="0"/>
              </a:rPr>
              <a:t>Ауырлататын</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мән-жайлар кезінде</a:t>
            </a:r>
            <a:r>
              <a:rPr lang="ru-RU" sz="1800" b="1" dirty="0" smtClean="0">
                <a:latin typeface="Arial" pitchFamily="34" charset="0"/>
                <a:cs typeface="Arial" pitchFamily="34" charset="0"/>
              </a:rPr>
              <a:t> (200-баптың </a:t>
            </a:r>
            <a:r>
              <a:rPr lang="ru-RU" sz="1800" b="1" dirty="0" err="1" smtClean="0">
                <a:latin typeface="Arial" pitchFamily="34" charset="0"/>
                <a:cs typeface="Arial" pitchFamily="34" charset="0"/>
              </a:rPr>
              <a:t>екінші</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үшінші және төртінші бөліктері</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ұрлау мақсатынсыз автокөлікті немесе</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өзге </a:t>
            </a:r>
            <a:r>
              <a:rPr lang="ru-RU" sz="1800" b="1" dirty="0" smtClean="0">
                <a:latin typeface="Arial" pitchFamily="34" charset="0"/>
                <a:cs typeface="Arial" pitchFamily="34" charset="0"/>
              </a:rPr>
              <a:t>де </a:t>
            </a:r>
            <a:r>
              <a:rPr lang="ru-RU" sz="1800" b="1" dirty="0" err="1" smtClean="0">
                <a:latin typeface="Arial" pitchFamily="34" charset="0"/>
                <a:cs typeface="Arial" pitchFamily="34" charset="0"/>
              </a:rPr>
              <a:t>көлік құралын заңсыз иемдену</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ауырлататын</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мән-жайлар кезінде</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бөтеннің мүлкін қасақана жою</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немесе</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бүлдіру </a:t>
            </a:r>
            <a:r>
              <a:rPr lang="ru-RU" sz="1800" b="1" dirty="0" smtClean="0">
                <a:latin typeface="Arial" pitchFamily="34" charset="0"/>
                <a:cs typeface="Arial" pitchFamily="34" charset="0"/>
              </a:rPr>
              <a:t>(202-баптың </a:t>
            </a:r>
            <a:r>
              <a:rPr lang="ru-RU" sz="1800" b="1" dirty="0" err="1" smtClean="0">
                <a:latin typeface="Arial" pitchFamily="34" charset="0"/>
                <a:cs typeface="Arial" pitchFamily="34" charset="0"/>
              </a:rPr>
              <a:t>екінші</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және үшінші бөліктері</a:t>
            </a:r>
            <a:r>
              <a:rPr lang="ru-RU" sz="1800" b="1" dirty="0" smtClean="0">
                <a:latin typeface="Arial" pitchFamily="34" charset="0"/>
                <a:cs typeface="Arial" pitchFamily="34" charset="0"/>
              </a:rPr>
              <a:t>), терроризм </a:t>
            </a:r>
            <a:r>
              <a:rPr lang="ru-RU" sz="1800" b="1" dirty="0" err="1" smtClean="0">
                <a:latin typeface="Arial" pitchFamily="34" charset="0"/>
                <a:cs typeface="Arial" pitchFamily="34" charset="0"/>
              </a:rPr>
              <a:t>актісі</a:t>
            </a:r>
            <a:r>
              <a:rPr lang="ru-RU" sz="1800" b="1" dirty="0" smtClean="0">
                <a:latin typeface="Arial" pitchFamily="34" charset="0"/>
                <a:cs typeface="Arial" pitchFamily="34" charset="0"/>
              </a:rPr>
              <a:t> (255-бап), </a:t>
            </a:r>
            <a:r>
              <a:rPr lang="ru-RU" sz="1800" b="1" dirty="0" err="1" smtClean="0">
                <a:latin typeface="Arial" pitchFamily="34" charset="0"/>
                <a:cs typeface="Arial" pitchFamily="34" charset="0"/>
              </a:rPr>
              <a:t>терроризмді</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насихаттау</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немесе</a:t>
            </a:r>
            <a:r>
              <a:rPr lang="ru-RU" sz="1800" b="1" dirty="0" smtClean="0">
                <a:latin typeface="Arial" pitchFamily="34" charset="0"/>
                <a:cs typeface="Arial" pitchFamily="34" charset="0"/>
              </a:rPr>
              <a:t> терроризм </a:t>
            </a:r>
            <a:r>
              <a:rPr lang="ru-RU" sz="1800" b="1" dirty="0" err="1" smtClean="0">
                <a:latin typeface="Arial" pitchFamily="34" charset="0"/>
                <a:cs typeface="Arial" pitchFamily="34" charset="0"/>
              </a:rPr>
              <a:t>актісін</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жасауға жария</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шақыру </a:t>
            </a:r>
            <a:r>
              <a:rPr lang="ru-RU" sz="1800" b="1" dirty="0" smtClean="0">
                <a:latin typeface="Arial" pitchFamily="34" charset="0"/>
                <a:cs typeface="Arial" pitchFamily="34" charset="0"/>
              </a:rPr>
              <a:t>(200-бап 256), </a:t>
            </a:r>
            <a:r>
              <a:rPr lang="ru-RU" sz="1800" b="1" dirty="0" err="1" smtClean="0">
                <a:latin typeface="Arial" pitchFamily="34" charset="0"/>
                <a:cs typeface="Arial" pitchFamily="34" charset="0"/>
              </a:rPr>
              <a:t>террористік</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топты</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құру</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оған басшылық жасау</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және оның қызметіне қатысу </a:t>
            </a:r>
            <a:r>
              <a:rPr lang="ru-RU" sz="1800" b="1" dirty="0" smtClean="0">
                <a:latin typeface="Arial" pitchFamily="34" charset="0"/>
                <a:cs typeface="Arial" pitchFamily="34" charset="0"/>
              </a:rPr>
              <a:t>(257-баптың </a:t>
            </a:r>
            <a:r>
              <a:rPr lang="ru-RU" sz="1800" b="1" dirty="0" err="1" smtClean="0">
                <a:latin typeface="Arial" pitchFamily="34" charset="0"/>
                <a:cs typeface="Arial" pitchFamily="34" charset="0"/>
              </a:rPr>
              <a:t>бірінші</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және екінші</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бөліктері</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террористік</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немесе</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экстремистік</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қызметті қаржыландыру және терроризмге</a:t>
            </a:r>
            <a:r>
              <a:rPr lang="ru-RU" sz="1800" b="1" dirty="0" smtClean="0">
                <a:latin typeface="Arial" pitchFamily="34" charset="0"/>
                <a:cs typeface="Arial" pitchFamily="34" charset="0"/>
              </a:rPr>
              <a:t> не </a:t>
            </a:r>
            <a:r>
              <a:rPr lang="ru-RU" sz="1800" b="1" dirty="0" err="1" smtClean="0">
                <a:latin typeface="Arial" pitchFamily="34" charset="0"/>
                <a:cs typeface="Arial" pitchFamily="34" charset="0"/>
              </a:rPr>
              <a:t>экстремизмге</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өзге </a:t>
            </a:r>
            <a:r>
              <a:rPr lang="ru-RU" sz="1800" b="1" dirty="0" smtClean="0">
                <a:latin typeface="Arial" pitchFamily="34" charset="0"/>
                <a:cs typeface="Arial" pitchFamily="34" charset="0"/>
              </a:rPr>
              <a:t>де </a:t>
            </a:r>
            <a:r>
              <a:rPr lang="ru-RU" sz="1800" b="1" dirty="0" err="1" smtClean="0">
                <a:latin typeface="Arial" pitchFamily="34" charset="0"/>
                <a:cs typeface="Arial" pitchFamily="34" charset="0"/>
              </a:rPr>
              <a:t>жәрдемдесу </a:t>
            </a:r>
            <a:r>
              <a:rPr lang="ru-RU" sz="1800" b="1" dirty="0" smtClean="0">
                <a:latin typeface="Arial" pitchFamily="34" charset="0"/>
                <a:cs typeface="Arial" pitchFamily="34" charset="0"/>
              </a:rPr>
              <a:t>(258-бап), </a:t>
            </a:r>
            <a:r>
              <a:rPr lang="ru-RU" sz="1800" b="1" dirty="0" err="1" smtClean="0">
                <a:latin typeface="Arial" pitchFamily="34" charset="0"/>
                <a:cs typeface="Arial" pitchFamily="34" charset="0"/>
              </a:rPr>
              <a:t>кепілге</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алу</a:t>
            </a:r>
            <a:r>
              <a:rPr lang="ru-RU" sz="1800" b="1" dirty="0" smtClean="0">
                <a:latin typeface="Arial" pitchFamily="34" charset="0"/>
                <a:cs typeface="Arial" pitchFamily="34" charset="0"/>
              </a:rPr>
              <a:t> (261-бап), </a:t>
            </a:r>
            <a:r>
              <a:rPr lang="ru-RU" sz="1800" b="1" dirty="0" err="1" smtClean="0">
                <a:latin typeface="Arial" pitchFamily="34" charset="0"/>
                <a:cs typeface="Arial" pitchFamily="34" charset="0"/>
              </a:rPr>
              <a:t>ғимараттарға</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құрылыстарға</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қатынас және байланыс</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құралдарына шабуыл</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жасау</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немесе</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оларды</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басып</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алу</a:t>
            </a:r>
            <a:r>
              <a:rPr lang="ru-RU" sz="1800" b="1" dirty="0" smtClean="0">
                <a:latin typeface="Arial" pitchFamily="34" charset="0"/>
                <a:cs typeface="Arial" pitchFamily="34" charset="0"/>
              </a:rPr>
              <a:t> (269-бап), терроризм </a:t>
            </a:r>
            <a:r>
              <a:rPr lang="ru-RU" sz="1800" b="1" dirty="0" err="1" smtClean="0">
                <a:latin typeface="Arial" pitchFamily="34" charset="0"/>
                <a:cs typeface="Arial" pitchFamily="34" charset="0"/>
              </a:rPr>
              <a:t>актісі</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туралы</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көрінеу жалған хабарлама</a:t>
            </a:r>
            <a:r>
              <a:rPr lang="ru-RU" sz="1800" b="1" dirty="0" smtClean="0">
                <a:latin typeface="Arial" pitchFamily="34" charset="0"/>
                <a:cs typeface="Arial" pitchFamily="34" charset="0"/>
              </a:rPr>
              <a:t> (273-бап), </a:t>
            </a:r>
            <a:r>
              <a:rPr lang="ru-RU" sz="1800" b="1" dirty="0" err="1" smtClean="0">
                <a:latin typeface="Arial" pitchFamily="34" charset="0"/>
                <a:cs typeface="Arial" pitchFamily="34" charset="0"/>
              </a:rPr>
              <a:t>қаруды</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оқ-дәрілерді</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жарылғыш заттарды</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ұрлау </a:t>
            </a:r>
            <a:r>
              <a:rPr lang="ru-RU" sz="1800" b="1" dirty="0" smtClean="0">
                <a:latin typeface="Arial" pitchFamily="34" charset="0"/>
                <a:cs typeface="Arial" pitchFamily="34" charset="0"/>
              </a:rPr>
              <a:t>не </a:t>
            </a:r>
            <a:r>
              <a:rPr lang="ru-RU" sz="1800" b="1" dirty="0" err="1" smtClean="0">
                <a:latin typeface="Arial" pitchFamily="34" charset="0"/>
                <a:cs typeface="Arial" pitchFamily="34" charset="0"/>
              </a:rPr>
              <a:t>бопсалау</a:t>
            </a:r>
            <a:r>
              <a:rPr lang="ru-RU" sz="1800" b="1" dirty="0" smtClean="0">
                <a:latin typeface="Arial" pitchFamily="34" charset="0"/>
                <a:cs typeface="Arial" pitchFamily="34" charset="0"/>
              </a:rPr>
              <a:t> (291-бап), </a:t>
            </a:r>
            <a:r>
              <a:rPr lang="ru-RU" sz="1800" b="1" dirty="0" err="1" smtClean="0">
                <a:latin typeface="Arial" pitchFamily="34" charset="0"/>
                <a:cs typeface="Arial" pitchFamily="34" charset="0"/>
              </a:rPr>
              <a:t>ауырлататын</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мән-жайлардағы бұзақылық </a:t>
            </a:r>
            <a:r>
              <a:rPr lang="ru-RU" sz="1800" b="1" dirty="0" smtClean="0">
                <a:latin typeface="Arial" pitchFamily="34" charset="0"/>
                <a:cs typeface="Arial" pitchFamily="34" charset="0"/>
              </a:rPr>
              <a:t>(293-баптың </a:t>
            </a:r>
            <a:r>
              <a:rPr lang="ru-RU" sz="1800" b="1" dirty="0" err="1" smtClean="0">
                <a:latin typeface="Arial" pitchFamily="34" charset="0"/>
                <a:cs typeface="Arial" pitchFamily="34" charset="0"/>
              </a:rPr>
              <a:t>екінші</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және үшінші бөліктері</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есірткі</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құралдарын, психотроптық заттарды</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олардың аналогтарын</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ұрлау </a:t>
            </a:r>
            <a:r>
              <a:rPr lang="ru-RU" sz="1800" b="1" dirty="0" smtClean="0">
                <a:latin typeface="Arial" pitchFamily="34" charset="0"/>
                <a:cs typeface="Arial" pitchFamily="34" charset="0"/>
              </a:rPr>
              <a:t>не </a:t>
            </a:r>
            <a:r>
              <a:rPr lang="ru-RU" sz="1800" b="1" dirty="0" err="1" smtClean="0">
                <a:latin typeface="Arial" pitchFamily="34" charset="0"/>
                <a:cs typeface="Arial" pitchFamily="34" charset="0"/>
              </a:rPr>
              <a:t>бопсалау</a:t>
            </a:r>
            <a:r>
              <a:rPr lang="ru-RU" sz="1800" b="1" dirty="0" smtClean="0">
                <a:latin typeface="Arial" pitchFamily="34" charset="0"/>
                <a:cs typeface="Arial" pitchFamily="34" charset="0"/>
              </a:rPr>
              <a:t> (298-бап), </a:t>
            </a:r>
            <a:r>
              <a:rPr lang="ru-RU" sz="1800" b="1" dirty="0" err="1" smtClean="0">
                <a:latin typeface="Arial" pitchFamily="34" charset="0"/>
                <a:cs typeface="Arial" pitchFamily="34" charset="0"/>
              </a:rPr>
              <a:t>қайтыс болғандардың мәйіттерін және оларды</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ауырлататын</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мән-жайларда Жерлеу</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орындарын</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қорлау </a:t>
            </a:r>
            <a:r>
              <a:rPr lang="ru-RU" sz="1800" b="1" dirty="0" smtClean="0">
                <a:latin typeface="Arial" pitchFamily="34" charset="0"/>
                <a:cs typeface="Arial" pitchFamily="34" charset="0"/>
              </a:rPr>
              <a:t>(314-баптың </a:t>
            </a:r>
            <a:r>
              <a:rPr lang="ru-RU" sz="1800" b="1" dirty="0" err="1" smtClean="0">
                <a:latin typeface="Arial" pitchFamily="34" charset="0"/>
                <a:cs typeface="Arial" pitchFamily="34" charset="0"/>
              </a:rPr>
              <a:t>екінші</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бөлігі</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және көлік құралдарын немесе</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қатынас жолдарын</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қасақана жарамсыз</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ету</a:t>
            </a:r>
            <a:r>
              <a:rPr lang="ru-RU" sz="1800" b="1" dirty="0" smtClean="0">
                <a:latin typeface="Arial" pitchFamily="34" charset="0"/>
                <a:cs typeface="Arial" pitchFamily="34" charset="0"/>
              </a:rPr>
              <a:t> (350-бап).</a:t>
            </a:r>
            <a:endParaRPr lang="ru-RU" sz="1800" dirty="0"/>
          </a:p>
        </p:txBody>
      </p:sp>
    </p:spTree>
  </p:cSld>
  <p:clrMapOvr>
    <a:masterClrMapping/>
  </p:clrMapOvr>
  <p:transition>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5919936"/>
          </a:xfrm>
        </p:spPr>
        <p:txBody>
          <a:bodyPr>
            <a:normAutofit/>
          </a:bodyPr>
          <a:lstStyle/>
          <a:p>
            <a:pPr algn="ctr" fontAlgn="base">
              <a:spcBef>
                <a:spcPts val="0"/>
              </a:spcBef>
              <a:buNone/>
            </a:pPr>
            <a:endParaRPr lang="ru-RU" b="1" i="1" dirty="0" smtClean="0">
              <a:latin typeface="Arial" pitchFamily="34" charset="0"/>
              <a:cs typeface="Arial" pitchFamily="34" charset="0"/>
            </a:endParaRPr>
          </a:p>
          <a:p>
            <a:pPr algn="ctr" fontAlgn="base">
              <a:spcBef>
                <a:spcPts val="0"/>
              </a:spcBef>
              <a:buNone/>
            </a:pPr>
            <a:r>
              <a:rPr lang="ru-RU" b="1" i="1" dirty="0" smtClean="0">
                <a:latin typeface="Arial" pitchFamily="34" charset="0"/>
                <a:cs typeface="Arial" pitchFamily="34" charset="0"/>
              </a:rPr>
              <a:t>3. </a:t>
            </a:r>
            <a:r>
              <a:rPr lang="ru-RU" b="1" dirty="0" err="1" smtClean="0">
                <a:latin typeface="Arial" pitchFamily="34" charset="0"/>
                <a:cs typeface="Arial" pitchFamily="34" charset="0"/>
              </a:rPr>
              <a:t>Егер</a:t>
            </a:r>
            <a:r>
              <a:rPr lang="ru-RU" b="1" dirty="0" smtClean="0">
                <a:latin typeface="Arial" pitchFamily="34" charset="0"/>
                <a:cs typeface="Arial" pitchFamily="34" charset="0"/>
              </a:rPr>
              <a:t> </a:t>
            </a:r>
            <a:r>
              <a:rPr lang="ru-RU" b="1" dirty="0" err="1" smtClean="0">
                <a:latin typeface="Arial" pitchFamily="34" charset="0"/>
                <a:cs typeface="Arial" pitchFamily="34" charset="0"/>
              </a:rPr>
              <a:t>кәмелетке толмаған адам</a:t>
            </a:r>
            <a:r>
              <a:rPr lang="ru-RU" b="1" dirty="0" smtClean="0">
                <a:latin typeface="Arial" pitchFamily="34" charset="0"/>
                <a:cs typeface="Arial" pitchFamily="34" charset="0"/>
              </a:rPr>
              <a:t> осы </a:t>
            </a:r>
            <a:r>
              <a:rPr lang="ru-RU" b="1" dirty="0" err="1" smtClean="0">
                <a:latin typeface="Arial" pitchFamily="34" charset="0"/>
                <a:cs typeface="Arial" pitchFamily="34" charset="0"/>
              </a:rPr>
              <a:t>баптың бірінші</a:t>
            </a:r>
            <a:r>
              <a:rPr lang="ru-RU" b="1" dirty="0" smtClean="0">
                <a:latin typeface="Arial" pitchFamily="34" charset="0"/>
                <a:cs typeface="Arial" pitchFamily="34" charset="0"/>
              </a:rPr>
              <a:t> </a:t>
            </a:r>
            <a:r>
              <a:rPr lang="ru-RU" b="1" dirty="0" err="1" smtClean="0">
                <a:latin typeface="Arial" pitchFamily="34" charset="0"/>
                <a:cs typeface="Arial" pitchFamily="34" charset="0"/>
              </a:rPr>
              <a:t>немесе</a:t>
            </a:r>
            <a:r>
              <a:rPr lang="ru-RU" b="1" dirty="0" smtClean="0">
                <a:latin typeface="Arial" pitchFamily="34" charset="0"/>
                <a:cs typeface="Arial" pitchFamily="34" charset="0"/>
              </a:rPr>
              <a:t> </a:t>
            </a:r>
            <a:r>
              <a:rPr lang="ru-RU" b="1" dirty="0" err="1" smtClean="0">
                <a:latin typeface="Arial" pitchFamily="34" charset="0"/>
                <a:cs typeface="Arial" pitchFamily="34" charset="0"/>
              </a:rPr>
              <a:t>екінші</a:t>
            </a:r>
            <a:r>
              <a:rPr lang="ru-RU" b="1" dirty="0" smtClean="0">
                <a:latin typeface="Arial" pitchFamily="34" charset="0"/>
                <a:cs typeface="Arial" pitchFamily="34" charset="0"/>
              </a:rPr>
              <a:t> </a:t>
            </a:r>
            <a:r>
              <a:rPr lang="ru-RU" b="1" dirty="0" err="1" smtClean="0">
                <a:latin typeface="Arial" pitchFamily="34" charset="0"/>
                <a:cs typeface="Arial" pitchFamily="34" charset="0"/>
              </a:rPr>
              <a:t>бөліктерінде көзделген жасқа жетсе</a:t>
            </a:r>
            <a:r>
              <a:rPr lang="ru-RU" b="1" dirty="0" smtClean="0">
                <a:latin typeface="Arial" pitchFamily="34" charset="0"/>
                <a:cs typeface="Arial" pitchFamily="34" charset="0"/>
              </a:rPr>
              <a:t>, </a:t>
            </a:r>
            <a:r>
              <a:rPr lang="ru-RU" b="1" dirty="0" err="1" smtClean="0">
                <a:latin typeface="Arial" pitchFamily="34" charset="0"/>
                <a:cs typeface="Arial" pitchFamily="34" charset="0"/>
              </a:rPr>
              <a:t>бірақ психикалық бұзылумен байланысты</a:t>
            </a:r>
            <a:r>
              <a:rPr lang="ru-RU" b="1" dirty="0" smtClean="0">
                <a:latin typeface="Arial" pitchFamily="34" charset="0"/>
                <a:cs typeface="Arial" pitchFamily="34" charset="0"/>
              </a:rPr>
              <a:t> </a:t>
            </a:r>
            <a:r>
              <a:rPr lang="ru-RU" b="1" dirty="0" err="1" smtClean="0">
                <a:latin typeface="Arial" pitchFamily="34" charset="0"/>
                <a:cs typeface="Arial" pitchFamily="34" charset="0"/>
              </a:rPr>
              <a:t>емес</a:t>
            </a:r>
            <a:r>
              <a:rPr lang="ru-RU" b="1" dirty="0" smtClean="0">
                <a:latin typeface="Arial" pitchFamily="34" charset="0"/>
                <a:cs typeface="Arial" pitchFamily="34" charset="0"/>
              </a:rPr>
              <a:t> </a:t>
            </a:r>
            <a:r>
              <a:rPr lang="ru-RU" b="1" dirty="0" err="1" smtClean="0">
                <a:latin typeface="Arial" pitchFamily="34" charset="0"/>
                <a:cs typeface="Arial" pitchFamily="34" charset="0"/>
              </a:rPr>
              <a:t>психикалық дамудың артта</a:t>
            </a:r>
            <a:r>
              <a:rPr lang="ru-RU" b="1" dirty="0" smtClean="0">
                <a:latin typeface="Arial" pitchFamily="34" charset="0"/>
                <a:cs typeface="Arial" pitchFamily="34" charset="0"/>
              </a:rPr>
              <a:t> </a:t>
            </a:r>
            <a:r>
              <a:rPr lang="ru-RU" b="1" dirty="0" err="1" smtClean="0">
                <a:latin typeface="Arial" pitchFamily="34" charset="0"/>
                <a:cs typeface="Arial" pitchFamily="34" charset="0"/>
              </a:rPr>
              <a:t>қалуы салдарынан</a:t>
            </a:r>
            <a:r>
              <a:rPr lang="ru-RU" b="1" dirty="0" smtClean="0">
                <a:latin typeface="Arial" pitchFamily="34" charset="0"/>
                <a:cs typeface="Arial" pitchFamily="34" charset="0"/>
              </a:rPr>
              <a:t> </a:t>
            </a:r>
            <a:r>
              <a:rPr lang="ru-RU" b="1" dirty="0" err="1" smtClean="0">
                <a:latin typeface="Arial" pitchFamily="34" charset="0"/>
                <a:cs typeface="Arial" pitchFamily="34" charset="0"/>
              </a:rPr>
              <a:t>қылмыстық құқық бұзушылық жасау</a:t>
            </a:r>
            <a:r>
              <a:rPr lang="ru-RU" b="1" dirty="0" smtClean="0">
                <a:latin typeface="Arial" pitchFamily="34" charset="0"/>
                <a:cs typeface="Arial" pitchFamily="34" charset="0"/>
              </a:rPr>
              <a:t> </a:t>
            </a:r>
            <a:r>
              <a:rPr lang="ru-RU" b="1" dirty="0" err="1" smtClean="0">
                <a:latin typeface="Arial" pitchFamily="34" charset="0"/>
                <a:cs typeface="Arial" pitchFamily="34" charset="0"/>
              </a:rPr>
              <a:t>кезінде</a:t>
            </a:r>
            <a:r>
              <a:rPr lang="ru-RU" b="1" dirty="0" smtClean="0">
                <a:latin typeface="Arial" pitchFamily="34" charset="0"/>
                <a:cs typeface="Arial" pitchFamily="34" charset="0"/>
              </a:rPr>
              <a:t> </a:t>
            </a:r>
            <a:r>
              <a:rPr lang="ru-RU" b="1" dirty="0" err="1" smtClean="0">
                <a:latin typeface="Arial" pitchFamily="34" charset="0"/>
                <a:cs typeface="Arial" pitchFamily="34" charset="0"/>
              </a:rPr>
              <a:t>өзінің іс-әрекетінің </a:t>
            </a:r>
            <a:r>
              <a:rPr lang="ru-RU" b="1" dirty="0" smtClean="0">
                <a:latin typeface="Arial" pitchFamily="34" charset="0"/>
                <a:cs typeface="Arial" pitchFamily="34" charset="0"/>
              </a:rPr>
              <a:t>(</a:t>
            </a:r>
            <a:r>
              <a:rPr lang="ru-RU" b="1" dirty="0" err="1" smtClean="0">
                <a:latin typeface="Arial" pitchFamily="34" charset="0"/>
                <a:cs typeface="Arial" pitchFamily="34" charset="0"/>
              </a:rPr>
              <a:t>әрекетсіздігінің</a:t>
            </a:r>
            <a:r>
              <a:rPr lang="ru-RU" b="1" dirty="0" smtClean="0">
                <a:latin typeface="Arial" pitchFamily="34" charset="0"/>
                <a:cs typeface="Arial" pitchFamily="34" charset="0"/>
              </a:rPr>
              <a:t>) </a:t>
            </a:r>
            <a:r>
              <a:rPr lang="ru-RU" b="1" dirty="0" err="1" smtClean="0">
                <a:latin typeface="Arial" pitchFamily="34" charset="0"/>
                <a:cs typeface="Arial" pitchFamily="34" charset="0"/>
              </a:rPr>
              <a:t>нақты сипаты</a:t>
            </a:r>
            <a:r>
              <a:rPr lang="ru-RU" b="1" dirty="0" smtClean="0">
                <a:latin typeface="Arial" pitchFamily="34" charset="0"/>
                <a:cs typeface="Arial" pitchFamily="34" charset="0"/>
              </a:rPr>
              <a:t> мен </a:t>
            </a:r>
            <a:r>
              <a:rPr lang="ru-RU" b="1" dirty="0" err="1" smtClean="0">
                <a:latin typeface="Arial" pitchFamily="34" charset="0"/>
                <a:cs typeface="Arial" pitchFamily="34" charset="0"/>
              </a:rPr>
              <a:t>қоғамдық қауіптілігін толық көлемде түсіне алмаса</a:t>
            </a:r>
            <a:r>
              <a:rPr lang="ru-RU" b="1" dirty="0" smtClean="0">
                <a:latin typeface="Arial" pitchFamily="34" charset="0"/>
                <a:cs typeface="Arial" pitchFamily="34" charset="0"/>
              </a:rPr>
              <a:t> не </a:t>
            </a:r>
            <a:r>
              <a:rPr lang="ru-RU" b="1" dirty="0" err="1" smtClean="0">
                <a:latin typeface="Arial" pitchFamily="34" charset="0"/>
                <a:cs typeface="Arial" pitchFamily="34" charset="0"/>
              </a:rPr>
              <a:t>оларға басшылық жасай</a:t>
            </a:r>
            <a:r>
              <a:rPr lang="ru-RU" b="1" dirty="0" smtClean="0">
                <a:latin typeface="Arial" pitchFamily="34" charset="0"/>
                <a:cs typeface="Arial" pitchFamily="34" charset="0"/>
              </a:rPr>
              <a:t> </a:t>
            </a:r>
            <a:r>
              <a:rPr lang="ru-RU" b="1" dirty="0" err="1" smtClean="0">
                <a:latin typeface="Arial" pitchFamily="34" charset="0"/>
                <a:cs typeface="Arial" pitchFamily="34" charset="0"/>
              </a:rPr>
              <a:t>алмаса</a:t>
            </a:r>
            <a:r>
              <a:rPr lang="ru-RU" b="1" dirty="0" smtClean="0">
                <a:latin typeface="Arial" pitchFamily="34" charset="0"/>
                <a:cs typeface="Arial" pitchFamily="34" charset="0"/>
              </a:rPr>
              <a:t>, </a:t>
            </a:r>
            <a:r>
              <a:rPr lang="ru-RU" b="1" dirty="0" err="1" smtClean="0">
                <a:latin typeface="Arial" pitchFamily="34" charset="0"/>
                <a:cs typeface="Arial" pitchFamily="34" charset="0"/>
              </a:rPr>
              <a:t>ол</a:t>
            </a:r>
            <a:r>
              <a:rPr lang="ru-RU" b="1" dirty="0" smtClean="0">
                <a:latin typeface="Arial" pitchFamily="34" charset="0"/>
                <a:cs typeface="Arial" pitchFamily="34" charset="0"/>
              </a:rPr>
              <a:t> </a:t>
            </a:r>
            <a:r>
              <a:rPr lang="ru-RU" b="1" dirty="0" err="1" smtClean="0">
                <a:latin typeface="Arial" pitchFamily="34" charset="0"/>
                <a:cs typeface="Arial" pitchFamily="34" charset="0"/>
              </a:rPr>
              <a:t>қылмыстық жауаптылыққа жатпайды</a:t>
            </a:r>
            <a:r>
              <a:rPr lang="ru-RU" b="1" dirty="0" smtClean="0">
                <a:latin typeface="Arial" pitchFamily="34" charset="0"/>
                <a:cs typeface="Arial" pitchFamily="34" charset="0"/>
              </a:rPr>
              <a:t>.</a:t>
            </a:r>
          </a:p>
          <a:p>
            <a:endParaRPr lang="ru-RU" dirty="0"/>
          </a:p>
        </p:txBody>
      </p:sp>
    </p:spTree>
  </p:cSld>
  <p:clrMapOvr>
    <a:masterClrMapping/>
  </p:clrMapOvr>
  <p:transition>
    <p:cover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8640"/>
            <a:ext cx="8229600" cy="6135960"/>
          </a:xfrm>
        </p:spPr>
        <p:txBody>
          <a:bodyPr>
            <a:normAutofit/>
          </a:bodyPr>
          <a:lstStyle/>
          <a:p>
            <a:pPr algn="ctr" fontAlgn="base">
              <a:buNone/>
            </a:pPr>
            <a:endParaRPr lang="ru-RU" b="1" dirty="0" smtClean="0">
              <a:latin typeface="Arial" pitchFamily="34" charset="0"/>
              <a:cs typeface="Arial" pitchFamily="34" charset="0"/>
            </a:endParaRPr>
          </a:p>
          <a:p>
            <a:pPr algn="ctr" fontAlgn="base">
              <a:spcBef>
                <a:spcPts val="0"/>
              </a:spcBef>
              <a:buNone/>
            </a:pPr>
            <a:r>
              <a:rPr lang="ru-RU" b="1" dirty="0" smtClean="0">
                <a:latin typeface="Arial" pitchFamily="34" charset="0"/>
                <a:cs typeface="Arial" pitchFamily="34" charset="0"/>
              </a:rPr>
              <a:t>80-бап. </a:t>
            </a:r>
            <a:r>
              <a:rPr lang="ru-RU" b="1" dirty="0" err="1" smtClean="0">
                <a:latin typeface="Arial" pitchFamily="34" charset="0"/>
                <a:cs typeface="Arial" pitchFamily="34" charset="0"/>
              </a:rPr>
              <a:t>Кәмелетке толмағандардың қылмыстық жауаптылығы</a:t>
            </a:r>
            <a:endParaRPr lang="ru-RU" b="1" dirty="0" smtClean="0">
              <a:latin typeface="Arial" pitchFamily="34" charset="0"/>
              <a:cs typeface="Arial" pitchFamily="34" charset="0"/>
            </a:endParaRPr>
          </a:p>
          <a:p>
            <a:pPr marL="514350" indent="-514350" algn="ctr" fontAlgn="base">
              <a:spcBef>
                <a:spcPts val="0"/>
              </a:spcBef>
              <a:buNone/>
            </a:pPr>
            <a:r>
              <a:rPr lang="ru-RU" b="1" dirty="0" smtClean="0">
                <a:latin typeface="Arial" pitchFamily="34" charset="0"/>
                <a:cs typeface="Arial" pitchFamily="34" charset="0"/>
              </a:rPr>
              <a:t>Осы </a:t>
            </a:r>
            <a:r>
              <a:rPr lang="ru-RU" b="1" dirty="0" err="1" smtClean="0">
                <a:latin typeface="Arial" pitchFamily="34" charset="0"/>
                <a:cs typeface="Arial" pitchFamily="34" charset="0"/>
              </a:rPr>
              <a:t>бөлімнің күші қолданылатын кәмелетке толмағандар деп</a:t>
            </a:r>
            <a:r>
              <a:rPr lang="ru-RU" b="1" dirty="0" smtClean="0">
                <a:latin typeface="Arial" pitchFamily="34" charset="0"/>
                <a:cs typeface="Arial" pitchFamily="34" charset="0"/>
              </a:rPr>
              <a:t> </a:t>
            </a:r>
            <a:r>
              <a:rPr lang="ru-RU" b="1" dirty="0" err="1" smtClean="0">
                <a:latin typeface="Arial" pitchFamily="34" charset="0"/>
                <a:cs typeface="Arial" pitchFamily="34" charset="0"/>
              </a:rPr>
              <a:t>қылмыстық құқық бұзушылық жасалған кезде</a:t>
            </a:r>
            <a:r>
              <a:rPr lang="ru-RU" b="1" dirty="0" smtClean="0">
                <a:latin typeface="Arial" pitchFamily="34" charset="0"/>
                <a:cs typeface="Arial" pitchFamily="34" charset="0"/>
              </a:rPr>
              <a:t> он </a:t>
            </a:r>
            <a:r>
              <a:rPr lang="ru-RU" b="1" dirty="0" err="1" smtClean="0">
                <a:latin typeface="Arial" pitchFamily="34" charset="0"/>
                <a:cs typeface="Arial" pitchFamily="34" charset="0"/>
              </a:rPr>
              <a:t>төрт жасқа толған</a:t>
            </a:r>
            <a:r>
              <a:rPr lang="ru-RU" b="1" dirty="0" smtClean="0">
                <a:latin typeface="Arial" pitchFamily="34" charset="0"/>
                <a:cs typeface="Arial" pitchFamily="34" charset="0"/>
              </a:rPr>
              <a:t>, </a:t>
            </a:r>
            <a:r>
              <a:rPr lang="ru-RU" b="1" dirty="0" err="1" smtClean="0">
                <a:latin typeface="Arial" pitchFamily="34" charset="0"/>
                <a:cs typeface="Arial" pitchFamily="34" charset="0"/>
              </a:rPr>
              <a:t>бірақ он</a:t>
            </a:r>
            <a:r>
              <a:rPr lang="ru-RU" b="1" dirty="0" smtClean="0">
                <a:latin typeface="Arial" pitchFamily="34" charset="0"/>
                <a:cs typeface="Arial" pitchFamily="34" charset="0"/>
              </a:rPr>
              <a:t> </a:t>
            </a:r>
            <a:r>
              <a:rPr lang="ru-RU" b="1" dirty="0" err="1" smtClean="0">
                <a:latin typeface="Arial" pitchFamily="34" charset="0"/>
                <a:cs typeface="Arial" pitchFamily="34" charset="0"/>
              </a:rPr>
              <a:t>сегіз</a:t>
            </a:r>
            <a:r>
              <a:rPr lang="ru-RU" b="1" dirty="0" smtClean="0">
                <a:latin typeface="Arial" pitchFamily="34" charset="0"/>
                <a:cs typeface="Arial" pitchFamily="34" charset="0"/>
              </a:rPr>
              <a:t> </a:t>
            </a:r>
            <a:r>
              <a:rPr lang="ru-RU" b="1" dirty="0" err="1" smtClean="0">
                <a:latin typeface="Arial" pitchFamily="34" charset="0"/>
                <a:cs typeface="Arial" pitchFamily="34" charset="0"/>
              </a:rPr>
              <a:t>жасқа толмаған адамдар</a:t>
            </a:r>
            <a:r>
              <a:rPr lang="ru-RU" b="1" dirty="0" smtClean="0">
                <a:latin typeface="Arial" pitchFamily="34" charset="0"/>
                <a:cs typeface="Arial" pitchFamily="34" charset="0"/>
              </a:rPr>
              <a:t> </a:t>
            </a:r>
            <a:r>
              <a:rPr lang="ru-RU" b="1" dirty="0" err="1" smtClean="0">
                <a:latin typeface="Arial" pitchFamily="34" charset="0"/>
                <a:cs typeface="Arial" pitchFamily="34" charset="0"/>
              </a:rPr>
              <a:t>танылады</a:t>
            </a:r>
            <a:r>
              <a:rPr lang="ru-RU" b="1" dirty="0" smtClean="0">
                <a:latin typeface="Arial" pitchFamily="34" charset="0"/>
                <a:cs typeface="Arial" pitchFamily="34" charset="0"/>
              </a:rPr>
              <a:t>.</a:t>
            </a:r>
          </a:p>
          <a:p>
            <a:pPr marL="514350" indent="-514350" algn="ctr" fontAlgn="base">
              <a:spcBef>
                <a:spcPts val="0"/>
              </a:spcBef>
              <a:buNone/>
            </a:pPr>
            <a:r>
              <a:rPr lang="ru-RU" b="1" dirty="0" smtClean="0">
                <a:latin typeface="Arial" pitchFamily="34" charset="0"/>
                <a:cs typeface="Arial" pitchFamily="34" charset="0"/>
              </a:rPr>
              <a:t>2. </a:t>
            </a:r>
            <a:r>
              <a:rPr lang="ru-RU" b="1" dirty="0" err="1" smtClean="0">
                <a:latin typeface="Arial" pitchFamily="34" charset="0"/>
                <a:cs typeface="Arial" pitchFamily="34" charset="0"/>
              </a:rPr>
              <a:t>Қылмыстық құқық бұзушылық жасаған кәмелетке толмағандарға жаза</a:t>
            </a:r>
            <a:r>
              <a:rPr lang="ru-RU" b="1" dirty="0" smtClean="0">
                <a:latin typeface="Arial" pitchFamily="34" charset="0"/>
                <a:cs typeface="Arial" pitchFamily="34" charset="0"/>
              </a:rPr>
              <a:t> </a:t>
            </a:r>
            <a:r>
              <a:rPr lang="ru-RU" b="1" dirty="0" err="1" smtClean="0">
                <a:latin typeface="Arial" pitchFamily="34" charset="0"/>
                <a:cs typeface="Arial" pitchFamily="34" charset="0"/>
              </a:rPr>
              <a:t>тағайындалуы немесе</a:t>
            </a:r>
            <a:r>
              <a:rPr lang="ru-RU" b="1" dirty="0" smtClean="0">
                <a:latin typeface="Arial" pitchFamily="34" charset="0"/>
                <a:cs typeface="Arial" pitchFamily="34" charset="0"/>
              </a:rPr>
              <a:t> </a:t>
            </a:r>
            <a:r>
              <a:rPr lang="ru-RU" b="1" dirty="0" err="1" smtClean="0">
                <a:latin typeface="Arial" pitchFamily="34" charset="0"/>
                <a:cs typeface="Arial" pitchFamily="34" charset="0"/>
              </a:rPr>
              <a:t>оларға тәрбиелік Ықпал етудің мәжбүрлеу шаралары</a:t>
            </a:r>
            <a:r>
              <a:rPr lang="ru-RU" b="1" dirty="0" smtClean="0">
                <a:latin typeface="Arial" pitchFamily="34" charset="0"/>
                <a:cs typeface="Arial" pitchFamily="34" charset="0"/>
              </a:rPr>
              <a:t> </a:t>
            </a:r>
            <a:r>
              <a:rPr lang="ru-RU" b="1" dirty="0" err="1" smtClean="0">
                <a:latin typeface="Arial" pitchFamily="34" charset="0"/>
                <a:cs typeface="Arial" pitchFamily="34" charset="0"/>
              </a:rPr>
              <a:t>қолданылуы мүмкін.</a:t>
            </a:r>
            <a:endParaRPr lang="ru-RU" b="1" dirty="0"/>
          </a:p>
        </p:txBody>
      </p:sp>
    </p:spTree>
  </p:cSld>
  <p:clrMapOvr>
    <a:masterClrMapping/>
  </p:clrMapOvr>
  <p:transition>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116632"/>
            <a:ext cx="8712968" cy="6279976"/>
          </a:xfrm>
        </p:spPr>
        <p:txBody>
          <a:bodyPr>
            <a:noAutofit/>
          </a:bodyPr>
          <a:lstStyle/>
          <a:p>
            <a:pPr algn="ctr" fontAlgn="base">
              <a:spcBef>
                <a:spcPts val="0"/>
              </a:spcBef>
              <a:buNone/>
            </a:pPr>
            <a:r>
              <a:rPr lang="ru-RU" sz="2000" b="1" dirty="0" smtClean="0">
                <a:latin typeface="Arial" pitchFamily="34" charset="0"/>
                <a:cs typeface="Arial" pitchFamily="34" charset="0"/>
              </a:rPr>
              <a:t>81-бап. </a:t>
            </a:r>
            <a:r>
              <a:rPr lang="ru-RU" sz="2000" b="1" dirty="0" err="1" smtClean="0">
                <a:latin typeface="Arial" pitchFamily="34" charset="0"/>
                <a:cs typeface="Arial" pitchFamily="34" charset="0"/>
              </a:rPr>
              <a:t>Кәмелетке толмағандарға тағайындалатын жаза</a:t>
            </a:r>
            <a:r>
              <a:rPr lang="ru-RU" sz="2000" b="1" dirty="0" smtClean="0">
                <a:latin typeface="Arial" pitchFamily="34" charset="0"/>
                <a:cs typeface="Arial" pitchFamily="34" charset="0"/>
              </a:rPr>
              <a:t> түрлері1. </a:t>
            </a:r>
          </a:p>
          <a:p>
            <a:pPr algn="ctr" fontAlgn="base">
              <a:spcBef>
                <a:spcPts val="0"/>
              </a:spcBef>
              <a:buNone/>
            </a:pPr>
            <a:endParaRPr lang="ru-RU" sz="2000" b="1" dirty="0" smtClean="0">
              <a:latin typeface="Arial" pitchFamily="34" charset="0"/>
              <a:cs typeface="Arial" pitchFamily="34" charset="0"/>
            </a:endParaRPr>
          </a:p>
          <a:p>
            <a:pPr algn="ctr" fontAlgn="base">
              <a:spcBef>
                <a:spcPts val="0"/>
              </a:spcBef>
              <a:buNone/>
            </a:pPr>
            <a:r>
              <a:rPr lang="ru-RU" sz="2000" b="1" dirty="0" err="1" smtClean="0">
                <a:latin typeface="Arial" pitchFamily="34" charset="0"/>
                <a:cs typeface="Arial" pitchFamily="34" charset="0"/>
              </a:rPr>
              <a:t>Кәмелетке толмағандарға тағайындалатын жазалардың түрлері:</a:t>
            </a:r>
            <a:endParaRPr lang="ru-RU" sz="2000" b="1" dirty="0" smtClean="0">
              <a:latin typeface="Arial" pitchFamily="34" charset="0"/>
              <a:cs typeface="Arial" pitchFamily="34" charset="0"/>
            </a:endParaRPr>
          </a:p>
          <a:p>
            <a:pPr marL="457200" indent="-457200" algn="ctr" fontAlgn="base">
              <a:spcBef>
                <a:spcPts val="0"/>
              </a:spcBef>
              <a:buNone/>
            </a:pPr>
            <a:r>
              <a:rPr lang="ru-RU" sz="2000" b="1" dirty="0" err="1" smtClean="0">
                <a:latin typeface="Arial" pitchFamily="34" charset="0"/>
                <a:cs typeface="Arial" pitchFamily="34" charset="0"/>
              </a:rPr>
              <a:t>белгілі</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бір</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қызметпен айналысу</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құқығынан айыру</a:t>
            </a:r>
            <a:r>
              <a:rPr lang="ru-RU" sz="2000" b="1" dirty="0" smtClean="0">
                <a:latin typeface="Arial" pitchFamily="34" charset="0"/>
                <a:cs typeface="Arial" pitchFamily="34" charset="0"/>
              </a:rPr>
              <a:t>;</a:t>
            </a:r>
          </a:p>
          <a:p>
            <a:pPr marL="457200" indent="-457200" algn="ctr" fontAlgn="base">
              <a:spcBef>
                <a:spcPts val="0"/>
              </a:spcBef>
              <a:buNone/>
            </a:pPr>
            <a:r>
              <a:rPr lang="ru-RU" sz="2000" b="1" dirty="0" smtClean="0">
                <a:latin typeface="Arial" pitchFamily="34" charset="0"/>
                <a:cs typeface="Arial" pitchFamily="34" charset="0"/>
              </a:rPr>
              <a:t>2) </a:t>
            </a:r>
            <a:r>
              <a:rPr lang="ru-RU" sz="2000" b="1" dirty="0" err="1" smtClean="0">
                <a:latin typeface="Arial" pitchFamily="34" charset="0"/>
                <a:cs typeface="Arial" pitchFamily="34" charset="0"/>
              </a:rPr>
              <a:t>айыппұл</a:t>
            </a:r>
            <a:r>
              <a:rPr lang="ru-RU" sz="2000" b="1" dirty="0" smtClean="0">
                <a:latin typeface="Arial" pitchFamily="34" charset="0"/>
                <a:cs typeface="Arial" pitchFamily="34" charset="0"/>
              </a:rPr>
              <a:t>;</a:t>
            </a:r>
          </a:p>
          <a:p>
            <a:pPr marL="457200" indent="-457200" algn="ctr" fontAlgn="base">
              <a:spcBef>
                <a:spcPts val="0"/>
              </a:spcBef>
              <a:buNone/>
            </a:pPr>
            <a:r>
              <a:rPr lang="ru-RU" sz="2000" b="1" dirty="0" smtClean="0">
                <a:latin typeface="Arial" pitchFamily="34" charset="0"/>
                <a:cs typeface="Arial" pitchFamily="34" charset="0"/>
              </a:rPr>
              <a:t>3) </a:t>
            </a:r>
            <a:r>
              <a:rPr lang="ru-RU" sz="2000" b="1" dirty="0" err="1" smtClean="0">
                <a:latin typeface="Arial" pitchFamily="34" charset="0"/>
                <a:cs typeface="Arial" pitchFamily="34" charset="0"/>
              </a:rPr>
              <a:t>түзеу жұмыстары</a:t>
            </a:r>
            <a:r>
              <a:rPr lang="ru-RU" sz="2000" b="1" dirty="0" smtClean="0">
                <a:latin typeface="Arial" pitchFamily="34" charset="0"/>
                <a:cs typeface="Arial" pitchFamily="34" charset="0"/>
              </a:rPr>
              <a:t>;</a:t>
            </a:r>
          </a:p>
          <a:p>
            <a:pPr marL="457200" indent="-457200" algn="ctr" fontAlgn="base">
              <a:spcBef>
                <a:spcPts val="0"/>
              </a:spcBef>
              <a:buNone/>
            </a:pPr>
            <a:r>
              <a:rPr lang="ru-RU" sz="2000" b="1" dirty="0" smtClean="0">
                <a:latin typeface="Arial" pitchFamily="34" charset="0"/>
                <a:cs typeface="Arial" pitchFamily="34" charset="0"/>
              </a:rPr>
              <a:t>4) </a:t>
            </a:r>
            <a:r>
              <a:rPr lang="ru-RU" sz="2000" b="1" dirty="0" err="1" smtClean="0">
                <a:latin typeface="Arial" pitchFamily="34" charset="0"/>
                <a:cs typeface="Arial" pitchFamily="34" charset="0"/>
              </a:rPr>
              <a:t>қоғамдық жұмыстарға тарту</a:t>
            </a:r>
            <a:r>
              <a:rPr lang="ru-RU" sz="2000" b="1" dirty="0" smtClean="0">
                <a:latin typeface="Arial" pitchFamily="34" charset="0"/>
                <a:cs typeface="Arial" pitchFamily="34" charset="0"/>
              </a:rPr>
              <a:t>;</a:t>
            </a:r>
          </a:p>
          <a:p>
            <a:pPr marL="457200" indent="-457200" algn="ctr" fontAlgn="base">
              <a:spcBef>
                <a:spcPts val="0"/>
              </a:spcBef>
              <a:buNone/>
            </a:pPr>
            <a:r>
              <a:rPr lang="ru-RU" sz="2000" b="1" dirty="0" smtClean="0">
                <a:latin typeface="Arial" pitchFamily="34" charset="0"/>
                <a:cs typeface="Arial" pitchFamily="34" charset="0"/>
              </a:rPr>
              <a:t>5) </a:t>
            </a:r>
            <a:r>
              <a:rPr lang="ru-RU" sz="2000" b="1" dirty="0" err="1" smtClean="0">
                <a:latin typeface="Arial" pitchFamily="34" charset="0"/>
                <a:cs typeface="Arial" pitchFamily="34" charset="0"/>
              </a:rPr>
              <a:t>бостандықты шектеу</a:t>
            </a:r>
            <a:r>
              <a:rPr lang="ru-RU" sz="2000" b="1" dirty="0" smtClean="0">
                <a:latin typeface="Arial" pitchFamily="34" charset="0"/>
                <a:cs typeface="Arial" pitchFamily="34" charset="0"/>
              </a:rPr>
              <a:t>;</a:t>
            </a:r>
          </a:p>
          <a:p>
            <a:pPr marL="457200" indent="-457200" algn="ctr" fontAlgn="base">
              <a:spcBef>
                <a:spcPts val="0"/>
              </a:spcBef>
              <a:buNone/>
            </a:pPr>
            <a:r>
              <a:rPr lang="ru-RU" sz="2000" b="1" dirty="0" smtClean="0">
                <a:latin typeface="Arial" pitchFamily="34" charset="0"/>
                <a:cs typeface="Arial" pitchFamily="34" charset="0"/>
              </a:rPr>
              <a:t>6) бас </a:t>
            </a:r>
            <a:r>
              <a:rPr lang="ru-RU" sz="2000" b="1" dirty="0" err="1" smtClean="0">
                <a:latin typeface="Arial" pitchFamily="34" charset="0"/>
                <a:cs typeface="Arial" pitchFamily="34" charset="0"/>
              </a:rPr>
              <a:t>бостандығынан айыру</a:t>
            </a:r>
            <a:r>
              <a:rPr lang="ru-RU" sz="2000" b="1" dirty="0" smtClean="0">
                <a:latin typeface="Arial" pitchFamily="34" charset="0"/>
                <a:cs typeface="Arial" pitchFamily="34" charset="0"/>
              </a:rPr>
              <a:t>.</a:t>
            </a:r>
          </a:p>
          <a:p>
            <a:pPr marL="457200" indent="-457200" algn="ctr" fontAlgn="base">
              <a:spcBef>
                <a:spcPts val="0"/>
              </a:spcBef>
              <a:buAutoNum type="arabicParenR"/>
            </a:pPr>
            <a:endParaRPr lang="ru-RU" sz="2000" b="1" dirty="0" smtClean="0">
              <a:latin typeface="Arial" pitchFamily="34" charset="0"/>
              <a:cs typeface="Arial" pitchFamily="34" charset="0"/>
            </a:endParaRPr>
          </a:p>
          <a:p>
            <a:pPr marL="457200" indent="-457200" algn="ctr" fontAlgn="base">
              <a:spcBef>
                <a:spcPts val="0"/>
              </a:spcBef>
              <a:buNone/>
            </a:pPr>
            <a:r>
              <a:rPr lang="ru-RU" sz="2000" b="1" dirty="0" smtClean="0">
                <a:latin typeface="Arial" pitchFamily="34" charset="0"/>
                <a:cs typeface="Arial" pitchFamily="34" charset="0"/>
              </a:rPr>
              <a:t>2. </a:t>
            </a:r>
            <a:r>
              <a:rPr lang="ru-RU" sz="2000" b="1" dirty="0" err="1" smtClean="0">
                <a:latin typeface="Arial" pitchFamily="34" charset="0"/>
                <a:cs typeface="Arial" pitchFamily="34" charset="0"/>
              </a:rPr>
              <a:t>Белгілі</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бір</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қызметпен айналысу</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құқығынан айыру</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кәмелетке толмағандарға бір</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жылдан</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екі</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жылға дейінгі</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мерзімге</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тағайындалады.</a:t>
            </a:r>
            <a:endParaRPr lang="ru-RU" sz="2000" b="1" dirty="0" smtClean="0">
              <a:latin typeface="Arial" pitchFamily="34" charset="0"/>
              <a:cs typeface="Arial" pitchFamily="34" charset="0"/>
            </a:endParaRPr>
          </a:p>
          <a:p>
            <a:pPr marL="457200" indent="-457200" algn="ctr" fontAlgn="base">
              <a:spcBef>
                <a:spcPts val="0"/>
              </a:spcBef>
              <a:buNone/>
            </a:pPr>
            <a:r>
              <a:rPr lang="ru-RU" sz="2000" b="1" dirty="0" smtClean="0">
                <a:latin typeface="Arial" pitchFamily="34" charset="0"/>
                <a:cs typeface="Arial" pitchFamily="34" charset="0"/>
              </a:rPr>
              <a:t>3. </a:t>
            </a:r>
            <a:r>
              <a:rPr lang="ru-RU" sz="2000" b="1" dirty="0" err="1" smtClean="0">
                <a:latin typeface="Arial" pitchFamily="34" charset="0"/>
                <a:cs typeface="Arial" pitchFamily="34" charset="0"/>
              </a:rPr>
              <a:t>Айыппұл кәмелетке толмаған сотталған адамның өз бетінше</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жалақысы немесе</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өндіріп алынуы</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мүмкін мүлкі болған кезде</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ғана тағайындалады.</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Айыппұл </a:t>
            </a:r>
            <a:r>
              <a:rPr lang="ru-RU" sz="2000" b="1" dirty="0" smtClean="0">
                <a:latin typeface="Arial" pitchFamily="34" charset="0"/>
                <a:cs typeface="Arial" pitchFamily="34" charset="0"/>
              </a:rPr>
              <a:t>бес - </a:t>
            </a:r>
            <a:r>
              <a:rPr lang="ru-RU" sz="2000" b="1" dirty="0" err="1" smtClean="0">
                <a:latin typeface="Arial" pitchFamily="34" charset="0"/>
                <a:cs typeface="Arial" pitchFamily="34" charset="0"/>
              </a:rPr>
              <a:t>жүз айлық есептік</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көрсеткіш мөлшерінде тағайындалады</a:t>
            </a:r>
            <a:r>
              <a:rPr lang="ru-RU" sz="2000" b="1" dirty="0" smtClean="0">
                <a:latin typeface="Arial" pitchFamily="34" charset="0"/>
                <a:cs typeface="Arial" pitchFamily="34" charset="0"/>
              </a:rPr>
              <a:t>.</a:t>
            </a:r>
          </a:p>
          <a:p>
            <a:pPr marL="457200" indent="-457200" algn="ctr" fontAlgn="base">
              <a:spcBef>
                <a:spcPts val="0"/>
              </a:spcBef>
              <a:buNone/>
            </a:pPr>
            <a:r>
              <a:rPr lang="ru-RU" sz="2000" b="1" dirty="0" smtClean="0">
                <a:latin typeface="Arial" pitchFamily="34" charset="0"/>
                <a:cs typeface="Arial" pitchFamily="34" charset="0"/>
              </a:rPr>
              <a:t>4. </a:t>
            </a:r>
            <a:r>
              <a:rPr lang="ru-RU" sz="2000" b="1" dirty="0" err="1" smtClean="0">
                <a:latin typeface="Arial" pitchFamily="34" charset="0"/>
                <a:cs typeface="Arial" pitchFamily="34" charset="0"/>
              </a:rPr>
              <a:t>Түзету жұмыстары дербес</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жалақысы немесе</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өзге </a:t>
            </a:r>
            <a:r>
              <a:rPr lang="ru-RU" sz="2000" b="1" dirty="0" smtClean="0">
                <a:latin typeface="Arial" pitchFamily="34" charset="0"/>
                <a:cs typeface="Arial" pitchFamily="34" charset="0"/>
              </a:rPr>
              <a:t>де </a:t>
            </a:r>
            <a:r>
              <a:rPr lang="ru-RU" sz="2000" b="1" dirty="0" err="1" smtClean="0">
                <a:latin typeface="Arial" pitchFamily="34" charset="0"/>
                <a:cs typeface="Arial" pitchFamily="34" charset="0"/>
              </a:rPr>
              <a:t>тұрақты табысы</a:t>
            </a:r>
            <a:r>
              <a:rPr lang="ru-RU" sz="2000" b="1" dirty="0" smtClean="0">
                <a:latin typeface="Arial" pitchFamily="34" charset="0"/>
                <a:cs typeface="Arial" pitchFamily="34" charset="0"/>
              </a:rPr>
              <a:t> бар </a:t>
            </a:r>
            <a:r>
              <a:rPr lang="ru-RU" sz="2000" b="1" dirty="0" err="1" smtClean="0">
                <a:latin typeface="Arial" pitchFamily="34" charset="0"/>
                <a:cs typeface="Arial" pitchFamily="34" charset="0"/>
              </a:rPr>
              <a:t>кәмелетке толмағандарға бес-жүз айлық есептік</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көрсеткіш мөлшерінде тағайындалады</a:t>
            </a:r>
            <a:r>
              <a:rPr lang="ru-RU" sz="2000" b="1" dirty="0" smtClean="0">
                <a:latin typeface="Arial" pitchFamily="34" charset="0"/>
                <a:cs typeface="Arial" pitchFamily="34" charset="0"/>
              </a:rPr>
              <a:t>.</a:t>
            </a:r>
            <a:endParaRPr lang="ru-RU" sz="1600" b="1" dirty="0" smtClean="0">
              <a:latin typeface="Arial" pitchFamily="34" charset="0"/>
              <a:cs typeface="Arial" pitchFamily="34" charset="0"/>
            </a:endParaRPr>
          </a:p>
        </p:txBody>
      </p:sp>
    </p:spTree>
  </p:cSld>
  <p:clrMapOvr>
    <a:masterClrMapping/>
  </p:clrMapOvr>
  <p:transition>
    <p:strips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260648"/>
            <a:ext cx="8856984" cy="6063952"/>
          </a:xfrm>
        </p:spPr>
        <p:txBody>
          <a:bodyPr>
            <a:noAutofit/>
          </a:bodyPr>
          <a:lstStyle/>
          <a:p>
            <a:pPr algn="ctr" fontAlgn="base">
              <a:spcBef>
                <a:spcPts val="0"/>
              </a:spcBef>
              <a:buNone/>
            </a:pPr>
            <a:r>
              <a:rPr lang="ru-RU" sz="1600" b="1" dirty="0" smtClean="0">
                <a:latin typeface="Arial" pitchFamily="34" charset="0"/>
                <a:cs typeface="Arial" pitchFamily="34" charset="0"/>
              </a:rPr>
              <a:t>5. </a:t>
            </a:r>
            <a:r>
              <a:rPr lang="ru-RU" sz="1600" b="1" dirty="0" err="1" smtClean="0">
                <a:latin typeface="Arial" pitchFamily="34" charset="0"/>
                <a:cs typeface="Arial" pitchFamily="34" charset="0"/>
              </a:rPr>
              <a:t>Қоғамдық жұмыстарға тарту</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оннан</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жетпіс</a:t>
            </a:r>
            <a:r>
              <a:rPr lang="ru-RU" sz="1600" b="1" dirty="0" smtClean="0">
                <a:latin typeface="Arial" pitchFamily="34" charset="0"/>
                <a:cs typeface="Arial" pitchFamily="34" charset="0"/>
              </a:rPr>
              <a:t> бес </a:t>
            </a:r>
            <a:r>
              <a:rPr lang="ru-RU" sz="1600" b="1" dirty="0" err="1" smtClean="0">
                <a:latin typeface="Arial" pitchFamily="34" charset="0"/>
                <a:cs typeface="Arial" pitchFamily="34" charset="0"/>
              </a:rPr>
              <a:t>сағатқа дейінгі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мерзімге</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тағайындалады</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кәмелетке толмаған адам</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үшін мүмкін болатын</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жұмыстарды орындаудан</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тұрады және ол</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оқудан немесе</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негізгі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жұмыстан </a:t>
            </a:r>
            <a:r>
              <a:rPr lang="ru-RU" sz="1600" b="1" dirty="0" smtClean="0">
                <a:latin typeface="Arial" pitchFamily="34" charset="0"/>
                <a:cs typeface="Arial" pitchFamily="34" charset="0"/>
              </a:rPr>
              <a:t>бос </a:t>
            </a:r>
            <a:r>
              <a:rPr lang="ru-RU" sz="1600" b="1" dirty="0" err="1" smtClean="0">
                <a:latin typeface="Arial" pitchFamily="34" charset="0"/>
                <a:cs typeface="Arial" pitchFamily="34" charset="0"/>
              </a:rPr>
              <a:t>уақытында орындайды</a:t>
            </a:r>
            <a:r>
              <a:rPr lang="ru-RU" sz="1600" b="1" dirty="0" smtClean="0">
                <a:latin typeface="Arial" pitchFamily="34" charset="0"/>
                <a:cs typeface="Arial" pitchFamily="34" charset="0"/>
              </a:rPr>
              <a:t>. Он </a:t>
            </a:r>
            <a:r>
              <a:rPr lang="ru-RU" sz="1600" b="1" dirty="0" err="1" smtClean="0">
                <a:latin typeface="Arial" pitchFamily="34" charset="0"/>
                <a:cs typeface="Arial" pitchFamily="34" charset="0"/>
              </a:rPr>
              <a:t>алты</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жасқа дейінгі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адамдардың жазаның бұл түрін орындау</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ұзақтығы күніне екі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сағаттан</a:t>
            </a:r>
            <a:r>
              <a:rPr lang="ru-RU" sz="1600" b="1" dirty="0" smtClean="0">
                <a:latin typeface="Arial" pitchFamily="34" charset="0"/>
                <a:cs typeface="Arial" pitchFamily="34" charset="0"/>
              </a:rPr>
              <a:t>, ал он </a:t>
            </a:r>
            <a:r>
              <a:rPr lang="ru-RU" sz="1600" b="1" dirty="0" err="1" smtClean="0">
                <a:latin typeface="Arial" pitchFamily="34" charset="0"/>
                <a:cs typeface="Arial" pitchFamily="34" charset="0"/>
              </a:rPr>
              <a:t>алты</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жастан</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он</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сегіз</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жасқа дейінгі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адамдардың күніне үш сағаттан аспауға тиіс</a:t>
            </a:r>
            <a:r>
              <a:rPr lang="ru-RU" sz="1600" b="1" dirty="0" smtClean="0">
                <a:latin typeface="Arial" pitchFamily="34" charset="0"/>
                <a:cs typeface="Arial" pitchFamily="34" charset="0"/>
              </a:rPr>
              <a:t>.</a:t>
            </a:r>
          </a:p>
          <a:p>
            <a:pPr algn="ctr" fontAlgn="base">
              <a:spcBef>
                <a:spcPts val="0"/>
              </a:spcBef>
              <a:buNone/>
            </a:pPr>
            <a:r>
              <a:rPr lang="ru-RU" sz="1600" b="1" dirty="0" smtClean="0">
                <a:latin typeface="Arial" pitchFamily="34" charset="0"/>
                <a:cs typeface="Arial" pitchFamily="34" charset="0"/>
              </a:rPr>
              <a:t>6.Бас </a:t>
            </a:r>
            <a:r>
              <a:rPr lang="ru-RU" sz="1600" b="1" dirty="0" err="1" smtClean="0">
                <a:latin typeface="Arial" pitchFamily="34" charset="0"/>
                <a:cs typeface="Arial" pitchFamily="34" charset="0"/>
              </a:rPr>
              <a:t>бостандығын шектеу</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кәмелетке толмағандарға екі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жылға дейінгі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мерзімге</a:t>
            </a:r>
            <a:r>
              <a:rPr lang="ru-RU" sz="1600" b="1" dirty="0" smtClean="0">
                <a:latin typeface="Arial" pitchFamily="34" charset="0"/>
                <a:cs typeface="Arial" pitchFamily="34" charset="0"/>
              </a:rPr>
              <a:t>, ал бас </a:t>
            </a:r>
            <a:r>
              <a:rPr lang="ru-RU" sz="1600" b="1" dirty="0" err="1" smtClean="0">
                <a:latin typeface="Arial" pitchFamily="34" charset="0"/>
                <a:cs typeface="Arial" pitchFamily="34" charset="0"/>
              </a:rPr>
              <a:t>бостандығынан айыру</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түріндегі жазаның өтелмеген бөлігі бас</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бостандығын шектеумен</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ауыстырылған жағдайда </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жазаның өтелмеген бөлігінің қалған мерзіміне</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тағайындалады</a:t>
            </a:r>
            <a:r>
              <a:rPr lang="ru-RU" sz="1600" b="1" dirty="0" smtClean="0">
                <a:latin typeface="Arial" pitchFamily="34" charset="0"/>
                <a:cs typeface="Arial" pitchFamily="34" charset="0"/>
              </a:rPr>
              <a:t>.</a:t>
            </a:r>
          </a:p>
          <a:p>
            <a:pPr algn="ctr" fontAlgn="base">
              <a:spcBef>
                <a:spcPts val="0"/>
              </a:spcBef>
              <a:buNone/>
            </a:pPr>
            <a:r>
              <a:rPr lang="ru-RU" sz="1600" b="1" dirty="0" smtClean="0">
                <a:latin typeface="Arial" pitchFamily="34" charset="0"/>
                <a:cs typeface="Arial" pitchFamily="34" charset="0"/>
              </a:rPr>
              <a:t>7. </a:t>
            </a:r>
            <a:r>
              <a:rPr lang="ru-RU" sz="1600" b="1" dirty="0" err="1" smtClean="0">
                <a:latin typeface="Arial" pitchFamily="34" charset="0"/>
                <a:cs typeface="Arial" pitchFamily="34" charset="0"/>
              </a:rPr>
              <a:t>Кәмелетке толмағандарға </a:t>
            </a:r>
            <a:r>
              <a:rPr lang="ru-RU" sz="1600" b="1" dirty="0" smtClean="0">
                <a:latin typeface="Arial" pitchFamily="34" charset="0"/>
                <a:cs typeface="Arial" pitchFamily="34" charset="0"/>
              </a:rPr>
              <a:t>бас </a:t>
            </a:r>
            <a:r>
              <a:rPr lang="ru-RU" sz="1600" b="1" dirty="0" err="1" smtClean="0">
                <a:latin typeface="Arial" pitchFamily="34" charset="0"/>
                <a:cs typeface="Arial" pitchFamily="34" charset="0"/>
              </a:rPr>
              <a:t>бостандығынан айыру</a:t>
            </a:r>
            <a:r>
              <a:rPr lang="ru-RU" sz="1600" b="1" dirty="0" smtClean="0">
                <a:latin typeface="Arial" pitchFamily="34" charset="0"/>
                <a:cs typeface="Arial" pitchFamily="34" charset="0"/>
              </a:rPr>
              <a:t> он </a:t>
            </a:r>
            <a:r>
              <a:rPr lang="ru-RU" sz="1600" b="1" dirty="0" err="1" smtClean="0">
                <a:latin typeface="Arial" pitchFamily="34" charset="0"/>
                <a:cs typeface="Arial" pitchFamily="34" charset="0"/>
              </a:rPr>
              <a:t>жылдан</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аспайтын</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мерзімге</a:t>
            </a:r>
            <a:r>
              <a:rPr lang="ru-RU" sz="1600" b="1" dirty="0" smtClean="0">
                <a:latin typeface="Arial" pitchFamily="34" charset="0"/>
                <a:cs typeface="Arial" pitchFamily="34" charset="0"/>
              </a:rPr>
              <a:t>, ал </a:t>
            </a:r>
            <a:r>
              <a:rPr lang="ru-RU" sz="1600" b="1" dirty="0" err="1" smtClean="0">
                <a:latin typeface="Arial" pitchFamily="34" charset="0"/>
                <a:cs typeface="Arial" pitchFamily="34" charset="0"/>
              </a:rPr>
              <a:t>ауырлататын</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мән </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жайларда</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кісі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өлтіргені немесе</a:t>
            </a:r>
            <a:r>
              <a:rPr lang="ru-RU" sz="1600" b="1" dirty="0" smtClean="0">
                <a:latin typeface="Arial" pitchFamily="34" charset="0"/>
                <a:cs typeface="Arial" pitchFamily="34" charset="0"/>
              </a:rPr>
              <a:t> терроризм </a:t>
            </a:r>
            <a:r>
              <a:rPr lang="ru-RU" sz="1600" b="1" dirty="0" err="1" smtClean="0">
                <a:latin typeface="Arial" pitchFamily="34" charset="0"/>
                <a:cs typeface="Arial" pitchFamily="34" charset="0"/>
              </a:rPr>
              <a:t>актісі</a:t>
            </a:r>
            <a:r>
              <a:rPr lang="ru-RU" sz="1600" b="1" dirty="0" smtClean="0">
                <a:latin typeface="Arial" pitchFamily="34" charset="0"/>
                <a:cs typeface="Arial" pitchFamily="34" charset="0"/>
              </a:rPr>
              <a:t> не </a:t>
            </a:r>
            <a:r>
              <a:rPr lang="ru-RU" sz="1600" b="1" dirty="0" err="1" smtClean="0">
                <a:latin typeface="Arial" pitchFamily="34" charset="0"/>
                <a:cs typeface="Arial" pitchFamily="34" charset="0"/>
              </a:rPr>
              <a:t>ауырлататын</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мән-жайларда кісі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өлтіру немесе</a:t>
            </a:r>
            <a:r>
              <a:rPr lang="ru-RU" sz="1600" b="1" dirty="0" smtClean="0">
                <a:latin typeface="Arial" pitchFamily="34" charset="0"/>
                <a:cs typeface="Arial" pitchFamily="34" charset="0"/>
              </a:rPr>
              <a:t> терроризм </a:t>
            </a:r>
            <a:r>
              <a:rPr lang="ru-RU" sz="1600" b="1" dirty="0" err="1" smtClean="0">
                <a:latin typeface="Arial" pitchFamily="34" charset="0"/>
                <a:cs typeface="Arial" pitchFamily="34" charset="0"/>
              </a:rPr>
              <a:t>актісі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болып</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табылатын</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қылмыстық құқық бұзушылықтар жиынтығы бойынша-он</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екі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жыл</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мерзімге</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тағайындалуы мүмкін</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Ауырлығы </a:t>
            </a:r>
            <a:r>
              <a:rPr lang="ru-RU" sz="1600" b="1" dirty="0" smtClean="0">
                <a:latin typeface="Arial" pitchFamily="34" charset="0"/>
                <a:cs typeface="Arial" pitchFamily="34" charset="0"/>
              </a:rPr>
              <a:t>аз </a:t>
            </a:r>
            <a:r>
              <a:rPr lang="ru-RU" sz="1600" b="1" dirty="0" err="1" smtClean="0">
                <a:latin typeface="Arial" pitchFamily="34" charset="0"/>
                <a:cs typeface="Arial" pitchFamily="34" charset="0"/>
              </a:rPr>
              <a:t>қылмыс немесе</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өлім-жітіммен байланысты</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емес</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ауырлығы орташа</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қылмыс жасаған кәмелетке толмағандарға </a:t>
            </a:r>
            <a:r>
              <a:rPr lang="ru-RU" sz="1600" b="1" dirty="0" smtClean="0">
                <a:latin typeface="Arial" pitchFamily="34" charset="0"/>
                <a:cs typeface="Arial" pitchFamily="34" charset="0"/>
              </a:rPr>
              <a:t>бас </a:t>
            </a:r>
            <a:r>
              <a:rPr lang="ru-RU" sz="1600" b="1" dirty="0" err="1" smtClean="0">
                <a:latin typeface="Arial" pitchFamily="34" charset="0"/>
                <a:cs typeface="Arial" pitchFamily="34" charset="0"/>
              </a:rPr>
              <a:t>бостандығынан айыру</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тағайындалмайды</a:t>
            </a:r>
            <a:r>
              <a:rPr lang="ru-RU" sz="1600" b="1" dirty="0" smtClean="0">
                <a:latin typeface="Arial" pitchFamily="34" charset="0"/>
                <a:cs typeface="Arial" pitchFamily="34" charset="0"/>
              </a:rPr>
              <a:t>.</a:t>
            </a:r>
          </a:p>
          <a:p>
            <a:pPr algn="ctr" fontAlgn="base">
              <a:spcBef>
                <a:spcPts val="0"/>
              </a:spcBef>
              <a:buNone/>
            </a:pPr>
            <a:r>
              <a:rPr lang="ru-RU" sz="1600" b="1" dirty="0" smtClean="0">
                <a:latin typeface="Arial" pitchFamily="34" charset="0"/>
                <a:cs typeface="Arial" pitchFamily="34" charset="0"/>
              </a:rPr>
              <a:t>8. </a:t>
            </a:r>
            <a:r>
              <a:rPr lang="ru-RU" sz="1600" b="1" dirty="0" err="1" smtClean="0">
                <a:latin typeface="Arial" pitchFamily="34" charset="0"/>
                <a:cs typeface="Arial" pitchFamily="34" charset="0"/>
              </a:rPr>
              <a:t>Кәмелетке толмаған сотталғандар </a:t>
            </a:r>
            <a:r>
              <a:rPr lang="ru-RU" sz="1600" b="1" dirty="0" smtClean="0">
                <a:latin typeface="Arial" pitchFamily="34" charset="0"/>
                <a:cs typeface="Arial" pitchFamily="34" charset="0"/>
              </a:rPr>
              <a:t>бас </a:t>
            </a:r>
            <a:r>
              <a:rPr lang="ru-RU" sz="1600" b="1" dirty="0" err="1" smtClean="0">
                <a:latin typeface="Arial" pitchFamily="34" charset="0"/>
                <a:cs typeface="Arial" pitchFamily="34" charset="0"/>
              </a:rPr>
              <a:t>бостандығынан айыруды</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кәмелетке толмағандарды ұстау үшін орташа</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қауіпсіздік қылмыстық-атқару жүйесінің мекемелерінде</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өтейді</a:t>
            </a:r>
            <a:r>
              <a:rPr lang="ru-RU" sz="1600" b="1" dirty="0" smtClean="0">
                <a:latin typeface="Arial" pitchFamily="34" charset="0"/>
                <a:cs typeface="Arial" pitchFamily="34" charset="0"/>
              </a:rPr>
              <a:t>.</a:t>
            </a:r>
          </a:p>
          <a:p>
            <a:pPr algn="ctr" fontAlgn="base">
              <a:spcBef>
                <a:spcPts val="0"/>
              </a:spcBef>
              <a:buNone/>
            </a:pPr>
            <a:r>
              <a:rPr lang="ru-RU" sz="1600" b="1" dirty="0" smtClean="0">
                <a:latin typeface="Arial" pitchFamily="34" charset="0"/>
                <a:cs typeface="Arial" pitchFamily="34" charset="0"/>
              </a:rPr>
              <a:t>10. Сот </a:t>
            </a:r>
            <a:r>
              <a:rPr lang="ru-RU" sz="1600" b="1" dirty="0" err="1" smtClean="0">
                <a:latin typeface="Arial" pitchFamily="34" charset="0"/>
                <a:cs typeface="Arial" pitchFamily="34" charset="0"/>
              </a:rPr>
              <a:t>жазаны</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орындайтын</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органға сотталған кәмелетке толмаған адамға оның жеке</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басының белгілі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бір</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ерекшеліктерін</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есепке</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алу</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туралы</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нұсқау бере</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алады</a:t>
            </a:r>
            <a:r>
              <a:rPr lang="ru-RU" sz="1600" b="1" dirty="0" smtClean="0">
                <a:latin typeface="Arial" pitchFamily="34" charset="0"/>
                <a:cs typeface="Arial" pitchFamily="34" charset="0"/>
              </a:rPr>
              <a:t>.</a:t>
            </a:r>
            <a:endParaRPr lang="ru-RU" sz="1600" dirty="0">
              <a:latin typeface="Arial" pitchFamily="34" charset="0"/>
              <a:cs typeface="Arial" pitchFamily="34" charset="0"/>
            </a:endParaRPr>
          </a:p>
        </p:txBody>
      </p:sp>
    </p:spTree>
  </p:cSld>
  <p:clrMapOvr>
    <a:masterClrMapping/>
  </p:clrMapOvr>
  <p:transition>
    <p:wheel spokes="8"/>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6063952"/>
          </a:xfrm>
        </p:spPr>
        <p:txBody>
          <a:bodyPr>
            <a:normAutofit fontScale="70000" lnSpcReduction="20000"/>
          </a:bodyPr>
          <a:lstStyle/>
          <a:p>
            <a:pPr algn="ctr" fontAlgn="base">
              <a:lnSpc>
                <a:spcPct val="120000"/>
              </a:lnSpc>
              <a:spcBef>
                <a:spcPts val="0"/>
              </a:spcBef>
              <a:buNone/>
            </a:pPr>
            <a:r>
              <a:rPr lang="ru-RU" b="1" dirty="0" smtClean="0">
                <a:latin typeface="Arial" pitchFamily="34" charset="0"/>
                <a:cs typeface="Arial" pitchFamily="34" charset="0"/>
              </a:rPr>
              <a:t>84-бап. </a:t>
            </a:r>
            <a:r>
              <a:rPr lang="ru-RU" b="1" dirty="0" err="1" smtClean="0">
                <a:latin typeface="Arial" pitchFamily="34" charset="0"/>
                <a:cs typeface="Arial" pitchFamily="34" charset="0"/>
              </a:rPr>
              <a:t>Тәрбиелік Ықпал етудің мәжбүрлеу шаралары</a:t>
            </a:r>
            <a:endParaRPr lang="ru-RU" b="1" dirty="0" smtClean="0">
              <a:latin typeface="Arial" pitchFamily="34" charset="0"/>
              <a:cs typeface="Arial" pitchFamily="34" charset="0"/>
            </a:endParaRPr>
          </a:p>
          <a:p>
            <a:pPr marL="514350" indent="-514350" algn="ctr" fontAlgn="base">
              <a:lnSpc>
                <a:spcPct val="120000"/>
              </a:lnSpc>
              <a:spcBef>
                <a:spcPts val="0"/>
              </a:spcBef>
              <a:buNone/>
            </a:pPr>
            <a:r>
              <a:rPr lang="ru-RU" b="1" dirty="0" smtClean="0">
                <a:latin typeface="Arial" pitchFamily="34" charset="0"/>
                <a:cs typeface="Arial" pitchFamily="34" charset="0"/>
              </a:rPr>
              <a:t>Сот </a:t>
            </a:r>
            <a:r>
              <a:rPr lang="ru-RU" b="1" dirty="0" err="1" smtClean="0">
                <a:latin typeface="Arial" pitchFamily="34" charset="0"/>
                <a:cs typeface="Arial" pitchFamily="34" charset="0"/>
              </a:rPr>
              <a:t>кәмелетке толмағандарға тәрбиелік Ықпал етудің мынадай</a:t>
            </a:r>
            <a:r>
              <a:rPr lang="ru-RU" b="1" dirty="0" smtClean="0">
                <a:latin typeface="Arial" pitchFamily="34" charset="0"/>
                <a:cs typeface="Arial" pitchFamily="34" charset="0"/>
              </a:rPr>
              <a:t> </a:t>
            </a:r>
            <a:r>
              <a:rPr lang="ru-RU" b="1" dirty="0" err="1" smtClean="0">
                <a:latin typeface="Arial" pitchFamily="34" charset="0"/>
                <a:cs typeface="Arial" pitchFamily="34" charset="0"/>
              </a:rPr>
              <a:t>мәжбүрлеу шараларын</a:t>
            </a:r>
            <a:r>
              <a:rPr lang="ru-RU" b="1" dirty="0" smtClean="0">
                <a:latin typeface="Arial" pitchFamily="34" charset="0"/>
                <a:cs typeface="Arial" pitchFamily="34" charset="0"/>
              </a:rPr>
              <a:t> </a:t>
            </a:r>
            <a:r>
              <a:rPr lang="ru-RU" b="1" dirty="0" err="1" smtClean="0">
                <a:latin typeface="Arial" pitchFamily="34" charset="0"/>
                <a:cs typeface="Arial" pitchFamily="34" charset="0"/>
              </a:rPr>
              <a:t>тағайындауы мүмкін</a:t>
            </a:r>
            <a:r>
              <a:rPr lang="ru-RU" b="1" dirty="0" smtClean="0">
                <a:latin typeface="Arial" pitchFamily="34" charset="0"/>
                <a:cs typeface="Arial" pitchFamily="34" charset="0"/>
              </a:rPr>
              <a:t>:</a:t>
            </a:r>
          </a:p>
          <a:p>
            <a:pPr marL="514350" indent="-514350" algn="ctr" fontAlgn="base">
              <a:lnSpc>
                <a:spcPct val="120000"/>
              </a:lnSpc>
              <a:spcBef>
                <a:spcPts val="0"/>
              </a:spcBef>
              <a:buNone/>
            </a:pPr>
            <a:endParaRPr lang="ru-RU" b="1" dirty="0" smtClean="0">
              <a:latin typeface="Arial" pitchFamily="34" charset="0"/>
              <a:cs typeface="Arial" pitchFamily="34" charset="0"/>
            </a:endParaRPr>
          </a:p>
          <a:p>
            <a:pPr marL="514350" indent="-514350" algn="ctr" fontAlgn="base">
              <a:lnSpc>
                <a:spcPct val="120000"/>
              </a:lnSpc>
              <a:spcBef>
                <a:spcPts val="0"/>
              </a:spcBef>
              <a:buNone/>
            </a:pPr>
            <a:r>
              <a:rPr lang="ru-RU" b="1" dirty="0" smtClean="0">
                <a:latin typeface="Arial" pitchFamily="34" charset="0"/>
                <a:cs typeface="Arial" pitchFamily="34" charset="0"/>
              </a:rPr>
              <a:t>1) </a:t>
            </a:r>
            <a:r>
              <a:rPr lang="ru-RU" b="1" dirty="0" err="1" smtClean="0">
                <a:latin typeface="Arial" pitchFamily="34" charset="0"/>
                <a:cs typeface="Arial" pitchFamily="34" charset="0"/>
              </a:rPr>
              <a:t>ескерту</a:t>
            </a:r>
            <a:r>
              <a:rPr lang="ru-RU" b="1" dirty="0" smtClean="0">
                <a:latin typeface="Arial" pitchFamily="34" charset="0"/>
                <a:cs typeface="Arial" pitchFamily="34" charset="0"/>
              </a:rPr>
              <a:t>;</a:t>
            </a:r>
          </a:p>
          <a:p>
            <a:pPr marL="514350" indent="-514350" algn="ctr" fontAlgn="base">
              <a:lnSpc>
                <a:spcPct val="120000"/>
              </a:lnSpc>
              <a:spcBef>
                <a:spcPts val="0"/>
              </a:spcBef>
              <a:buNone/>
            </a:pPr>
            <a:r>
              <a:rPr lang="ru-RU" b="1" dirty="0" smtClean="0">
                <a:latin typeface="Arial" pitchFamily="34" charset="0"/>
                <a:cs typeface="Arial" pitchFamily="34" charset="0"/>
              </a:rPr>
              <a:t>2) </a:t>
            </a:r>
            <a:r>
              <a:rPr lang="ru-RU" b="1" dirty="0" err="1" smtClean="0">
                <a:latin typeface="Arial" pitchFamily="34" charset="0"/>
                <a:cs typeface="Arial" pitchFamily="34" charset="0"/>
              </a:rPr>
              <a:t>ата-аналардың немесе</a:t>
            </a:r>
            <a:r>
              <a:rPr lang="ru-RU" b="1" dirty="0" smtClean="0">
                <a:latin typeface="Arial" pitchFamily="34" charset="0"/>
                <a:cs typeface="Arial" pitchFamily="34" charset="0"/>
              </a:rPr>
              <a:t> </a:t>
            </a:r>
            <a:r>
              <a:rPr lang="ru-RU" b="1" dirty="0" err="1" smtClean="0">
                <a:latin typeface="Arial" pitchFamily="34" charset="0"/>
                <a:cs typeface="Arial" pitchFamily="34" charset="0"/>
              </a:rPr>
              <a:t>оларды</a:t>
            </a:r>
            <a:r>
              <a:rPr lang="ru-RU" b="1" dirty="0" smtClean="0">
                <a:latin typeface="Arial" pitchFamily="34" charset="0"/>
                <a:cs typeface="Arial" pitchFamily="34" charset="0"/>
              </a:rPr>
              <a:t> </a:t>
            </a:r>
            <a:r>
              <a:rPr lang="ru-RU" b="1" dirty="0" err="1" smtClean="0">
                <a:latin typeface="Arial" pitchFamily="34" charset="0"/>
                <a:cs typeface="Arial" pitchFamily="34" charset="0"/>
              </a:rPr>
              <a:t>алмастыратын</a:t>
            </a:r>
            <a:r>
              <a:rPr lang="ru-RU" b="1" dirty="0" smtClean="0">
                <a:latin typeface="Arial" pitchFamily="34" charset="0"/>
                <a:cs typeface="Arial" pitchFamily="34" charset="0"/>
              </a:rPr>
              <a:t> </a:t>
            </a:r>
            <a:r>
              <a:rPr lang="ru-RU" b="1" dirty="0" err="1" smtClean="0">
                <a:latin typeface="Arial" pitchFamily="34" charset="0"/>
                <a:cs typeface="Arial" pitchFamily="34" charset="0"/>
              </a:rPr>
              <a:t>адамдардың </a:t>
            </a:r>
            <a:r>
              <a:rPr lang="ru-RU" b="1" dirty="0" smtClean="0">
                <a:latin typeface="Arial" pitchFamily="34" charset="0"/>
                <a:cs typeface="Arial" pitchFamily="34" charset="0"/>
              </a:rPr>
              <a:t>не </a:t>
            </a:r>
            <a:r>
              <a:rPr lang="ru-RU" b="1" dirty="0" err="1" smtClean="0">
                <a:latin typeface="Arial" pitchFamily="34" charset="0"/>
                <a:cs typeface="Arial" pitchFamily="34" charset="0"/>
              </a:rPr>
              <a:t>мамандандырылған мемлекеттік</a:t>
            </a:r>
            <a:r>
              <a:rPr lang="ru-RU" b="1" dirty="0" smtClean="0">
                <a:latin typeface="Arial" pitchFamily="34" charset="0"/>
                <a:cs typeface="Arial" pitchFamily="34" charset="0"/>
              </a:rPr>
              <a:t> </a:t>
            </a:r>
            <a:r>
              <a:rPr lang="ru-RU" b="1" dirty="0" err="1" smtClean="0">
                <a:latin typeface="Arial" pitchFamily="34" charset="0"/>
                <a:cs typeface="Arial" pitchFamily="34" charset="0"/>
              </a:rPr>
              <a:t>органның қадағалауына </a:t>
            </a:r>
            <a:r>
              <a:rPr lang="ru-RU" b="1" dirty="0" smtClean="0">
                <a:latin typeface="Arial" pitchFamily="34" charset="0"/>
                <a:cs typeface="Arial" pitchFamily="34" charset="0"/>
              </a:rPr>
              <a:t>беру;</a:t>
            </a:r>
          </a:p>
          <a:p>
            <a:pPr marL="514350" indent="-514350" algn="ctr" fontAlgn="base">
              <a:lnSpc>
                <a:spcPct val="120000"/>
              </a:lnSpc>
              <a:spcBef>
                <a:spcPts val="0"/>
              </a:spcBef>
              <a:buNone/>
            </a:pPr>
            <a:r>
              <a:rPr lang="ru-RU" b="1" dirty="0" smtClean="0">
                <a:latin typeface="Arial" pitchFamily="34" charset="0"/>
                <a:cs typeface="Arial" pitchFamily="34" charset="0"/>
              </a:rPr>
              <a:t>3) </a:t>
            </a:r>
            <a:r>
              <a:rPr lang="ru-RU" b="1" dirty="0" err="1" smtClean="0">
                <a:latin typeface="Arial" pitchFamily="34" charset="0"/>
                <a:cs typeface="Arial" pitchFamily="34" charset="0"/>
              </a:rPr>
              <a:t>келтірілген</a:t>
            </a:r>
            <a:r>
              <a:rPr lang="ru-RU" b="1" dirty="0" smtClean="0">
                <a:latin typeface="Arial" pitchFamily="34" charset="0"/>
                <a:cs typeface="Arial" pitchFamily="34" charset="0"/>
              </a:rPr>
              <a:t> </a:t>
            </a:r>
            <a:r>
              <a:rPr lang="ru-RU" b="1" dirty="0" err="1" smtClean="0">
                <a:latin typeface="Arial" pitchFamily="34" charset="0"/>
                <a:cs typeface="Arial" pitchFamily="34" charset="0"/>
              </a:rPr>
              <a:t>зиянды</a:t>
            </a:r>
            <a:r>
              <a:rPr lang="ru-RU" b="1" dirty="0" smtClean="0">
                <a:latin typeface="Arial" pitchFamily="34" charset="0"/>
                <a:cs typeface="Arial" pitchFamily="34" charset="0"/>
              </a:rPr>
              <a:t> </a:t>
            </a:r>
            <a:r>
              <a:rPr lang="ru-RU" b="1" dirty="0" err="1" smtClean="0">
                <a:latin typeface="Arial" pitchFamily="34" charset="0"/>
                <a:cs typeface="Arial" pitchFamily="34" charset="0"/>
              </a:rPr>
              <a:t>түзету міндетін</a:t>
            </a:r>
            <a:r>
              <a:rPr lang="ru-RU" b="1" dirty="0" smtClean="0">
                <a:latin typeface="Arial" pitchFamily="34" charset="0"/>
                <a:cs typeface="Arial" pitchFamily="34" charset="0"/>
              </a:rPr>
              <a:t> </a:t>
            </a:r>
            <a:r>
              <a:rPr lang="ru-RU" b="1" dirty="0" err="1" smtClean="0">
                <a:latin typeface="Arial" pitchFamily="34" charset="0"/>
                <a:cs typeface="Arial" pitchFamily="34" charset="0"/>
              </a:rPr>
              <a:t>жүктеу</a:t>
            </a:r>
            <a:r>
              <a:rPr lang="ru-RU" b="1" dirty="0" smtClean="0">
                <a:latin typeface="Arial" pitchFamily="34" charset="0"/>
                <a:cs typeface="Arial" pitchFamily="34" charset="0"/>
              </a:rPr>
              <a:t>;</a:t>
            </a:r>
          </a:p>
          <a:p>
            <a:pPr marL="514350" indent="-514350" algn="ctr" fontAlgn="base">
              <a:lnSpc>
                <a:spcPct val="120000"/>
              </a:lnSpc>
              <a:spcBef>
                <a:spcPts val="0"/>
              </a:spcBef>
              <a:buNone/>
            </a:pPr>
            <a:r>
              <a:rPr lang="ru-RU" b="1" dirty="0" smtClean="0">
                <a:latin typeface="Arial" pitchFamily="34" charset="0"/>
                <a:cs typeface="Arial" pitchFamily="34" charset="0"/>
              </a:rPr>
              <a:t>4) бос </a:t>
            </a:r>
            <a:r>
              <a:rPr lang="ru-RU" b="1" dirty="0" err="1" smtClean="0">
                <a:latin typeface="Arial" pitchFamily="34" charset="0"/>
                <a:cs typeface="Arial" pitchFamily="34" charset="0"/>
              </a:rPr>
              <a:t>уақытын шектеу</a:t>
            </a:r>
            <a:r>
              <a:rPr lang="ru-RU" b="1" dirty="0" smtClean="0">
                <a:latin typeface="Arial" pitchFamily="34" charset="0"/>
                <a:cs typeface="Arial" pitchFamily="34" charset="0"/>
              </a:rPr>
              <a:t> </a:t>
            </a:r>
            <a:r>
              <a:rPr lang="ru-RU" b="1" dirty="0" err="1" smtClean="0">
                <a:latin typeface="Arial" pitchFamily="34" charset="0"/>
                <a:cs typeface="Arial" pitchFamily="34" charset="0"/>
              </a:rPr>
              <a:t>және кәмелетке толмағанның мінез-құлқына ерекше</a:t>
            </a:r>
            <a:r>
              <a:rPr lang="ru-RU" b="1" dirty="0" smtClean="0">
                <a:latin typeface="Arial" pitchFamily="34" charset="0"/>
                <a:cs typeface="Arial" pitchFamily="34" charset="0"/>
              </a:rPr>
              <a:t> </a:t>
            </a:r>
            <a:r>
              <a:rPr lang="ru-RU" b="1" dirty="0" err="1" smtClean="0">
                <a:latin typeface="Arial" pitchFamily="34" charset="0"/>
                <a:cs typeface="Arial" pitchFamily="34" charset="0"/>
              </a:rPr>
              <a:t>талаптар</a:t>
            </a:r>
            <a:r>
              <a:rPr lang="ru-RU" b="1" dirty="0" smtClean="0">
                <a:latin typeface="Arial" pitchFamily="34" charset="0"/>
                <a:cs typeface="Arial" pitchFamily="34" charset="0"/>
              </a:rPr>
              <a:t> </a:t>
            </a:r>
            <a:r>
              <a:rPr lang="ru-RU" b="1" dirty="0" err="1" smtClean="0">
                <a:latin typeface="Arial" pitchFamily="34" charset="0"/>
                <a:cs typeface="Arial" pitchFamily="34" charset="0"/>
              </a:rPr>
              <a:t>белгілеу</a:t>
            </a:r>
            <a:r>
              <a:rPr lang="ru-RU" b="1" dirty="0" smtClean="0">
                <a:latin typeface="Arial" pitchFamily="34" charset="0"/>
                <a:cs typeface="Arial" pitchFamily="34" charset="0"/>
              </a:rPr>
              <a:t>;</a:t>
            </a:r>
          </a:p>
          <a:p>
            <a:pPr marL="514350" indent="-514350" algn="ctr" fontAlgn="base">
              <a:lnSpc>
                <a:spcPct val="120000"/>
              </a:lnSpc>
              <a:spcBef>
                <a:spcPts val="0"/>
              </a:spcBef>
              <a:buNone/>
            </a:pPr>
            <a:r>
              <a:rPr lang="ru-RU" b="1" dirty="0" smtClean="0">
                <a:latin typeface="Arial" pitchFamily="34" charset="0"/>
                <a:cs typeface="Arial" pitchFamily="34" charset="0"/>
              </a:rPr>
              <a:t>5) </a:t>
            </a:r>
            <a:r>
              <a:rPr lang="ru-RU" b="1" dirty="0" err="1" smtClean="0">
                <a:latin typeface="Arial" pitchFamily="34" charset="0"/>
                <a:cs typeface="Arial" pitchFamily="34" charset="0"/>
              </a:rPr>
              <a:t>ерекше</a:t>
            </a:r>
            <a:r>
              <a:rPr lang="ru-RU" b="1" dirty="0" smtClean="0">
                <a:latin typeface="Arial" pitchFamily="34" charset="0"/>
                <a:cs typeface="Arial" pitchFamily="34" charset="0"/>
              </a:rPr>
              <a:t> </a:t>
            </a:r>
            <a:r>
              <a:rPr lang="ru-RU" b="1" dirty="0" err="1" smtClean="0">
                <a:latin typeface="Arial" pitchFamily="34" charset="0"/>
                <a:cs typeface="Arial" pitchFamily="34" charset="0"/>
              </a:rPr>
              <a:t>режимде</a:t>
            </a:r>
            <a:r>
              <a:rPr lang="ru-RU" b="1" dirty="0" smtClean="0">
                <a:latin typeface="Arial" pitchFamily="34" charset="0"/>
                <a:cs typeface="Arial" pitchFamily="34" charset="0"/>
              </a:rPr>
              <a:t> </a:t>
            </a:r>
            <a:r>
              <a:rPr lang="ru-RU" b="1" dirty="0" err="1" smtClean="0">
                <a:latin typeface="Arial" pitchFamily="34" charset="0"/>
                <a:cs typeface="Arial" pitchFamily="34" charset="0"/>
              </a:rPr>
              <a:t>ұстайтын білім</a:t>
            </a:r>
            <a:r>
              <a:rPr lang="ru-RU" b="1" dirty="0" smtClean="0">
                <a:latin typeface="Arial" pitchFamily="34" charset="0"/>
                <a:cs typeface="Arial" pitchFamily="34" charset="0"/>
              </a:rPr>
              <a:t> беру </a:t>
            </a:r>
            <a:r>
              <a:rPr lang="ru-RU" b="1" dirty="0" err="1" smtClean="0">
                <a:latin typeface="Arial" pitchFamily="34" charset="0"/>
                <a:cs typeface="Arial" pitchFamily="34" charset="0"/>
              </a:rPr>
              <a:t>ұйымына орналастыру</a:t>
            </a:r>
            <a:r>
              <a:rPr lang="ru-RU" b="1" dirty="0" smtClean="0">
                <a:latin typeface="Arial" pitchFamily="34" charset="0"/>
                <a:cs typeface="Arial" pitchFamily="34" charset="0"/>
              </a:rPr>
              <a:t>;</a:t>
            </a:r>
          </a:p>
          <a:p>
            <a:pPr marL="514350" indent="-514350" algn="ctr" fontAlgn="base">
              <a:lnSpc>
                <a:spcPct val="120000"/>
              </a:lnSpc>
              <a:spcBef>
                <a:spcPts val="0"/>
              </a:spcBef>
              <a:buNone/>
            </a:pPr>
            <a:r>
              <a:rPr lang="ru-RU" b="1" dirty="0" smtClean="0">
                <a:latin typeface="Arial" pitchFamily="34" charset="0"/>
                <a:cs typeface="Arial" pitchFamily="34" charset="0"/>
              </a:rPr>
              <a:t>6) </a:t>
            </a:r>
            <a:r>
              <a:rPr lang="ru-RU" b="1" dirty="0" err="1" smtClean="0">
                <a:latin typeface="Arial" pitchFamily="34" charset="0"/>
                <a:cs typeface="Arial" pitchFamily="34" charset="0"/>
              </a:rPr>
              <a:t>жәбірленушіден кешірім</a:t>
            </a:r>
            <a:r>
              <a:rPr lang="ru-RU" b="1" dirty="0" smtClean="0">
                <a:latin typeface="Arial" pitchFamily="34" charset="0"/>
                <a:cs typeface="Arial" pitchFamily="34" charset="0"/>
              </a:rPr>
              <a:t> </a:t>
            </a:r>
            <a:r>
              <a:rPr lang="ru-RU" b="1" dirty="0" err="1" smtClean="0">
                <a:latin typeface="Arial" pitchFamily="34" charset="0"/>
                <a:cs typeface="Arial" pitchFamily="34" charset="0"/>
              </a:rPr>
              <a:t>сұрау міндеттемесін</a:t>
            </a:r>
            <a:r>
              <a:rPr lang="ru-RU" b="1" dirty="0" smtClean="0">
                <a:latin typeface="Arial" pitchFamily="34" charset="0"/>
                <a:cs typeface="Arial" pitchFamily="34" charset="0"/>
              </a:rPr>
              <a:t> </a:t>
            </a:r>
            <a:r>
              <a:rPr lang="ru-RU" b="1" dirty="0" err="1" smtClean="0">
                <a:latin typeface="Arial" pitchFamily="34" charset="0"/>
                <a:cs typeface="Arial" pitchFamily="34" charset="0"/>
              </a:rPr>
              <a:t>жүктеу</a:t>
            </a:r>
            <a:r>
              <a:rPr lang="ru-RU" b="1" dirty="0" smtClean="0">
                <a:latin typeface="Arial" pitchFamily="34" charset="0"/>
                <a:cs typeface="Arial" pitchFamily="34" charset="0"/>
              </a:rPr>
              <a:t>;</a:t>
            </a:r>
          </a:p>
          <a:p>
            <a:pPr marL="514350" indent="-514350" algn="ctr" fontAlgn="base">
              <a:lnSpc>
                <a:spcPct val="120000"/>
              </a:lnSpc>
              <a:spcBef>
                <a:spcPts val="0"/>
              </a:spcBef>
              <a:buNone/>
            </a:pPr>
            <a:endParaRPr lang="ru-RU" b="1" dirty="0" smtClean="0">
              <a:latin typeface="Arial" pitchFamily="34" charset="0"/>
              <a:cs typeface="Arial" pitchFamily="34" charset="0"/>
            </a:endParaRPr>
          </a:p>
          <a:p>
            <a:pPr marL="514350" indent="-514350" algn="ctr" fontAlgn="base">
              <a:lnSpc>
                <a:spcPct val="120000"/>
              </a:lnSpc>
              <a:spcBef>
                <a:spcPts val="0"/>
              </a:spcBef>
              <a:buNone/>
            </a:pPr>
            <a:r>
              <a:rPr lang="ru-RU" b="1" dirty="0" smtClean="0">
                <a:latin typeface="Arial" pitchFamily="34" charset="0"/>
                <a:cs typeface="Arial" pitchFamily="34" charset="0"/>
              </a:rPr>
              <a:t>7) </a:t>
            </a:r>
            <a:r>
              <a:rPr lang="ru-RU" b="1" dirty="0" err="1" smtClean="0">
                <a:latin typeface="Arial" pitchFamily="34" charset="0"/>
                <a:cs typeface="Arial" pitchFamily="34" charset="0"/>
              </a:rPr>
              <a:t>пробациялық бақылауды белгілеу</a:t>
            </a:r>
            <a:r>
              <a:rPr lang="ru-RU" b="1" dirty="0" smtClean="0">
                <a:latin typeface="Arial" pitchFamily="34" charset="0"/>
                <a:cs typeface="Arial" pitchFamily="34" charset="0"/>
              </a:rPr>
              <a:t>.</a:t>
            </a:r>
          </a:p>
          <a:p>
            <a:pPr marL="514350" indent="-514350" algn="ctr" fontAlgn="base">
              <a:lnSpc>
                <a:spcPct val="120000"/>
              </a:lnSpc>
              <a:spcBef>
                <a:spcPts val="0"/>
              </a:spcBef>
              <a:buNone/>
            </a:pPr>
            <a:r>
              <a:rPr lang="ru-RU" b="1" dirty="0" smtClean="0">
                <a:latin typeface="Arial" pitchFamily="34" charset="0"/>
                <a:cs typeface="Arial" pitchFamily="34" charset="0"/>
              </a:rPr>
              <a:t> </a:t>
            </a:r>
          </a:p>
          <a:p>
            <a:pPr marL="514350" indent="-514350" algn="ctr" fontAlgn="base">
              <a:lnSpc>
                <a:spcPct val="120000"/>
              </a:lnSpc>
              <a:spcBef>
                <a:spcPts val="0"/>
              </a:spcBef>
              <a:buNone/>
            </a:pPr>
            <a:r>
              <a:rPr lang="ru-RU" b="1" dirty="0" smtClean="0">
                <a:latin typeface="Arial" pitchFamily="34" charset="0"/>
                <a:cs typeface="Arial" pitchFamily="34" charset="0"/>
              </a:rPr>
              <a:t>2. </a:t>
            </a:r>
            <a:r>
              <a:rPr lang="ru-RU" b="1" dirty="0" err="1" smtClean="0">
                <a:latin typeface="Arial" pitchFamily="34" charset="0"/>
                <a:cs typeface="Arial" pitchFamily="34" charset="0"/>
              </a:rPr>
              <a:t>Кәмелетке толмағандарға бір</a:t>
            </a:r>
            <a:r>
              <a:rPr lang="ru-RU" b="1" dirty="0" smtClean="0">
                <a:latin typeface="Arial" pitchFamily="34" charset="0"/>
                <a:cs typeface="Arial" pitchFamily="34" charset="0"/>
              </a:rPr>
              <a:t> </a:t>
            </a:r>
            <a:r>
              <a:rPr lang="ru-RU" b="1" dirty="0" err="1" smtClean="0">
                <a:latin typeface="Arial" pitchFamily="34" charset="0"/>
                <a:cs typeface="Arial" pitchFamily="34" charset="0"/>
              </a:rPr>
              <a:t>мезгілде</a:t>
            </a:r>
            <a:r>
              <a:rPr lang="ru-RU" b="1" dirty="0" smtClean="0">
                <a:latin typeface="Arial" pitchFamily="34" charset="0"/>
                <a:cs typeface="Arial" pitchFamily="34" charset="0"/>
              </a:rPr>
              <a:t> </a:t>
            </a:r>
            <a:r>
              <a:rPr lang="ru-RU" b="1" dirty="0" err="1" smtClean="0">
                <a:latin typeface="Arial" pitchFamily="34" charset="0"/>
                <a:cs typeface="Arial" pitchFamily="34" charset="0"/>
              </a:rPr>
              <a:t>тәрбиелік Ықпал етудің бірнеше</a:t>
            </a:r>
            <a:r>
              <a:rPr lang="ru-RU" b="1" dirty="0" smtClean="0">
                <a:latin typeface="Arial" pitchFamily="34" charset="0"/>
                <a:cs typeface="Arial" pitchFamily="34" charset="0"/>
              </a:rPr>
              <a:t> </a:t>
            </a:r>
            <a:r>
              <a:rPr lang="ru-RU" b="1" dirty="0" err="1" smtClean="0">
                <a:latin typeface="Arial" pitchFamily="34" charset="0"/>
                <a:cs typeface="Arial" pitchFamily="34" charset="0"/>
              </a:rPr>
              <a:t>мәжбүрлеу шаралары</a:t>
            </a:r>
            <a:r>
              <a:rPr lang="ru-RU" b="1" dirty="0" smtClean="0">
                <a:latin typeface="Arial" pitchFamily="34" charset="0"/>
                <a:cs typeface="Arial" pitchFamily="34" charset="0"/>
              </a:rPr>
              <a:t> </a:t>
            </a:r>
            <a:r>
              <a:rPr lang="ru-RU" b="1" dirty="0" err="1" smtClean="0">
                <a:latin typeface="Arial" pitchFamily="34" charset="0"/>
                <a:cs typeface="Arial" pitchFamily="34" charset="0"/>
              </a:rPr>
              <a:t>тағайындалуы мүмкін.</a:t>
            </a:r>
            <a:endParaRPr lang="ru-RU" dirty="0"/>
          </a:p>
        </p:txBody>
      </p:sp>
    </p:spTree>
  </p:cSld>
  <p:clrMapOvr>
    <a:masterClrMapping/>
  </p:clrMapOvr>
  <p:transition>
    <p:cover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Windows\system32\config\systemprofile\Desktop\Назарларыңызға+рахмет!.jpg"/>
          <p:cNvPicPr>
            <a:picLocks noGrp="1" noChangeAspect="1" noChangeArrowheads="1"/>
          </p:cNvPicPr>
          <p:nvPr>
            <p:ph idx="1"/>
          </p:nvPr>
        </p:nvPicPr>
        <p:blipFill>
          <a:blip r:embed="rId2" cstate="print"/>
          <a:srcRect/>
          <a:stretch>
            <a:fillRect/>
          </a:stretch>
        </p:blipFill>
        <p:spPr bwMode="auto">
          <a:xfrm>
            <a:off x="323528" y="260648"/>
            <a:ext cx="8496944" cy="597666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427984" y="620688"/>
            <a:ext cx="4392488" cy="5328592"/>
          </a:xfrm>
        </p:spPr>
        <p:txBody>
          <a:bodyPr>
            <a:noAutofit/>
          </a:bodyPr>
          <a:lstStyle/>
          <a:p>
            <a:pPr algn="ctr">
              <a:lnSpc>
                <a:spcPct val="120000"/>
              </a:lnSpc>
              <a:spcBef>
                <a:spcPts val="0"/>
              </a:spcBef>
            </a:pPr>
            <a:r>
              <a:rPr lang="ru-RU" sz="2000" b="1" dirty="0" smtClean="0">
                <a:latin typeface="Arial" pitchFamily="34" charset="0"/>
                <a:cs typeface="Arial" pitchFamily="34" charset="0"/>
              </a:rPr>
              <a:t>Бала - он </a:t>
            </a:r>
            <a:r>
              <a:rPr lang="ru-RU" sz="2000" b="1" dirty="0" err="1" smtClean="0">
                <a:latin typeface="Arial" pitchFamily="34" charset="0"/>
                <a:cs typeface="Arial" pitchFamily="34" charset="0"/>
              </a:rPr>
              <a:t>сегіз</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жасқа </a:t>
            </a:r>
            <a:r>
              <a:rPr lang="ru-RU" sz="2000" b="1" dirty="0" smtClean="0">
                <a:latin typeface="Arial" pitchFamily="34" charset="0"/>
                <a:cs typeface="Arial" pitchFamily="34" charset="0"/>
              </a:rPr>
              <a:t>(</a:t>
            </a:r>
            <a:r>
              <a:rPr lang="ru-RU" sz="2000" b="1" dirty="0" err="1" smtClean="0">
                <a:latin typeface="Arial" pitchFamily="34" charset="0"/>
                <a:cs typeface="Arial" pitchFamily="34" charset="0"/>
              </a:rPr>
              <a:t>кәмелетке</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толмаған адам</a:t>
            </a:r>
            <a:r>
              <a:rPr lang="ru-RU" sz="2000" b="1" dirty="0" smtClean="0">
                <a:latin typeface="Arial" pitchFamily="34" charset="0"/>
                <a:cs typeface="Arial" pitchFamily="34" charset="0"/>
              </a:rPr>
              <a:t> </a:t>
            </a:r>
          </a:p>
          <a:p>
            <a:pPr algn="ctr">
              <a:lnSpc>
                <a:spcPct val="120000"/>
              </a:lnSpc>
              <a:spcBef>
                <a:spcPts val="0"/>
              </a:spcBef>
            </a:pPr>
            <a:r>
              <a:rPr lang="ru-RU" sz="2000" b="1" dirty="0" err="1" smtClean="0">
                <a:latin typeface="Arial" pitchFamily="34" charset="0"/>
                <a:cs typeface="Arial" pitchFamily="34" charset="0"/>
              </a:rPr>
              <a:t>Кәмелетке толмағандар </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бұл заңда барлық толық азаматтық әрекет қабілеттілігі, яғни еліміздің Конституциясында</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және басқа </a:t>
            </a:r>
            <a:r>
              <a:rPr lang="ru-RU" sz="2000" b="1" dirty="0" smtClean="0">
                <a:latin typeface="Arial" pitchFamily="34" charset="0"/>
                <a:cs typeface="Arial" pitchFamily="34" charset="0"/>
              </a:rPr>
              <a:t>да </a:t>
            </a:r>
            <a:r>
              <a:rPr lang="ru-RU" sz="2000" b="1" dirty="0" err="1" smtClean="0">
                <a:latin typeface="Arial" pitchFamily="34" charset="0"/>
                <a:cs typeface="Arial" pitchFamily="34" charset="0"/>
              </a:rPr>
              <a:t>заңдарында көзделген субъективті</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құқықтарды</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бостандықтар </a:t>
            </a:r>
            <a:r>
              <a:rPr lang="ru-RU" sz="2000" b="1" dirty="0" smtClean="0">
                <a:latin typeface="Arial" pitchFamily="34" charset="0"/>
                <a:cs typeface="Arial" pitchFamily="34" charset="0"/>
              </a:rPr>
              <a:t>мен </a:t>
            </a:r>
            <a:r>
              <a:rPr lang="ru-RU" sz="2000" b="1" dirty="0" err="1" smtClean="0">
                <a:latin typeface="Arial" pitchFamily="34" charset="0"/>
                <a:cs typeface="Arial" pitchFamily="34" charset="0"/>
              </a:rPr>
              <a:t>заңды міндеттерді</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толық жүзеге асыру</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қабілеті байланыстырылған белгілі</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бір</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жасқа толмаған адам</a:t>
            </a:r>
            <a:r>
              <a:rPr lang="ru-RU" sz="2000" b="1" dirty="0" smtClean="0">
                <a:latin typeface="Arial" pitchFamily="34" charset="0"/>
                <a:cs typeface="Arial" pitchFamily="34" charset="0"/>
              </a:rPr>
              <a:t>.)</a:t>
            </a:r>
          </a:p>
          <a:p>
            <a:pPr algn="ctr">
              <a:lnSpc>
                <a:spcPct val="120000"/>
              </a:lnSpc>
              <a:spcBef>
                <a:spcPts val="0"/>
              </a:spcBef>
            </a:pPr>
            <a:endParaRPr lang="ru-RU" sz="2000" b="1" dirty="0" smtClean="0">
              <a:latin typeface="Arial" pitchFamily="34" charset="0"/>
              <a:cs typeface="Arial" pitchFamily="34" charset="0"/>
            </a:endParaRPr>
          </a:p>
          <a:p>
            <a:pPr algn="ctr">
              <a:lnSpc>
                <a:spcPct val="120000"/>
              </a:lnSpc>
              <a:spcBef>
                <a:spcPts val="0"/>
              </a:spcBef>
            </a:pPr>
            <a:endParaRPr lang="ru-RU" sz="2000" b="1" dirty="0">
              <a:latin typeface="Arial" pitchFamily="34" charset="0"/>
              <a:cs typeface="Arial" pitchFamily="34" charset="0"/>
            </a:endParaRPr>
          </a:p>
          <a:p>
            <a:pPr algn="ctr">
              <a:lnSpc>
                <a:spcPct val="120000"/>
              </a:lnSpc>
              <a:spcBef>
                <a:spcPts val="0"/>
              </a:spcBef>
            </a:pPr>
            <a:endParaRPr lang="ru-RU" sz="2000" b="1" dirty="0">
              <a:solidFill>
                <a:schemeClr val="bg1"/>
              </a:solidFill>
              <a:latin typeface="Arial" pitchFamily="34" charset="0"/>
              <a:cs typeface="Arial" pitchFamily="34" charset="0"/>
            </a:endParaRPr>
          </a:p>
        </p:txBody>
      </p:sp>
      <p:pic>
        <p:nvPicPr>
          <p:cNvPr id="1027" name="Picture 3" descr="C:\Windows\system32\config\systemprofile\Desktop\c2aef937-d449-4813-a612-1ed346ad9225.jpg"/>
          <p:cNvPicPr>
            <a:picLocks noChangeAspect="1" noChangeArrowheads="1"/>
          </p:cNvPicPr>
          <p:nvPr/>
        </p:nvPicPr>
        <p:blipFill>
          <a:blip r:embed="rId2" cstate="print"/>
          <a:srcRect/>
          <a:stretch>
            <a:fillRect/>
          </a:stretch>
        </p:blipFill>
        <p:spPr bwMode="auto">
          <a:xfrm>
            <a:off x="107504" y="548680"/>
            <a:ext cx="4248472" cy="576064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936104"/>
          </a:xfrm>
        </p:spPr>
        <p:txBody>
          <a:bodyPr>
            <a:normAutofit/>
          </a:bodyPr>
          <a:lstStyle/>
          <a:p>
            <a:pPr algn="ctr"/>
            <a:r>
              <a:rPr lang="ru-RU" sz="2800" b="1" dirty="0" err="1" smtClean="0">
                <a:latin typeface="Arial" pitchFamily="34" charset="0"/>
                <a:cs typeface="Arial" pitchFamily="34" charset="0"/>
              </a:rPr>
              <a:t>Әк</a:t>
            </a:r>
            <a:r>
              <a:rPr lang="en-US" sz="2800" b="1" dirty="0" err="1" smtClean="0">
                <a:latin typeface="Arial" pitchFamily="34" charset="0"/>
                <a:cs typeface="Arial" pitchFamily="34" charset="0"/>
              </a:rPr>
              <a:t>i</a:t>
            </a:r>
            <a:r>
              <a:rPr lang="ru-RU" sz="2800" b="1" dirty="0" err="1" smtClean="0">
                <a:latin typeface="Arial" pitchFamily="34" charset="0"/>
                <a:cs typeface="Arial" pitchFamily="34" charset="0"/>
              </a:rPr>
              <a:t>мш</a:t>
            </a:r>
            <a:r>
              <a:rPr lang="en-US" sz="2800" b="1" dirty="0" err="1" smtClean="0">
                <a:latin typeface="Arial" pitchFamily="34" charset="0"/>
                <a:cs typeface="Arial" pitchFamily="34" charset="0"/>
              </a:rPr>
              <a:t>i</a:t>
            </a:r>
            <a:r>
              <a:rPr lang="ru-RU" sz="2800" b="1" dirty="0" smtClean="0">
                <a:latin typeface="Arial" pitchFamily="34" charset="0"/>
                <a:cs typeface="Arial" pitchFamily="34" charset="0"/>
              </a:rPr>
              <a:t>л</a:t>
            </a:r>
            <a:r>
              <a:rPr lang="en-US" sz="2800" b="1" dirty="0" err="1" smtClean="0">
                <a:latin typeface="Arial" pitchFamily="34" charset="0"/>
                <a:cs typeface="Arial" pitchFamily="34" charset="0"/>
              </a:rPr>
              <a:t>i</a:t>
            </a:r>
            <a:r>
              <a:rPr lang="ru-RU" sz="2800" b="1" dirty="0" smtClean="0">
                <a:latin typeface="Arial" pitchFamily="34" charset="0"/>
                <a:cs typeface="Arial" pitchFamily="34" charset="0"/>
              </a:rPr>
              <a:t>к </a:t>
            </a:r>
            <a:r>
              <a:rPr lang="ru-RU" sz="2800" b="1" dirty="0" err="1" smtClean="0">
                <a:latin typeface="Arial" pitchFamily="34" charset="0"/>
                <a:cs typeface="Arial" pitchFamily="34" charset="0"/>
              </a:rPr>
              <a:t>құқық бұзушылық</a:t>
            </a:r>
            <a:r>
              <a:rPr lang="ru-RU" sz="2800" b="1" dirty="0" smtClean="0">
                <a:latin typeface="Arial" pitchFamily="34" charset="0"/>
                <a:cs typeface="Arial" pitchFamily="34" charset="0"/>
              </a:rPr>
              <a:t> </a:t>
            </a:r>
            <a:endParaRPr lang="ru-RU" sz="2800" b="1" dirty="0">
              <a:latin typeface="Arial" pitchFamily="34" charset="0"/>
              <a:cs typeface="Arial" pitchFamily="34" charset="0"/>
            </a:endParaRPr>
          </a:p>
        </p:txBody>
      </p:sp>
      <p:sp>
        <p:nvSpPr>
          <p:cNvPr id="3" name="Содержимое 2"/>
          <p:cNvSpPr>
            <a:spLocks noGrp="1"/>
          </p:cNvSpPr>
          <p:nvPr>
            <p:ph idx="1"/>
          </p:nvPr>
        </p:nvSpPr>
        <p:spPr>
          <a:xfrm>
            <a:off x="457200" y="1196752"/>
            <a:ext cx="8229600" cy="5127848"/>
          </a:xfrm>
        </p:spPr>
        <p:txBody>
          <a:bodyPr/>
          <a:lstStyle/>
          <a:p>
            <a:pPr algn="ctr">
              <a:buNone/>
            </a:pPr>
            <a:endParaRPr lang="ru-RU" dirty="0" smtClean="0">
              <a:latin typeface="Arial" pitchFamily="34" charset="0"/>
              <a:cs typeface="Arial" pitchFamily="34" charset="0"/>
            </a:endParaRPr>
          </a:p>
          <a:p>
            <a:pPr algn="ctr">
              <a:buNone/>
            </a:pPr>
            <a:endParaRPr lang="ru-RU" dirty="0" smtClean="0">
              <a:latin typeface="Arial" pitchFamily="34" charset="0"/>
              <a:cs typeface="Arial" pitchFamily="34" charset="0"/>
            </a:endParaRPr>
          </a:p>
          <a:p>
            <a:pPr algn="ctr">
              <a:spcBef>
                <a:spcPts val="0"/>
              </a:spcBef>
              <a:buNone/>
            </a:pPr>
            <a:r>
              <a:rPr lang="ru-RU" sz="2800" b="1" dirty="0" smtClean="0">
                <a:latin typeface="Arial" pitchFamily="34" charset="0"/>
                <a:cs typeface="Arial" pitchFamily="34" charset="0"/>
              </a:rPr>
              <a:t>Осы </a:t>
            </a:r>
            <a:r>
              <a:rPr lang="ru-RU" sz="2800" b="1" dirty="0" err="1" smtClean="0">
                <a:latin typeface="Arial" pitchFamily="34" charset="0"/>
                <a:cs typeface="Arial" pitchFamily="34" charset="0"/>
              </a:rPr>
              <a:t>Кодексте</a:t>
            </a: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сол</a:t>
            </a: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үшін әк</a:t>
            </a:r>
            <a:r>
              <a:rPr lang="en-US" sz="2800" b="1" dirty="0" err="1" smtClean="0">
                <a:latin typeface="Arial" pitchFamily="34" charset="0"/>
                <a:cs typeface="Arial" pitchFamily="34" charset="0"/>
              </a:rPr>
              <a:t>i</a:t>
            </a:r>
            <a:r>
              <a:rPr lang="ru-RU" sz="2800" b="1" dirty="0" err="1" smtClean="0">
                <a:latin typeface="Arial" pitchFamily="34" charset="0"/>
                <a:cs typeface="Arial" pitchFamily="34" charset="0"/>
              </a:rPr>
              <a:t>мш</a:t>
            </a:r>
            <a:r>
              <a:rPr lang="en-US" sz="2800" b="1" dirty="0" err="1" smtClean="0">
                <a:latin typeface="Arial" pitchFamily="34" charset="0"/>
                <a:cs typeface="Arial" pitchFamily="34" charset="0"/>
              </a:rPr>
              <a:t>i</a:t>
            </a:r>
            <a:r>
              <a:rPr lang="ru-RU" sz="2800" b="1" dirty="0" smtClean="0">
                <a:latin typeface="Arial" pitchFamily="34" charset="0"/>
                <a:cs typeface="Arial" pitchFamily="34" charset="0"/>
              </a:rPr>
              <a:t>л</a:t>
            </a:r>
            <a:r>
              <a:rPr lang="en-US" sz="2800" b="1" dirty="0" err="1" smtClean="0">
                <a:latin typeface="Arial" pitchFamily="34" charset="0"/>
                <a:cs typeface="Arial" pitchFamily="34" charset="0"/>
              </a:rPr>
              <a:t>i</a:t>
            </a:r>
            <a:r>
              <a:rPr lang="ru-RU" sz="2800" b="1" dirty="0" smtClean="0">
                <a:latin typeface="Arial" pitchFamily="34" charset="0"/>
                <a:cs typeface="Arial" pitchFamily="34" charset="0"/>
              </a:rPr>
              <a:t>к </a:t>
            </a:r>
            <a:r>
              <a:rPr lang="ru-RU" sz="2800" b="1" dirty="0" err="1" smtClean="0">
                <a:latin typeface="Arial" pitchFamily="34" charset="0"/>
                <a:cs typeface="Arial" pitchFamily="34" charset="0"/>
              </a:rPr>
              <a:t>жауаптылық көзделген</a:t>
            </a: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жеке</a:t>
            </a: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тұлғаның құқыққа қарсы</a:t>
            </a: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к</a:t>
            </a:r>
            <a:r>
              <a:rPr lang="en-US" sz="2800" b="1" dirty="0" err="1" smtClean="0">
                <a:latin typeface="Arial" pitchFamily="34" charset="0"/>
                <a:cs typeface="Arial" pitchFamily="34" charset="0"/>
              </a:rPr>
              <a:t>i</a:t>
            </a:r>
            <a:r>
              <a:rPr lang="ru-RU" sz="2800" b="1" dirty="0" err="1" smtClean="0">
                <a:latin typeface="Arial" pitchFamily="34" charset="0"/>
                <a:cs typeface="Arial" pitchFamily="34" charset="0"/>
              </a:rPr>
              <a:t>нәл</a:t>
            </a:r>
            <a:r>
              <a:rPr lang="en-US" sz="2800" b="1" dirty="0" err="1" smtClean="0">
                <a:latin typeface="Arial" pitchFamily="34" charset="0"/>
                <a:cs typeface="Arial" pitchFamily="34" charset="0"/>
              </a:rPr>
              <a:t>i</a:t>
            </a:r>
            <a:r>
              <a:rPr lang="en-US" sz="2800" b="1" dirty="0" smtClean="0">
                <a:latin typeface="Arial" pitchFamily="34" charset="0"/>
                <a:cs typeface="Arial" pitchFamily="34" charset="0"/>
              </a:rPr>
              <a:t> (</a:t>
            </a:r>
            <a:r>
              <a:rPr lang="ru-RU" sz="2800" b="1" dirty="0" err="1" smtClean="0">
                <a:latin typeface="Arial" pitchFamily="34" charset="0"/>
                <a:cs typeface="Arial" pitchFamily="34" charset="0"/>
              </a:rPr>
              <a:t>қасақана немесе</a:t>
            </a: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абайсызда</a:t>
            </a: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жасаған</a:t>
            </a: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әрекет</a:t>
            </a:r>
            <a:r>
              <a:rPr lang="en-US" sz="2800" b="1" dirty="0" err="1" smtClean="0">
                <a:latin typeface="Arial" pitchFamily="34" charset="0"/>
                <a:cs typeface="Arial" pitchFamily="34" charset="0"/>
              </a:rPr>
              <a:t>i</a:t>
            </a:r>
            <a:r>
              <a:rPr lang="en-US" sz="2800" b="1" dirty="0" smtClean="0">
                <a:latin typeface="Arial" pitchFamily="34" charset="0"/>
                <a:cs typeface="Arial" pitchFamily="34" charset="0"/>
              </a:rPr>
              <a:t> </a:t>
            </a:r>
            <a:r>
              <a:rPr lang="ru-RU" sz="2800" b="1" dirty="0" smtClean="0">
                <a:latin typeface="Arial" pitchFamily="34" charset="0"/>
                <a:cs typeface="Arial" pitchFamily="34" charset="0"/>
              </a:rPr>
              <a:t>не </a:t>
            </a:r>
            <a:r>
              <a:rPr lang="ru-RU" sz="2800" b="1" dirty="0" err="1" smtClean="0">
                <a:latin typeface="Arial" pitchFamily="34" charset="0"/>
                <a:cs typeface="Arial" pitchFamily="34" charset="0"/>
              </a:rPr>
              <a:t>әрекетс</a:t>
            </a:r>
            <a:r>
              <a:rPr lang="en-US" sz="2800" b="1" dirty="0" err="1" smtClean="0">
                <a:latin typeface="Arial" pitchFamily="34" charset="0"/>
                <a:cs typeface="Arial" pitchFamily="34" charset="0"/>
              </a:rPr>
              <a:t>i</a:t>
            </a:r>
            <a:r>
              <a:rPr lang="ru-RU" sz="2800" b="1" dirty="0" err="1" smtClean="0">
                <a:latin typeface="Arial" pitchFamily="34" charset="0"/>
                <a:cs typeface="Arial" pitchFamily="34" charset="0"/>
              </a:rPr>
              <a:t>зд</a:t>
            </a:r>
            <a:r>
              <a:rPr lang="en-US" sz="2800" b="1" dirty="0" err="1" smtClean="0">
                <a:latin typeface="Arial" pitchFamily="34" charset="0"/>
                <a:cs typeface="Arial" pitchFamily="34" charset="0"/>
              </a:rPr>
              <a:t>i</a:t>
            </a:r>
            <a:r>
              <a:rPr lang="ru-RU" sz="2800" b="1" dirty="0" smtClean="0">
                <a:latin typeface="Arial" pitchFamily="34" charset="0"/>
                <a:cs typeface="Arial" pitchFamily="34" charset="0"/>
              </a:rPr>
              <a:t>г</a:t>
            </a:r>
            <a:r>
              <a:rPr lang="en-US" sz="2800" b="1" dirty="0" err="1" smtClean="0">
                <a:latin typeface="Arial" pitchFamily="34" charset="0"/>
                <a:cs typeface="Arial" pitchFamily="34" charset="0"/>
              </a:rPr>
              <a:t>i</a:t>
            </a:r>
            <a:r>
              <a:rPr lang="en-US" sz="2800" b="1" dirty="0" smtClean="0">
                <a:latin typeface="Arial" pitchFamily="34" charset="0"/>
                <a:cs typeface="Arial" pitchFamily="34" charset="0"/>
              </a:rPr>
              <a:t> </a:t>
            </a:r>
            <a:r>
              <a:rPr lang="ru-RU" sz="2800" b="1" dirty="0" err="1" smtClean="0">
                <a:latin typeface="Arial" pitchFamily="34" charset="0"/>
                <a:cs typeface="Arial" pitchFamily="34" charset="0"/>
              </a:rPr>
              <a:t>немесе</a:t>
            </a: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заңды тұлғаның құқыққа қарсы әрекет</a:t>
            </a:r>
            <a:r>
              <a:rPr lang="en-US" sz="2800" b="1" dirty="0" err="1" smtClean="0">
                <a:latin typeface="Arial" pitchFamily="34" charset="0"/>
                <a:cs typeface="Arial" pitchFamily="34" charset="0"/>
              </a:rPr>
              <a:t>i</a:t>
            </a:r>
            <a:r>
              <a:rPr lang="en-US" sz="2800" b="1" dirty="0" smtClean="0">
                <a:latin typeface="Arial" pitchFamily="34" charset="0"/>
                <a:cs typeface="Arial" pitchFamily="34" charset="0"/>
              </a:rPr>
              <a:t> </a:t>
            </a:r>
            <a:r>
              <a:rPr lang="ru-RU" sz="2800" b="1" dirty="0" smtClean="0">
                <a:latin typeface="Arial" pitchFamily="34" charset="0"/>
                <a:cs typeface="Arial" pitchFamily="34" charset="0"/>
              </a:rPr>
              <a:t>не </a:t>
            </a:r>
            <a:r>
              <a:rPr lang="ru-RU" sz="2800" b="1" dirty="0" err="1" smtClean="0">
                <a:latin typeface="Arial" pitchFamily="34" charset="0"/>
                <a:cs typeface="Arial" pitchFamily="34" charset="0"/>
              </a:rPr>
              <a:t>әрекетс</a:t>
            </a:r>
            <a:r>
              <a:rPr lang="en-US" sz="2800" b="1" dirty="0" err="1" smtClean="0">
                <a:latin typeface="Arial" pitchFamily="34" charset="0"/>
                <a:cs typeface="Arial" pitchFamily="34" charset="0"/>
              </a:rPr>
              <a:t>i</a:t>
            </a:r>
            <a:r>
              <a:rPr lang="ru-RU" sz="2800" b="1" dirty="0" err="1" smtClean="0">
                <a:latin typeface="Arial" pitchFamily="34" charset="0"/>
                <a:cs typeface="Arial" pitchFamily="34" charset="0"/>
              </a:rPr>
              <a:t>зд</a:t>
            </a:r>
            <a:r>
              <a:rPr lang="en-US" sz="2800" b="1" dirty="0" err="1" smtClean="0">
                <a:latin typeface="Arial" pitchFamily="34" charset="0"/>
                <a:cs typeface="Arial" pitchFamily="34" charset="0"/>
              </a:rPr>
              <a:t>i</a:t>
            </a:r>
            <a:r>
              <a:rPr lang="ru-RU" sz="2800" b="1" dirty="0" smtClean="0">
                <a:latin typeface="Arial" pitchFamily="34" charset="0"/>
                <a:cs typeface="Arial" pitchFamily="34" charset="0"/>
              </a:rPr>
              <a:t>г</a:t>
            </a:r>
            <a:r>
              <a:rPr lang="en-US" sz="2800" b="1" dirty="0" err="1" smtClean="0">
                <a:latin typeface="Arial" pitchFamily="34" charset="0"/>
                <a:cs typeface="Arial" pitchFamily="34" charset="0"/>
              </a:rPr>
              <a:t>i</a:t>
            </a:r>
            <a:r>
              <a:rPr lang="en-US" sz="2800" b="1" dirty="0" smtClean="0">
                <a:latin typeface="Arial" pitchFamily="34" charset="0"/>
                <a:cs typeface="Arial" pitchFamily="34" charset="0"/>
              </a:rPr>
              <a:t> </a:t>
            </a:r>
            <a:r>
              <a:rPr lang="ru-RU" sz="2800" b="1" dirty="0" err="1" smtClean="0">
                <a:latin typeface="Arial" pitchFamily="34" charset="0"/>
                <a:cs typeface="Arial" pitchFamily="34" charset="0"/>
              </a:rPr>
              <a:t>әк</a:t>
            </a:r>
            <a:r>
              <a:rPr lang="en-US" sz="2800" b="1" dirty="0" err="1" smtClean="0">
                <a:latin typeface="Arial" pitchFamily="34" charset="0"/>
                <a:cs typeface="Arial" pitchFamily="34" charset="0"/>
              </a:rPr>
              <a:t>i</a:t>
            </a:r>
            <a:r>
              <a:rPr lang="ru-RU" sz="2800" b="1" dirty="0" err="1" smtClean="0">
                <a:latin typeface="Arial" pitchFamily="34" charset="0"/>
                <a:cs typeface="Arial" pitchFamily="34" charset="0"/>
              </a:rPr>
              <a:t>мш</a:t>
            </a:r>
            <a:r>
              <a:rPr lang="en-US" sz="2800" b="1" dirty="0" err="1" smtClean="0">
                <a:latin typeface="Arial" pitchFamily="34" charset="0"/>
                <a:cs typeface="Arial" pitchFamily="34" charset="0"/>
              </a:rPr>
              <a:t>i</a:t>
            </a:r>
            <a:r>
              <a:rPr lang="ru-RU" sz="2800" b="1" dirty="0" smtClean="0">
                <a:latin typeface="Arial" pitchFamily="34" charset="0"/>
                <a:cs typeface="Arial" pitchFamily="34" charset="0"/>
              </a:rPr>
              <a:t>л</a:t>
            </a:r>
            <a:r>
              <a:rPr lang="en-US" sz="2800" b="1" dirty="0" err="1" smtClean="0">
                <a:latin typeface="Arial" pitchFamily="34" charset="0"/>
                <a:cs typeface="Arial" pitchFamily="34" charset="0"/>
              </a:rPr>
              <a:t>i</a:t>
            </a:r>
            <a:r>
              <a:rPr lang="ru-RU" sz="2800" b="1" dirty="0" smtClean="0">
                <a:latin typeface="Arial" pitchFamily="34" charset="0"/>
                <a:cs typeface="Arial" pitchFamily="34" charset="0"/>
              </a:rPr>
              <a:t>к </a:t>
            </a:r>
            <a:r>
              <a:rPr lang="ru-RU" sz="2800" b="1" dirty="0" err="1" smtClean="0">
                <a:latin typeface="Arial" pitchFamily="34" charset="0"/>
                <a:cs typeface="Arial" pitchFamily="34" charset="0"/>
              </a:rPr>
              <a:t>құқық бұзушылық деп</a:t>
            </a: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танылады</a:t>
            </a:r>
            <a:r>
              <a:rPr lang="ru-RU" sz="2800" b="1" dirty="0" smtClean="0">
                <a:latin typeface="Arial" pitchFamily="34" charset="0"/>
                <a:cs typeface="Arial" pitchFamily="34" charset="0"/>
              </a:rPr>
              <a:t>.</a:t>
            </a:r>
            <a:r>
              <a:rPr lang="ru-RU" sz="2800" dirty="0" smtClean="0"/>
              <a:t/>
            </a:r>
            <a:br>
              <a:rPr lang="ru-RU" sz="2800" dirty="0" smtClean="0"/>
            </a:br>
            <a:endParaRPr lang="ru-RU" sz="2800" dirty="0"/>
          </a:p>
        </p:txBody>
      </p:sp>
    </p:spTree>
  </p:cSld>
  <p:clrMapOvr>
    <a:masterClrMapping/>
  </p:clrMapOvr>
  <p:transition>
    <p:strip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6632"/>
            <a:ext cx="8229600" cy="6552728"/>
          </a:xfrm>
        </p:spPr>
        <p:txBody>
          <a:bodyPr>
            <a:noAutofit/>
          </a:bodyPr>
          <a:lstStyle/>
          <a:p>
            <a:pPr algn="ctr">
              <a:spcBef>
                <a:spcPts val="0"/>
              </a:spcBef>
            </a:pPr>
            <a:endParaRPr lang="ru-RU" sz="2000" b="1" i="1" dirty="0" smtClean="0">
              <a:latin typeface="Arial" pitchFamily="34" charset="0"/>
              <a:cs typeface="Arial" pitchFamily="34" charset="0"/>
            </a:endParaRPr>
          </a:p>
          <a:p>
            <a:pPr algn="ctr">
              <a:spcBef>
                <a:spcPts val="0"/>
              </a:spcBef>
            </a:pPr>
            <a:endParaRPr lang="ru-RU" sz="2000" b="1" i="1" dirty="0" smtClean="0">
              <a:latin typeface="Arial" pitchFamily="34" charset="0"/>
              <a:cs typeface="Arial" pitchFamily="34" charset="0"/>
            </a:endParaRPr>
          </a:p>
          <a:p>
            <a:pPr algn="ctr">
              <a:spcBef>
                <a:spcPts val="0"/>
              </a:spcBef>
            </a:pPr>
            <a:endParaRPr lang="ru-RU" sz="2000" b="1" i="1" dirty="0" smtClean="0">
              <a:latin typeface="Arial" pitchFamily="34" charset="0"/>
              <a:cs typeface="Arial" pitchFamily="34" charset="0"/>
            </a:endParaRPr>
          </a:p>
          <a:p>
            <a:pPr algn="ctr">
              <a:spcBef>
                <a:spcPts val="0"/>
              </a:spcBef>
              <a:buNone/>
            </a:pPr>
            <a:r>
              <a:rPr lang="ru-RU" sz="2800" b="1" i="1" dirty="0" err="1" smtClean="0">
                <a:latin typeface="Arial" pitchFamily="34" charset="0"/>
                <a:cs typeface="Arial" pitchFamily="34" charset="0"/>
              </a:rPr>
              <a:t>Қазақстан Республикасының Әкімшілік құқық бұзушылық туралы</a:t>
            </a:r>
            <a:r>
              <a:rPr lang="ru-RU" sz="2800" b="1" i="1" dirty="0" smtClean="0">
                <a:latin typeface="Arial" pitchFamily="34" charset="0"/>
                <a:cs typeface="Arial" pitchFamily="34" charset="0"/>
              </a:rPr>
              <a:t> </a:t>
            </a:r>
            <a:r>
              <a:rPr lang="ru-RU" sz="2800" b="1" i="1" dirty="0" err="1" smtClean="0">
                <a:latin typeface="Arial" pitchFamily="34" charset="0"/>
                <a:cs typeface="Arial" pitchFamily="34" charset="0"/>
              </a:rPr>
              <a:t>кодексінің</a:t>
            </a:r>
            <a:r>
              <a:rPr lang="ru-RU" sz="2800" b="1" i="1" dirty="0" smtClean="0">
                <a:latin typeface="Arial" pitchFamily="34" charset="0"/>
                <a:cs typeface="Arial" pitchFamily="34" charset="0"/>
              </a:rPr>
              <a:t> </a:t>
            </a:r>
          </a:p>
          <a:p>
            <a:pPr algn="ctr">
              <a:spcBef>
                <a:spcPts val="0"/>
              </a:spcBef>
              <a:buNone/>
            </a:pPr>
            <a:r>
              <a:rPr lang="ru-RU" sz="2800" b="1" i="1" dirty="0" smtClean="0">
                <a:latin typeface="Arial" pitchFamily="34" charset="0"/>
                <a:cs typeface="Arial" pitchFamily="34" charset="0"/>
              </a:rPr>
              <a:t>65-бабында </a:t>
            </a:r>
          </a:p>
          <a:p>
            <a:pPr algn="ctr">
              <a:spcBef>
                <a:spcPts val="0"/>
              </a:spcBef>
              <a:buNone/>
            </a:pPr>
            <a:r>
              <a:rPr lang="ru-RU" sz="2800" b="1" i="1" dirty="0" err="1" smtClean="0">
                <a:latin typeface="Arial" pitchFamily="34" charset="0"/>
                <a:cs typeface="Arial" pitchFamily="34" charset="0"/>
              </a:rPr>
              <a:t>әкімшілік құқық бұзушылық жасалған кезде</a:t>
            </a:r>
            <a:r>
              <a:rPr lang="ru-RU" sz="2800" b="1" i="1" dirty="0" smtClean="0">
                <a:latin typeface="Arial" pitchFamily="34" charset="0"/>
                <a:cs typeface="Arial" pitchFamily="34" charset="0"/>
              </a:rPr>
              <a:t> он </a:t>
            </a:r>
            <a:r>
              <a:rPr lang="ru-RU" sz="2800" b="1" i="1" dirty="0" err="1" smtClean="0">
                <a:latin typeface="Arial" pitchFamily="34" charset="0"/>
                <a:cs typeface="Arial" pitchFamily="34" charset="0"/>
              </a:rPr>
              <a:t>алты</a:t>
            </a:r>
            <a:r>
              <a:rPr lang="ru-RU" sz="2800" b="1" i="1" dirty="0" smtClean="0">
                <a:latin typeface="Arial" pitchFamily="34" charset="0"/>
                <a:cs typeface="Arial" pitchFamily="34" charset="0"/>
              </a:rPr>
              <a:t> </a:t>
            </a:r>
            <a:r>
              <a:rPr lang="ru-RU" sz="2800" b="1" i="1" dirty="0" err="1" smtClean="0">
                <a:latin typeface="Arial" pitchFamily="34" charset="0"/>
                <a:cs typeface="Arial" pitchFamily="34" charset="0"/>
              </a:rPr>
              <a:t>жасқа толған кәмелетке толмағандар</a:t>
            </a:r>
            <a:r>
              <a:rPr lang="ru-RU" sz="2800" b="1" i="1" dirty="0" smtClean="0">
                <a:latin typeface="Arial" pitchFamily="34" charset="0"/>
                <a:cs typeface="Arial" pitchFamily="34" charset="0"/>
              </a:rPr>
              <a:t> </a:t>
            </a:r>
          </a:p>
          <a:p>
            <a:pPr algn="ctr">
              <a:spcBef>
                <a:spcPts val="0"/>
              </a:spcBef>
              <a:buNone/>
            </a:pPr>
            <a:r>
              <a:rPr lang="ru-RU" sz="2800" b="1" i="1" dirty="0" err="1" smtClean="0">
                <a:latin typeface="Arial" pitchFamily="34" charset="0"/>
                <a:cs typeface="Arial" pitchFamily="34" charset="0"/>
              </a:rPr>
              <a:t>Қазақстан Республикасының Әкімшілік құқық бұзушылық туралы</a:t>
            </a:r>
            <a:r>
              <a:rPr lang="ru-RU" sz="2800" b="1" i="1" dirty="0" smtClean="0">
                <a:latin typeface="Arial" pitchFamily="34" charset="0"/>
                <a:cs typeface="Arial" pitchFamily="34" charset="0"/>
              </a:rPr>
              <a:t> </a:t>
            </a:r>
            <a:r>
              <a:rPr lang="ru-RU" sz="2800" b="1" i="1" dirty="0" err="1" smtClean="0">
                <a:latin typeface="Arial" pitchFamily="34" charset="0"/>
                <a:cs typeface="Arial" pitchFamily="34" charset="0"/>
              </a:rPr>
              <a:t>кодексіне</a:t>
            </a:r>
            <a:r>
              <a:rPr lang="ru-RU" sz="2800" b="1" i="1" dirty="0" smtClean="0">
                <a:latin typeface="Arial" pitchFamily="34" charset="0"/>
                <a:cs typeface="Arial" pitchFamily="34" charset="0"/>
              </a:rPr>
              <a:t> </a:t>
            </a:r>
            <a:r>
              <a:rPr lang="ru-RU" sz="2800" b="1" i="1" dirty="0" err="1" smtClean="0">
                <a:latin typeface="Arial" pitchFamily="34" charset="0"/>
                <a:cs typeface="Arial" pitchFamily="34" charset="0"/>
              </a:rPr>
              <a:t>сәйкес жауапты</a:t>
            </a:r>
            <a:r>
              <a:rPr lang="ru-RU" sz="2800" b="1" i="1" dirty="0" smtClean="0">
                <a:latin typeface="Arial" pitchFamily="34" charset="0"/>
                <a:cs typeface="Arial" pitchFamily="34" charset="0"/>
              </a:rPr>
              <a:t> </a:t>
            </a:r>
            <a:r>
              <a:rPr lang="ru-RU" sz="2800" b="1" i="1" dirty="0" err="1" smtClean="0">
                <a:latin typeface="Arial" pitchFamily="34" charset="0"/>
                <a:cs typeface="Arial" pitchFamily="34" charset="0"/>
              </a:rPr>
              <a:t>болады</a:t>
            </a:r>
            <a:endParaRPr lang="ru-RU" sz="2800" b="1" i="1" dirty="0" smtClean="0">
              <a:latin typeface="Arial" pitchFamily="34" charset="0"/>
              <a:cs typeface="Arial" pitchFamily="34" charset="0"/>
            </a:endParaRPr>
          </a:p>
          <a:p>
            <a:pPr algn="ctr">
              <a:spcBef>
                <a:spcPts val="0"/>
              </a:spcBef>
              <a:buNone/>
            </a:pPr>
            <a:r>
              <a:rPr lang="ru-RU" sz="2800" b="1" i="1" dirty="0" smtClean="0">
                <a:latin typeface="Arial" pitchFamily="34" charset="0"/>
                <a:cs typeface="Arial" pitchFamily="34" charset="0"/>
              </a:rPr>
              <a:t> (28-баптың 1-бөлігі</a:t>
            </a:r>
            <a:r>
              <a:rPr lang="ru-RU" sz="2000" b="1" i="1" dirty="0" smtClean="0">
                <a:latin typeface="Arial" pitchFamily="34" charset="0"/>
                <a:cs typeface="Arial" pitchFamily="34" charset="0"/>
              </a:rPr>
              <a:t>)</a:t>
            </a:r>
          </a:p>
          <a:p>
            <a:pPr algn="ctr">
              <a:spcBef>
                <a:spcPts val="0"/>
              </a:spcBef>
              <a:buNone/>
            </a:pPr>
            <a:r>
              <a:rPr lang="ru-RU" sz="2000" b="1" i="1" dirty="0" smtClean="0">
                <a:latin typeface="Arial" pitchFamily="34" charset="0"/>
                <a:cs typeface="Arial" pitchFamily="34" charset="0"/>
              </a:rPr>
              <a:t>. </a:t>
            </a:r>
            <a:endParaRPr lang="ru-RU" sz="2000" b="1" i="1" dirty="0">
              <a:latin typeface="Arial"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5847928"/>
          </a:xfrm>
        </p:spPr>
        <p:txBody>
          <a:bodyPr>
            <a:normAutofit fontScale="70000" lnSpcReduction="20000"/>
          </a:bodyPr>
          <a:lstStyle/>
          <a:p>
            <a:pPr algn="ctr" fontAlgn="base">
              <a:lnSpc>
                <a:spcPct val="120000"/>
              </a:lnSpc>
              <a:spcBef>
                <a:spcPts val="0"/>
              </a:spcBef>
              <a:buNone/>
            </a:pPr>
            <a:r>
              <a:rPr lang="ru-RU" b="1" dirty="0" err="1" smtClean="0">
                <a:latin typeface="Arial" pitchFamily="34" charset="0"/>
                <a:cs typeface="Arial" pitchFamily="34" charset="0"/>
              </a:rPr>
              <a:t>Кәмелетке толмағандарға әкімшілік жаза</a:t>
            </a:r>
            <a:r>
              <a:rPr lang="ru-RU" b="1" dirty="0" smtClean="0">
                <a:latin typeface="Arial" pitchFamily="34" charset="0"/>
                <a:cs typeface="Arial" pitchFamily="34" charset="0"/>
              </a:rPr>
              <a:t> </a:t>
            </a:r>
            <a:r>
              <a:rPr lang="ru-RU" b="1" dirty="0" err="1" smtClean="0">
                <a:latin typeface="Arial" pitchFamily="34" charset="0"/>
                <a:cs typeface="Arial" pitchFamily="34" charset="0"/>
              </a:rPr>
              <a:t>қолдану ерекшеліктері</a:t>
            </a:r>
            <a:r>
              <a:rPr lang="ru-RU" b="1" dirty="0" smtClean="0">
                <a:latin typeface="Arial" pitchFamily="34" charset="0"/>
                <a:cs typeface="Arial" pitchFamily="34" charset="0"/>
              </a:rPr>
              <a:t> 66-бап 1.</a:t>
            </a:r>
          </a:p>
          <a:p>
            <a:pPr algn="ctr" fontAlgn="base">
              <a:lnSpc>
                <a:spcPct val="120000"/>
              </a:lnSpc>
              <a:spcBef>
                <a:spcPts val="0"/>
              </a:spcBef>
              <a:buNone/>
            </a:pPr>
            <a:endParaRPr lang="ru-RU" dirty="0" smtClean="0"/>
          </a:p>
          <a:p>
            <a:pPr algn="ctr" fontAlgn="base">
              <a:lnSpc>
                <a:spcPct val="120000"/>
              </a:lnSpc>
              <a:spcBef>
                <a:spcPts val="0"/>
              </a:spcBef>
              <a:buNone/>
            </a:pPr>
            <a:r>
              <a:rPr lang="ru-RU" dirty="0" smtClean="0"/>
              <a:t>1</a:t>
            </a:r>
            <a:r>
              <a:rPr lang="ru-RU" b="1" dirty="0" smtClean="0">
                <a:latin typeface="Arial" pitchFamily="34" charset="0"/>
                <a:cs typeface="Arial" pitchFamily="34" charset="0"/>
              </a:rPr>
              <a:t> </a:t>
            </a:r>
            <a:r>
              <a:rPr lang="ru-RU" b="1" dirty="0" err="1" smtClean="0">
                <a:latin typeface="Arial" pitchFamily="34" charset="0"/>
                <a:cs typeface="Arial" pitchFamily="34" charset="0"/>
              </a:rPr>
              <a:t>Кәмелетке толмаған адамға салынатын</a:t>
            </a:r>
            <a:r>
              <a:rPr lang="ru-RU" b="1" dirty="0" smtClean="0">
                <a:latin typeface="Arial" pitchFamily="34" charset="0"/>
                <a:cs typeface="Arial" pitchFamily="34" charset="0"/>
              </a:rPr>
              <a:t> </a:t>
            </a:r>
            <a:r>
              <a:rPr lang="ru-RU" b="1" dirty="0" err="1" smtClean="0">
                <a:latin typeface="Arial" pitchFamily="34" charset="0"/>
                <a:cs typeface="Arial" pitchFamily="34" charset="0"/>
              </a:rPr>
              <a:t>әк</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мш</a:t>
            </a:r>
            <a:r>
              <a:rPr lang="en-US" b="1" dirty="0" err="1" smtClean="0">
                <a:latin typeface="Arial" pitchFamily="34" charset="0"/>
                <a:cs typeface="Arial" pitchFamily="34" charset="0"/>
              </a:rPr>
              <a:t>i</a:t>
            </a:r>
            <a:r>
              <a:rPr lang="ru-RU" b="1" dirty="0" smtClean="0">
                <a:latin typeface="Arial" pitchFamily="34" charset="0"/>
                <a:cs typeface="Arial" pitchFamily="34" charset="0"/>
              </a:rPr>
              <a:t>л</a:t>
            </a:r>
            <a:r>
              <a:rPr lang="en-US" b="1" dirty="0" err="1" smtClean="0">
                <a:latin typeface="Arial" pitchFamily="34" charset="0"/>
                <a:cs typeface="Arial" pitchFamily="34" charset="0"/>
              </a:rPr>
              <a:t>i</a:t>
            </a:r>
            <a:r>
              <a:rPr lang="ru-RU" b="1" dirty="0" smtClean="0">
                <a:latin typeface="Arial" pitchFamily="34" charset="0"/>
                <a:cs typeface="Arial" pitchFamily="34" charset="0"/>
              </a:rPr>
              <a:t>к </a:t>
            </a:r>
            <a:r>
              <a:rPr lang="ru-RU" b="1" dirty="0" err="1" smtClean="0">
                <a:latin typeface="Arial" pitchFamily="34" charset="0"/>
                <a:cs typeface="Arial" pitchFamily="34" charset="0"/>
              </a:rPr>
              <a:t>айыппұлдың мөлшер</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н</a:t>
            </a:r>
            <a:r>
              <a:rPr lang="ru-RU" b="1" dirty="0" smtClean="0">
                <a:latin typeface="Arial" pitchFamily="34" charset="0"/>
                <a:cs typeface="Arial" pitchFamily="34" charset="0"/>
              </a:rPr>
              <a:t> осы </a:t>
            </a:r>
            <a:r>
              <a:rPr lang="ru-RU" b="1" dirty="0" err="1" smtClean="0">
                <a:latin typeface="Arial" pitchFamily="34" charset="0"/>
                <a:cs typeface="Arial" pitchFamily="34" charset="0"/>
              </a:rPr>
              <a:t>бөлімнің</a:t>
            </a:r>
            <a:r>
              <a:rPr lang="ru-RU" b="1" dirty="0" smtClean="0">
                <a:latin typeface="Arial" pitchFamily="34" charset="0"/>
                <a:cs typeface="Arial" pitchFamily="34" charset="0"/>
              </a:rPr>
              <a:t> </a:t>
            </a:r>
            <a:r>
              <a:rPr lang="ru-RU" b="1" dirty="0" err="1" smtClean="0">
                <a:latin typeface="Arial" pitchFamily="34" charset="0"/>
                <a:cs typeface="Arial" pitchFamily="34" charset="0"/>
              </a:rPr>
              <a:t>Ерекше</a:t>
            </a:r>
            <a:r>
              <a:rPr lang="ru-RU" b="1" dirty="0" smtClean="0">
                <a:latin typeface="Arial" pitchFamily="34" charset="0"/>
                <a:cs typeface="Arial" pitchFamily="34" charset="0"/>
              </a:rPr>
              <a:t> </a:t>
            </a:r>
            <a:r>
              <a:rPr lang="ru-RU" b="1" dirty="0" err="1" smtClean="0">
                <a:latin typeface="Arial" pitchFamily="34" charset="0"/>
                <a:cs typeface="Arial" pitchFamily="34" charset="0"/>
              </a:rPr>
              <a:t>бөл</a:t>
            </a:r>
            <a:r>
              <a:rPr lang="en-US" b="1" dirty="0" err="1" smtClean="0">
                <a:latin typeface="Arial" pitchFamily="34" charset="0"/>
                <a:cs typeface="Arial" pitchFamily="34" charset="0"/>
              </a:rPr>
              <a:t>i</a:t>
            </a:r>
            <a:r>
              <a:rPr lang="ru-RU" b="1" dirty="0" smtClean="0">
                <a:latin typeface="Arial" pitchFamily="34" charset="0"/>
                <a:cs typeface="Arial" pitchFamily="34" charset="0"/>
              </a:rPr>
              <a:t>г</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н</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ң  бабында</a:t>
            </a:r>
            <a:r>
              <a:rPr lang="ru-RU" b="1" dirty="0" smtClean="0">
                <a:latin typeface="Arial" pitchFamily="34" charset="0"/>
                <a:cs typeface="Arial" pitchFamily="34" charset="0"/>
              </a:rPr>
              <a:t> </a:t>
            </a:r>
            <a:r>
              <a:rPr lang="ru-RU" b="1" dirty="0" err="1" smtClean="0">
                <a:latin typeface="Arial" pitchFamily="34" charset="0"/>
                <a:cs typeface="Arial" pitchFamily="34" charset="0"/>
              </a:rPr>
              <a:t>көзделген айыппұл мөлшер</a:t>
            </a:r>
            <a:r>
              <a:rPr lang="en-US" b="1" dirty="0" err="1" smtClean="0">
                <a:latin typeface="Arial" pitchFamily="34" charset="0"/>
                <a:cs typeface="Arial" pitchFamily="34" charset="0"/>
              </a:rPr>
              <a:t>i</a:t>
            </a:r>
            <a:r>
              <a:rPr lang="ru-RU" b="1" dirty="0" smtClean="0">
                <a:latin typeface="Arial" pitchFamily="34" charset="0"/>
                <a:cs typeface="Arial" pitchFamily="34" charset="0"/>
              </a:rPr>
              <a:t>не </a:t>
            </a:r>
            <a:r>
              <a:rPr lang="ru-RU" b="1" dirty="0" err="1" smtClean="0">
                <a:latin typeface="Arial" pitchFamily="34" charset="0"/>
                <a:cs typeface="Arial" pitchFamily="34" charset="0"/>
              </a:rPr>
              <a:t>қарамастан</a:t>
            </a:r>
            <a:r>
              <a:rPr lang="ru-RU" b="1" dirty="0" smtClean="0">
                <a:latin typeface="Arial" pitchFamily="34" charset="0"/>
                <a:cs typeface="Arial" pitchFamily="34" charset="0"/>
              </a:rPr>
              <a:t>, он </a:t>
            </a:r>
            <a:r>
              <a:rPr lang="ru-RU" b="1" dirty="0" err="1" smtClean="0">
                <a:latin typeface="Arial" pitchFamily="34" charset="0"/>
                <a:cs typeface="Arial" pitchFamily="34" charset="0"/>
              </a:rPr>
              <a:t>айлық есепт</a:t>
            </a:r>
            <a:r>
              <a:rPr lang="en-US" b="1" dirty="0" err="1" smtClean="0">
                <a:latin typeface="Arial" pitchFamily="34" charset="0"/>
                <a:cs typeface="Arial" pitchFamily="34" charset="0"/>
              </a:rPr>
              <a:t>i</a:t>
            </a:r>
            <a:r>
              <a:rPr lang="ru-RU" b="1" dirty="0" smtClean="0">
                <a:latin typeface="Arial" pitchFamily="34" charset="0"/>
                <a:cs typeface="Arial" pitchFamily="34" charset="0"/>
              </a:rPr>
              <a:t>к </a:t>
            </a:r>
            <a:r>
              <a:rPr lang="ru-RU" b="1" dirty="0" err="1" smtClean="0">
                <a:latin typeface="Arial" pitchFamily="34" charset="0"/>
                <a:cs typeface="Arial" pitchFamily="34" charset="0"/>
              </a:rPr>
              <a:t>көрсетк</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штен</a:t>
            </a:r>
            <a:r>
              <a:rPr lang="ru-RU" b="1" dirty="0" smtClean="0">
                <a:latin typeface="Arial" pitchFamily="34" charset="0"/>
                <a:cs typeface="Arial" pitchFamily="34" charset="0"/>
              </a:rPr>
              <a:t> </a:t>
            </a:r>
            <a:r>
              <a:rPr lang="ru-RU" b="1" dirty="0" err="1" smtClean="0">
                <a:latin typeface="Arial" pitchFamily="34" charset="0"/>
                <a:cs typeface="Arial" pitchFamily="34" charset="0"/>
              </a:rPr>
              <a:t>асыруға болмайды</a:t>
            </a:r>
            <a:r>
              <a:rPr lang="ru-RU" b="1" dirty="0" smtClean="0">
                <a:latin typeface="Arial" pitchFamily="34" charset="0"/>
                <a:cs typeface="Arial" pitchFamily="34" charset="0"/>
              </a:rPr>
              <a:t>.</a:t>
            </a:r>
          </a:p>
          <a:p>
            <a:pPr algn="ctr" fontAlgn="base">
              <a:lnSpc>
                <a:spcPct val="120000"/>
              </a:lnSpc>
              <a:spcBef>
                <a:spcPts val="0"/>
              </a:spcBef>
              <a:buNone/>
            </a:pPr>
            <a:r>
              <a:rPr lang="ru-RU" b="1" dirty="0" smtClean="0">
                <a:latin typeface="Arial" pitchFamily="34" charset="0"/>
                <a:cs typeface="Arial" pitchFamily="34" charset="0"/>
              </a:rPr>
              <a:t>     </a:t>
            </a:r>
            <a:r>
              <a:rPr lang="ru-RU" b="1" dirty="0" err="1" smtClean="0">
                <a:latin typeface="Arial" pitchFamily="34" charset="0"/>
                <a:cs typeface="Arial" pitchFamily="34" charset="0"/>
              </a:rPr>
              <a:t>Кәмелетке толмаған адамның айыппұл төлеуге жетк</a:t>
            </a:r>
            <a:r>
              <a:rPr lang="en-US" b="1" dirty="0" err="1" smtClean="0">
                <a:latin typeface="Arial" pitchFamily="34" charset="0"/>
                <a:cs typeface="Arial" pitchFamily="34" charset="0"/>
              </a:rPr>
              <a:t>i</a:t>
            </a:r>
            <a:r>
              <a:rPr lang="ru-RU" b="1" dirty="0" smtClean="0">
                <a:latin typeface="Arial" pitchFamily="34" charset="0"/>
                <a:cs typeface="Arial" pitchFamily="34" charset="0"/>
              </a:rPr>
              <a:t>л</a:t>
            </a:r>
            <a:r>
              <a:rPr lang="en-US" b="1" dirty="0" err="1" smtClean="0">
                <a:latin typeface="Arial" pitchFamily="34" charset="0"/>
                <a:cs typeface="Arial" pitchFamily="34" charset="0"/>
              </a:rPr>
              <a:t>i</a:t>
            </a:r>
            <a:r>
              <a:rPr lang="ru-RU" b="1" dirty="0" smtClean="0">
                <a:latin typeface="Arial" pitchFamily="34" charset="0"/>
                <a:cs typeface="Arial" pitchFamily="34" charset="0"/>
              </a:rPr>
              <a:t>кт</a:t>
            </a:r>
            <a:r>
              <a:rPr lang="en-US" b="1" dirty="0" err="1" smtClean="0">
                <a:latin typeface="Arial" pitchFamily="34" charset="0"/>
                <a:cs typeface="Arial" pitchFamily="34" charset="0"/>
              </a:rPr>
              <a:t>i</a:t>
            </a:r>
            <a:r>
              <a:rPr lang="en-US" b="1" dirty="0" smtClean="0">
                <a:latin typeface="Arial" pitchFamily="34" charset="0"/>
                <a:cs typeface="Arial" pitchFamily="34" charset="0"/>
              </a:rPr>
              <a:t> </a:t>
            </a:r>
            <a:r>
              <a:rPr lang="ru-RU" b="1" dirty="0" err="1" smtClean="0">
                <a:latin typeface="Arial" pitchFamily="34" charset="0"/>
                <a:cs typeface="Arial" pitchFamily="34" charset="0"/>
              </a:rPr>
              <a:t>мүлк</a:t>
            </a:r>
            <a:r>
              <a:rPr lang="en-US" b="1" dirty="0" err="1" smtClean="0">
                <a:latin typeface="Arial" pitchFamily="34" charset="0"/>
                <a:cs typeface="Arial" pitchFamily="34" charset="0"/>
              </a:rPr>
              <a:t>i</a:t>
            </a:r>
            <a:r>
              <a:rPr lang="en-US" b="1" dirty="0" smtClean="0">
                <a:latin typeface="Arial" pitchFamily="34" charset="0"/>
                <a:cs typeface="Arial" pitchFamily="34" charset="0"/>
              </a:rPr>
              <a:t> </a:t>
            </a:r>
            <a:r>
              <a:rPr lang="ru-RU" b="1" dirty="0" err="1" smtClean="0">
                <a:latin typeface="Arial" pitchFamily="34" charset="0"/>
                <a:cs typeface="Arial" pitchFamily="34" charset="0"/>
              </a:rPr>
              <a:t>болмаған жағдайда, айыппұл ата-анасына</a:t>
            </a:r>
            <a:r>
              <a:rPr lang="ru-RU" b="1" dirty="0" smtClean="0">
                <a:latin typeface="Arial" pitchFamily="34" charset="0"/>
                <a:cs typeface="Arial" pitchFamily="34" charset="0"/>
              </a:rPr>
              <a:t> </a:t>
            </a:r>
            <a:r>
              <a:rPr lang="ru-RU" b="1" dirty="0" err="1" smtClean="0">
                <a:latin typeface="Arial" pitchFamily="34" charset="0"/>
                <a:cs typeface="Arial" pitchFamily="34" charset="0"/>
              </a:rPr>
              <a:t>немесе</a:t>
            </a:r>
            <a:r>
              <a:rPr lang="ru-RU" b="1" dirty="0" smtClean="0">
                <a:latin typeface="Arial" pitchFamily="34" charset="0"/>
                <a:cs typeface="Arial" pitchFamily="34" charset="0"/>
              </a:rPr>
              <a:t> </a:t>
            </a:r>
            <a:r>
              <a:rPr lang="ru-RU" b="1" dirty="0" err="1" smtClean="0">
                <a:latin typeface="Arial" pitchFamily="34" charset="0"/>
                <a:cs typeface="Arial" pitchFamily="34" charset="0"/>
              </a:rPr>
              <a:t>оларды</a:t>
            </a:r>
            <a:r>
              <a:rPr lang="ru-RU" b="1" dirty="0" smtClean="0">
                <a:latin typeface="Arial" pitchFamily="34" charset="0"/>
                <a:cs typeface="Arial" pitchFamily="34" charset="0"/>
              </a:rPr>
              <a:t> </a:t>
            </a:r>
            <a:r>
              <a:rPr lang="ru-RU" b="1" dirty="0" err="1" smtClean="0">
                <a:latin typeface="Arial" pitchFamily="34" charset="0"/>
                <a:cs typeface="Arial" pitchFamily="34" charset="0"/>
              </a:rPr>
              <a:t>алмастыратын</a:t>
            </a:r>
            <a:r>
              <a:rPr lang="ru-RU" b="1" dirty="0" smtClean="0">
                <a:latin typeface="Arial" pitchFamily="34" charset="0"/>
                <a:cs typeface="Arial" pitchFamily="34" charset="0"/>
              </a:rPr>
              <a:t> </a:t>
            </a:r>
            <a:r>
              <a:rPr lang="ru-RU" b="1" dirty="0" err="1" smtClean="0">
                <a:latin typeface="Arial" pitchFamily="34" charset="0"/>
                <a:cs typeface="Arial" pitchFamily="34" charset="0"/>
              </a:rPr>
              <a:t>адамдарға салынады</a:t>
            </a:r>
            <a:r>
              <a:rPr lang="ru-RU" b="1" dirty="0" smtClean="0">
                <a:latin typeface="Arial" pitchFamily="34" charset="0"/>
                <a:cs typeface="Arial" pitchFamily="34" charset="0"/>
              </a:rPr>
              <a:t>.</a:t>
            </a:r>
          </a:p>
          <a:p>
            <a:pPr algn="ctr" fontAlgn="base">
              <a:lnSpc>
                <a:spcPct val="120000"/>
              </a:lnSpc>
              <a:spcBef>
                <a:spcPts val="0"/>
              </a:spcBef>
              <a:buNone/>
            </a:pPr>
            <a:endParaRPr lang="ru-RU" b="1" dirty="0" smtClean="0">
              <a:latin typeface="Arial" pitchFamily="34" charset="0"/>
              <a:cs typeface="Arial" pitchFamily="34" charset="0"/>
            </a:endParaRPr>
          </a:p>
          <a:p>
            <a:pPr algn="ctr" fontAlgn="base">
              <a:lnSpc>
                <a:spcPct val="120000"/>
              </a:lnSpc>
              <a:spcBef>
                <a:spcPts val="0"/>
              </a:spcBef>
              <a:buNone/>
            </a:pPr>
            <a:r>
              <a:rPr lang="ru-RU" b="1" dirty="0" smtClean="0">
                <a:latin typeface="Arial" pitchFamily="34" charset="0"/>
                <a:cs typeface="Arial" pitchFamily="34" charset="0"/>
              </a:rPr>
              <a:t>     2. </a:t>
            </a:r>
            <a:r>
              <a:rPr lang="ru-RU" b="1" dirty="0" err="1" smtClean="0">
                <a:latin typeface="Arial" pitchFamily="34" charset="0"/>
                <a:cs typeface="Arial" pitchFamily="34" charset="0"/>
              </a:rPr>
              <a:t>Арнайы</a:t>
            </a:r>
            <a:r>
              <a:rPr lang="ru-RU" b="1" dirty="0" smtClean="0">
                <a:latin typeface="Arial" pitchFamily="34" charset="0"/>
                <a:cs typeface="Arial" pitchFamily="34" charset="0"/>
              </a:rPr>
              <a:t> </a:t>
            </a:r>
            <a:r>
              <a:rPr lang="ru-RU" b="1" dirty="0" err="1" smtClean="0">
                <a:latin typeface="Arial" pitchFamily="34" charset="0"/>
                <a:cs typeface="Arial" pitchFamily="34" charset="0"/>
              </a:rPr>
              <a:t>құқықтан айыру</a:t>
            </a:r>
            <a:r>
              <a:rPr lang="ru-RU" b="1" dirty="0" smtClean="0">
                <a:latin typeface="Arial" pitchFamily="34" charset="0"/>
                <a:cs typeface="Arial" pitchFamily="34" charset="0"/>
              </a:rPr>
              <a:t> </a:t>
            </a:r>
            <a:r>
              <a:rPr lang="ru-RU" b="1" dirty="0" err="1" smtClean="0">
                <a:latin typeface="Arial" pitchFamily="34" charset="0"/>
                <a:cs typeface="Arial" pitchFamily="34" charset="0"/>
              </a:rPr>
              <a:t>кәмелетке толмағандарға </a:t>
            </a:r>
            <a:r>
              <a:rPr lang="ru-RU" b="1" dirty="0" smtClean="0">
                <a:latin typeface="Arial" pitchFamily="34" charset="0"/>
                <a:cs typeface="Arial" pitchFamily="34" charset="0"/>
              </a:rPr>
              <a:t>б</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р</a:t>
            </a:r>
            <a:r>
              <a:rPr lang="ru-RU" b="1" dirty="0" smtClean="0">
                <a:latin typeface="Arial" pitchFamily="34" charset="0"/>
                <a:cs typeface="Arial" pitchFamily="34" charset="0"/>
              </a:rPr>
              <a:t> </a:t>
            </a:r>
            <a:r>
              <a:rPr lang="ru-RU" b="1" dirty="0" err="1" smtClean="0">
                <a:latin typeface="Arial" pitchFamily="34" charset="0"/>
                <a:cs typeface="Arial" pitchFamily="34" charset="0"/>
              </a:rPr>
              <a:t>жылдан</a:t>
            </a:r>
            <a:r>
              <a:rPr lang="ru-RU" b="1" dirty="0" smtClean="0">
                <a:latin typeface="Arial" pitchFamily="34" charset="0"/>
                <a:cs typeface="Arial" pitchFamily="34" charset="0"/>
              </a:rPr>
              <a:t> </a:t>
            </a:r>
            <a:r>
              <a:rPr lang="ru-RU" b="1" dirty="0" err="1" smtClean="0">
                <a:latin typeface="Arial" pitchFamily="34" charset="0"/>
                <a:cs typeface="Arial" pitchFamily="34" charset="0"/>
              </a:rPr>
              <a:t>аспайтын</a:t>
            </a:r>
            <a:r>
              <a:rPr lang="ru-RU" b="1" dirty="0" smtClean="0">
                <a:latin typeface="Arial" pitchFamily="34" charset="0"/>
                <a:cs typeface="Arial" pitchFamily="34" charset="0"/>
              </a:rPr>
              <a:t> мерз</a:t>
            </a:r>
            <a:r>
              <a:rPr lang="en-US" b="1" dirty="0" err="1" smtClean="0">
                <a:latin typeface="Arial" pitchFamily="34" charset="0"/>
                <a:cs typeface="Arial" pitchFamily="34" charset="0"/>
              </a:rPr>
              <a:t>i</a:t>
            </a:r>
            <a:r>
              <a:rPr lang="ru-RU" b="1" dirty="0" smtClean="0">
                <a:latin typeface="Arial" pitchFamily="34" charset="0"/>
                <a:cs typeface="Arial" pitchFamily="34" charset="0"/>
              </a:rPr>
              <a:t>мге </a:t>
            </a:r>
            <a:r>
              <a:rPr lang="ru-RU" b="1" dirty="0" err="1" smtClean="0">
                <a:latin typeface="Arial" pitchFamily="34" charset="0"/>
                <a:cs typeface="Arial" pitchFamily="34" charset="0"/>
              </a:rPr>
              <a:t>қолданылуы мүмк</a:t>
            </a:r>
            <a:r>
              <a:rPr lang="en-US" b="1" dirty="0" err="1" smtClean="0">
                <a:latin typeface="Arial" pitchFamily="34" charset="0"/>
                <a:cs typeface="Arial" pitchFamily="34" charset="0"/>
              </a:rPr>
              <a:t>i</a:t>
            </a:r>
            <a:r>
              <a:rPr lang="ru-RU" b="1" dirty="0" smtClean="0">
                <a:latin typeface="Arial" pitchFamily="34" charset="0"/>
                <a:cs typeface="Arial" pitchFamily="34" charset="0"/>
              </a:rPr>
              <a:t>н.</a:t>
            </a:r>
          </a:p>
          <a:p>
            <a:pPr algn="ctr" fontAlgn="base">
              <a:lnSpc>
                <a:spcPct val="120000"/>
              </a:lnSpc>
              <a:spcBef>
                <a:spcPts val="0"/>
              </a:spcBef>
              <a:buNone/>
            </a:pPr>
            <a:endParaRPr lang="ru-RU" b="1" dirty="0" smtClean="0">
              <a:latin typeface="Arial" pitchFamily="34" charset="0"/>
              <a:cs typeface="Arial" pitchFamily="34" charset="0"/>
            </a:endParaRPr>
          </a:p>
          <a:p>
            <a:pPr algn="ctr" fontAlgn="base">
              <a:lnSpc>
                <a:spcPct val="120000"/>
              </a:lnSpc>
              <a:spcBef>
                <a:spcPts val="0"/>
              </a:spcBef>
              <a:buNone/>
            </a:pPr>
            <a:r>
              <a:rPr lang="ru-RU" b="1" dirty="0" smtClean="0">
                <a:latin typeface="Arial" pitchFamily="34" charset="0"/>
                <a:cs typeface="Arial" pitchFamily="34" charset="0"/>
              </a:rPr>
              <a:t>  3. </a:t>
            </a:r>
            <a:r>
              <a:rPr lang="ru-RU" b="1" dirty="0" err="1" smtClean="0">
                <a:latin typeface="Arial" pitchFamily="34" charset="0"/>
                <a:cs typeface="Arial" pitchFamily="34" charset="0"/>
              </a:rPr>
              <a:t>Әк</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мш</a:t>
            </a:r>
            <a:r>
              <a:rPr lang="en-US" b="1" dirty="0" err="1" smtClean="0">
                <a:latin typeface="Arial" pitchFamily="34" charset="0"/>
                <a:cs typeface="Arial" pitchFamily="34" charset="0"/>
              </a:rPr>
              <a:t>i</a:t>
            </a:r>
            <a:r>
              <a:rPr lang="ru-RU" b="1" dirty="0" smtClean="0">
                <a:latin typeface="Arial" pitchFamily="34" charset="0"/>
                <a:cs typeface="Arial" pitchFamily="34" charset="0"/>
              </a:rPr>
              <a:t>л</a:t>
            </a:r>
            <a:r>
              <a:rPr lang="en-US" b="1" dirty="0" err="1" smtClean="0">
                <a:latin typeface="Arial" pitchFamily="34" charset="0"/>
                <a:cs typeface="Arial" pitchFamily="34" charset="0"/>
              </a:rPr>
              <a:t>i</a:t>
            </a:r>
            <a:r>
              <a:rPr lang="ru-RU" b="1" dirty="0" smtClean="0">
                <a:latin typeface="Arial" pitchFamily="34" charset="0"/>
                <a:cs typeface="Arial" pitchFamily="34" charset="0"/>
              </a:rPr>
              <a:t>к </a:t>
            </a:r>
            <a:r>
              <a:rPr lang="ru-RU" b="1" dirty="0" err="1" smtClean="0">
                <a:latin typeface="Arial" pitchFamily="34" charset="0"/>
                <a:cs typeface="Arial" pitchFamily="34" charset="0"/>
              </a:rPr>
              <a:t>жазалардың басқа </a:t>
            </a:r>
            <a:r>
              <a:rPr lang="ru-RU" b="1" dirty="0" smtClean="0">
                <a:latin typeface="Arial" pitchFamily="34" charset="0"/>
                <a:cs typeface="Arial" pitchFamily="34" charset="0"/>
              </a:rPr>
              <a:t>да </a:t>
            </a:r>
            <a:r>
              <a:rPr lang="ru-RU" b="1" dirty="0" err="1" smtClean="0">
                <a:latin typeface="Arial" pitchFamily="34" charset="0"/>
                <a:cs typeface="Arial" pitchFamily="34" charset="0"/>
              </a:rPr>
              <a:t>түрлер</a:t>
            </a:r>
            <a:r>
              <a:rPr lang="en-US" b="1" dirty="0" err="1" smtClean="0">
                <a:latin typeface="Arial" pitchFamily="34" charset="0"/>
                <a:cs typeface="Arial" pitchFamily="34" charset="0"/>
              </a:rPr>
              <a:t>i</a:t>
            </a:r>
            <a:r>
              <a:rPr lang="en-US" b="1" dirty="0" smtClean="0">
                <a:latin typeface="Arial" pitchFamily="34" charset="0"/>
                <a:cs typeface="Arial" pitchFamily="34" charset="0"/>
              </a:rPr>
              <a:t> (</a:t>
            </a:r>
            <a:r>
              <a:rPr lang="ru-RU" b="1" dirty="0" err="1" smtClean="0">
                <a:latin typeface="Arial" pitchFamily="34" charset="0"/>
                <a:cs typeface="Arial" pitchFamily="34" charset="0"/>
              </a:rPr>
              <a:t>әкімшілік қамаққа алуды</a:t>
            </a:r>
            <a:r>
              <a:rPr lang="ru-RU" b="1" dirty="0" smtClean="0">
                <a:latin typeface="Arial" pitchFamily="34" charset="0"/>
                <a:cs typeface="Arial" pitchFamily="34" charset="0"/>
              </a:rPr>
              <a:t> </a:t>
            </a:r>
            <a:r>
              <a:rPr lang="ru-RU" b="1" dirty="0" err="1" smtClean="0">
                <a:latin typeface="Arial" pitchFamily="34" charset="0"/>
                <a:cs typeface="Arial" pitchFamily="34" charset="0"/>
              </a:rPr>
              <a:t>қоспағанда</a:t>
            </a:r>
            <a:r>
              <a:rPr lang="ru-RU" b="1" dirty="0" smtClean="0">
                <a:latin typeface="Arial" pitchFamily="34" charset="0"/>
                <a:cs typeface="Arial" pitchFamily="34" charset="0"/>
              </a:rPr>
              <a:t>), </a:t>
            </a:r>
            <a:r>
              <a:rPr lang="ru-RU" b="1" dirty="0" err="1" smtClean="0">
                <a:latin typeface="Arial" pitchFamily="34" charset="0"/>
                <a:cs typeface="Arial" pitchFamily="34" charset="0"/>
              </a:rPr>
              <a:t>сондай-ақ </a:t>
            </a:r>
            <a:r>
              <a:rPr lang="ru-RU" b="1" dirty="0" smtClean="0">
                <a:latin typeface="Arial" pitchFamily="34" charset="0"/>
                <a:cs typeface="Arial" pitchFamily="34" charset="0"/>
              </a:rPr>
              <a:t>осы </a:t>
            </a:r>
            <a:r>
              <a:rPr lang="ru-RU" b="1" dirty="0" err="1" smtClean="0">
                <a:latin typeface="Arial" pitchFamily="34" charset="0"/>
                <a:cs typeface="Arial" pitchFamily="34" charset="0"/>
              </a:rPr>
              <a:t>Кодекст</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ң </a:t>
            </a:r>
            <a:r>
              <a:rPr lang="ru-RU" b="1" dirty="0" smtClean="0">
                <a:latin typeface="Arial" pitchFamily="34" charset="0"/>
                <a:cs typeface="Arial" pitchFamily="34" charset="0"/>
              </a:rPr>
              <a:t>41  </a:t>
            </a:r>
            <a:r>
              <a:rPr lang="ru-RU" b="1" dirty="0" err="1" smtClean="0">
                <a:latin typeface="Arial" pitchFamily="34" charset="0"/>
                <a:cs typeface="Arial" pitchFamily="34" charset="0"/>
              </a:rPr>
              <a:t>және</a:t>
            </a:r>
            <a:r>
              <a:rPr lang="ru-RU" b="1" dirty="0" smtClean="0">
                <a:latin typeface="Arial" pitchFamily="34" charset="0"/>
                <a:cs typeface="Arial" pitchFamily="34" charset="0"/>
              </a:rPr>
              <a:t> 52-баптарында  </a:t>
            </a:r>
            <a:r>
              <a:rPr lang="ru-RU" b="1" dirty="0" err="1" smtClean="0">
                <a:latin typeface="Arial" pitchFamily="34" charset="0"/>
                <a:cs typeface="Arial" pitchFamily="34" charset="0"/>
              </a:rPr>
              <a:t>көрсетілген әк</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мш</a:t>
            </a:r>
            <a:r>
              <a:rPr lang="en-US" b="1" dirty="0" err="1" smtClean="0">
                <a:latin typeface="Arial" pitchFamily="34" charset="0"/>
                <a:cs typeface="Arial" pitchFamily="34" charset="0"/>
              </a:rPr>
              <a:t>i</a:t>
            </a:r>
            <a:r>
              <a:rPr lang="ru-RU" b="1" dirty="0" smtClean="0">
                <a:latin typeface="Arial" pitchFamily="34" charset="0"/>
                <a:cs typeface="Arial" pitchFamily="34" charset="0"/>
              </a:rPr>
              <a:t>л</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к-құқықтық ықпал ету</a:t>
            </a:r>
            <a:r>
              <a:rPr lang="ru-RU" b="1" dirty="0" smtClean="0">
                <a:latin typeface="Arial" pitchFamily="34" charset="0"/>
                <a:cs typeface="Arial" pitchFamily="34" charset="0"/>
              </a:rPr>
              <a:t> </a:t>
            </a:r>
            <a:r>
              <a:rPr lang="ru-RU" b="1" dirty="0" err="1" smtClean="0">
                <a:latin typeface="Arial" pitchFamily="34" charset="0"/>
                <a:cs typeface="Arial" pitchFamily="34" charset="0"/>
              </a:rPr>
              <a:t>шаралары</a:t>
            </a:r>
            <a:r>
              <a:rPr lang="ru-RU" b="1" dirty="0" smtClean="0">
                <a:latin typeface="Arial" pitchFamily="34" charset="0"/>
                <a:cs typeface="Arial" pitchFamily="34" charset="0"/>
              </a:rPr>
              <a:t> </a:t>
            </a:r>
            <a:r>
              <a:rPr lang="ru-RU" b="1" dirty="0" err="1" smtClean="0">
                <a:latin typeface="Arial" pitchFamily="34" charset="0"/>
                <a:cs typeface="Arial" pitchFamily="34" charset="0"/>
              </a:rPr>
              <a:t>кәмелетке толмағандарға жалпы</a:t>
            </a:r>
            <a:r>
              <a:rPr lang="ru-RU" b="1" dirty="0" smtClean="0">
                <a:latin typeface="Arial" pitchFamily="34" charset="0"/>
                <a:cs typeface="Arial" pitchFamily="34" charset="0"/>
              </a:rPr>
              <a:t> нег</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здерде</a:t>
            </a:r>
            <a:r>
              <a:rPr lang="ru-RU" b="1" dirty="0" smtClean="0">
                <a:latin typeface="Arial" pitchFamily="34" charset="0"/>
                <a:cs typeface="Arial" pitchFamily="34" charset="0"/>
              </a:rPr>
              <a:t> </a:t>
            </a:r>
            <a:r>
              <a:rPr lang="ru-RU" b="1" dirty="0" err="1" smtClean="0">
                <a:latin typeface="Arial" pitchFamily="34" charset="0"/>
                <a:cs typeface="Arial" pitchFamily="34" charset="0"/>
              </a:rPr>
              <a:t>қолданылады</a:t>
            </a:r>
            <a:r>
              <a:rPr lang="ru-RU" dirty="0" err="1" smtClean="0">
                <a:latin typeface="Arial" pitchFamily="34" charset="0"/>
                <a:cs typeface="Arial" pitchFamily="34" charset="0"/>
              </a:rPr>
              <a:t>.</a:t>
            </a:r>
            <a:endParaRPr lang="ru-RU" dirty="0">
              <a:latin typeface="Arial" pitchFamily="34" charset="0"/>
              <a:cs typeface="Arial" pitchFamily="34" charset="0"/>
            </a:endParaRPr>
          </a:p>
        </p:txBody>
      </p:sp>
    </p:spTree>
  </p:cSld>
  <p:clrMapOvr>
    <a:masterClrMapping/>
  </p:clrMapOvr>
  <p:transition>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8640"/>
            <a:ext cx="8229600" cy="6135960"/>
          </a:xfrm>
        </p:spPr>
        <p:txBody>
          <a:bodyPr>
            <a:normAutofit fontScale="92500" lnSpcReduction="10000"/>
          </a:bodyPr>
          <a:lstStyle/>
          <a:p>
            <a:pPr algn="ctr" fontAlgn="base">
              <a:lnSpc>
                <a:spcPct val="110000"/>
              </a:lnSpc>
              <a:spcBef>
                <a:spcPts val="0"/>
              </a:spcBef>
              <a:buNone/>
            </a:pPr>
            <a:r>
              <a:rPr lang="ru-RU" b="1" dirty="0" smtClean="0">
                <a:latin typeface="Arial" pitchFamily="34" charset="0"/>
                <a:cs typeface="Arial" pitchFamily="34" charset="0"/>
              </a:rPr>
              <a:t>69-бап. </a:t>
            </a:r>
            <a:r>
              <a:rPr lang="ru-RU" b="1" dirty="0" err="1" smtClean="0">
                <a:latin typeface="Arial" pitchFamily="34" charset="0"/>
                <a:cs typeface="Arial" pitchFamily="34" charset="0"/>
              </a:rPr>
              <a:t>Тәрбиелік әсер ету</a:t>
            </a:r>
            <a:r>
              <a:rPr lang="ru-RU" b="1" dirty="0" smtClean="0">
                <a:latin typeface="Arial" pitchFamily="34" charset="0"/>
                <a:cs typeface="Arial" pitchFamily="34" charset="0"/>
              </a:rPr>
              <a:t> </a:t>
            </a:r>
            <a:r>
              <a:rPr lang="ru-RU" b="1" dirty="0" err="1" smtClean="0">
                <a:latin typeface="Arial" pitchFamily="34" charset="0"/>
                <a:cs typeface="Arial" pitchFamily="34" charset="0"/>
              </a:rPr>
              <a:t>шаралары</a:t>
            </a:r>
            <a:r>
              <a:rPr lang="ru-RU" b="1" dirty="0" smtClean="0">
                <a:latin typeface="Arial" pitchFamily="34" charset="0"/>
                <a:cs typeface="Arial" pitchFamily="34" charset="0"/>
              </a:rPr>
              <a:t> </a:t>
            </a:r>
          </a:p>
          <a:p>
            <a:pPr algn="ctr" fontAlgn="base">
              <a:lnSpc>
                <a:spcPct val="110000"/>
              </a:lnSpc>
              <a:spcBef>
                <a:spcPts val="0"/>
              </a:spcBef>
              <a:buNone/>
            </a:pPr>
            <a:r>
              <a:rPr lang="ru-RU" b="1" dirty="0" smtClean="0">
                <a:latin typeface="Arial" pitchFamily="34" charset="0"/>
                <a:cs typeface="Arial" pitchFamily="34" charset="0"/>
              </a:rPr>
              <a:t>  1. </a:t>
            </a:r>
            <a:r>
              <a:rPr lang="ru-RU" b="1" dirty="0" err="1" smtClean="0">
                <a:latin typeface="Arial" pitchFamily="34" charset="0"/>
                <a:cs typeface="Arial" pitchFamily="34" charset="0"/>
              </a:rPr>
              <a:t>Кәмелетке толмаған адамға мынадай</a:t>
            </a:r>
            <a:r>
              <a:rPr lang="ru-RU" b="1" dirty="0" smtClean="0">
                <a:latin typeface="Arial" pitchFamily="34" charset="0"/>
                <a:cs typeface="Arial" pitchFamily="34" charset="0"/>
              </a:rPr>
              <a:t> </a:t>
            </a:r>
            <a:r>
              <a:rPr lang="ru-RU" b="1" dirty="0" err="1" smtClean="0">
                <a:latin typeface="Arial" pitchFamily="34" charset="0"/>
                <a:cs typeface="Arial" pitchFamily="34" charset="0"/>
              </a:rPr>
              <a:t>тәрбиел</a:t>
            </a:r>
            <a:r>
              <a:rPr lang="en-US" b="1" dirty="0" err="1" smtClean="0">
                <a:latin typeface="Arial" pitchFamily="34" charset="0"/>
                <a:cs typeface="Arial" pitchFamily="34" charset="0"/>
              </a:rPr>
              <a:t>i</a:t>
            </a:r>
            <a:r>
              <a:rPr lang="ru-RU" b="1" dirty="0" smtClean="0">
                <a:latin typeface="Arial" pitchFamily="34" charset="0"/>
                <a:cs typeface="Arial" pitchFamily="34" charset="0"/>
              </a:rPr>
              <a:t>к </a:t>
            </a:r>
            <a:r>
              <a:rPr lang="ru-RU" b="1" dirty="0" err="1" smtClean="0">
                <a:latin typeface="Arial" pitchFamily="34" charset="0"/>
                <a:cs typeface="Arial" pitchFamily="34" charset="0"/>
              </a:rPr>
              <a:t>ықпал ету</a:t>
            </a:r>
            <a:r>
              <a:rPr lang="ru-RU" b="1" dirty="0" smtClean="0">
                <a:latin typeface="Arial" pitchFamily="34" charset="0"/>
                <a:cs typeface="Arial" pitchFamily="34" charset="0"/>
              </a:rPr>
              <a:t> </a:t>
            </a:r>
            <a:r>
              <a:rPr lang="ru-RU" b="1" dirty="0" err="1" smtClean="0">
                <a:latin typeface="Arial" pitchFamily="34" charset="0"/>
                <a:cs typeface="Arial" pitchFamily="34" charset="0"/>
              </a:rPr>
              <a:t>шаралары</a:t>
            </a:r>
            <a:r>
              <a:rPr lang="ru-RU" b="1" dirty="0" smtClean="0">
                <a:latin typeface="Arial" pitchFamily="34" charset="0"/>
                <a:cs typeface="Arial" pitchFamily="34" charset="0"/>
              </a:rPr>
              <a:t> </a:t>
            </a:r>
            <a:r>
              <a:rPr lang="ru-RU" b="1" dirty="0" err="1" smtClean="0">
                <a:latin typeface="Arial" pitchFamily="34" charset="0"/>
                <a:cs typeface="Arial" pitchFamily="34" charset="0"/>
              </a:rPr>
              <a:t>тағайындалуы мүмк</a:t>
            </a:r>
            <a:r>
              <a:rPr lang="en-US" b="1" dirty="0" err="1" smtClean="0">
                <a:latin typeface="Arial" pitchFamily="34" charset="0"/>
                <a:cs typeface="Arial" pitchFamily="34" charset="0"/>
              </a:rPr>
              <a:t>i</a:t>
            </a:r>
            <a:r>
              <a:rPr lang="ru-RU" b="1" dirty="0" smtClean="0">
                <a:latin typeface="Arial" pitchFamily="34" charset="0"/>
                <a:cs typeface="Arial" pitchFamily="34" charset="0"/>
              </a:rPr>
              <a:t>н:</a:t>
            </a:r>
          </a:p>
          <a:p>
            <a:pPr algn="ctr" fontAlgn="base">
              <a:lnSpc>
                <a:spcPct val="110000"/>
              </a:lnSpc>
              <a:spcBef>
                <a:spcPts val="0"/>
              </a:spcBef>
              <a:buNone/>
            </a:pPr>
            <a:r>
              <a:rPr lang="ru-RU" b="1" dirty="0" smtClean="0">
                <a:latin typeface="Arial" pitchFamily="34" charset="0"/>
                <a:cs typeface="Arial" pitchFamily="34" charset="0"/>
              </a:rPr>
              <a:t>      1) </a:t>
            </a:r>
            <a:r>
              <a:rPr lang="ru-RU" b="1" dirty="0" err="1" smtClean="0">
                <a:latin typeface="Arial" pitchFamily="34" charset="0"/>
                <a:cs typeface="Arial" pitchFamily="34" charset="0"/>
              </a:rPr>
              <a:t>заңды түс</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нд</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ру</a:t>
            </a:r>
            <a:r>
              <a:rPr lang="ru-RU" b="1" dirty="0" smtClean="0">
                <a:latin typeface="Arial" pitchFamily="34" charset="0"/>
                <a:cs typeface="Arial" pitchFamily="34" charset="0"/>
              </a:rPr>
              <a:t>;</a:t>
            </a:r>
          </a:p>
          <a:p>
            <a:pPr algn="ctr" fontAlgn="base">
              <a:lnSpc>
                <a:spcPct val="110000"/>
              </a:lnSpc>
              <a:spcBef>
                <a:spcPts val="0"/>
              </a:spcBef>
              <a:buNone/>
            </a:pPr>
            <a:r>
              <a:rPr lang="ru-RU" b="1" dirty="0" smtClean="0">
                <a:latin typeface="Arial" pitchFamily="34" charset="0"/>
                <a:cs typeface="Arial" pitchFamily="34" charset="0"/>
              </a:rPr>
              <a:t> 3) </a:t>
            </a:r>
            <a:r>
              <a:rPr lang="ru-RU" b="1" dirty="0" err="1" smtClean="0">
                <a:latin typeface="Arial" pitchFamily="34" charset="0"/>
                <a:cs typeface="Arial" pitchFamily="34" charset="0"/>
              </a:rPr>
              <a:t>келт</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р</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лген</a:t>
            </a:r>
            <a:r>
              <a:rPr lang="ru-RU" b="1" dirty="0" smtClean="0">
                <a:latin typeface="Arial" pitchFamily="34" charset="0"/>
                <a:cs typeface="Arial" pitchFamily="34" charset="0"/>
              </a:rPr>
              <a:t> </a:t>
            </a:r>
            <a:r>
              <a:rPr lang="ru-RU" b="1" dirty="0" err="1" smtClean="0">
                <a:latin typeface="Arial" pitchFamily="34" charset="0"/>
                <a:cs typeface="Arial" pitchFamily="34" charset="0"/>
              </a:rPr>
              <a:t>зиянның есесін</a:t>
            </a:r>
            <a:r>
              <a:rPr lang="ru-RU" b="1" dirty="0" smtClean="0">
                <a:latin typeface="Arial" pitchFamily="34" charset="0"/>
                <a:cs typeface="Arial" pitchFamily="34" charset="0"/>
              </a:rPr>
              <a:t> </a:t>
            </a:r>
            <a:r>
              <a:rPr lang="ru-RU" b="1" dirty="0" err="1" smtClean="0">
                <a:latin typeface="Arial" pitchFamily="34" charset="0"/>
                <a:cs typeface="Arial" pitchFamily="34" charset="0"/>
              </a:rPr>
              <a:t>толтыру</a:t>
            </a:r>
            <a:r>
              <a:rPr lang="ru-RU" b="1" dirty="0" smtClean="0">
                <a:latin typeface="Arial" pitchFamily="34" charset="0"/>
                <a:cs typeface="Arial" pitchFamily="34" charset="0"/>
              </a:rPr>
              <a:t> м</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ндет</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н</a:t>
            </a:r>
            <a:r>
              <a:rPr lang="ru-RU" b="1" dirty="0" smtClean="0">
                <a:latin typeface="Arial" pitchFamily="34" charset="0"/>
                <a:cs typeface="Arial" pitchFamily="34" charset="0"/>
              </a:rPr>
              <a:t> </a:t>
            </a:r>
            <a:r>
              <a:rPr lang="ru-RU" b="1" dirty="0" err="1" smtClean="0">
                <a:latin typeface="Arial" pitchFamily="34" charset="0"/>
                <a:cs typeface="Arial" pitchFamily="34" charset="0"/>
              </a:rPr>
              <a:t>жүктеу;</a:t>
            </a:r>
            <a:endParaRPr lang="ru-RU" b="1" dirty="0" smtClean="0">
              <a:latin typeface="Arial" pitchFamily="34" charset="0"/>
              <a:cs typeface="Arial" pitchFamily="34" charset="0"/>
            </a:endParaRPr>
          </a:p>
          <a:p>
            <a:pPr algn="ctr" fontAlgn="base">
              <a:lnSpc>
                <a:spcPct val="110000"/>
              </a:lnSpc>
              <a:spcBef>
                <a:spcPts val="0"/>
              </a:spcBef>
              <a:buNone/>
            </a:pPr>
            <a:r>
              <a:rPr lang="ru-RU" b="1" dirty="0" smtClean="0">
                <a:latin typeface="Arial" pitchFamily="34" charset="0"/>
                <a:cs typeface="Arial" pitchFamily="34" charset="0"/>
              </a:rPr>
              <a:t>4) </a:t>
            </a:r>
            <a:r>
              <a:rPr lang="ru-RU" b="1" dirty="0" err="1" smtClean="0">
                <a:latin typeface="Arial" pitchFamily="34" charset="0"/>
                <a:cs typeface="Arial" pitchFamily="34" charset="0"/>
              </a:rPr>
              <a:t>кәмелетке толмаған адамдарды</a:t>
            </a:r>
            <a:r>
              <a:rPr lang="ru-RU" b="1" dirty="0" smtClean="0">
                <a:latin typeface="Arial" pitchFamily="34" charset="0"/>
                <a:cs typeface="Arial" pitchFamily="34" charset="0"/>
              </a:rPr>
              <a:t> бос </a:t>
            </a:r>
            <a:r>
              <a:rPr lang="ru-RU" b="1" dirty="0" err="1" smtClean="0">
                <a:latin typeface="Arial" pitchFamily="34" charset="0"/>
                <a:cs typeface="Arial" pitchFamily="34" charset="0"/>
              </a:rPr>
              <a:t>уақытын шектеу</a:t>
            </a:r>
            <a:r>
              <a:rPr lang="ru-RU" b="1" dirty="0" smtClean="0">
                <a:latin typeface="Arial" pitchFamily="34" charset="0"/>
                <a:cs typeface="Arial" pitchFamily="34" charset="0"/>
              </a:rPr>
              <a:t> </a:t>
            </a:r>
            <a:r>
              <a:rPr lang="ru-RU" b="1" dirty="0" err="1" smtClean="0">
                <a:latin typeface="Arial" pitchFamily="34" charset="0"/>
                <a:cs typeface="Arial" pitchFamily="34" charset="0"/>
              </a:rPr>
              <a:t>және </a:t>
            </a:r>
            <a:r>
              <a:rPr lang="ru-RU" b="1" dirty="0" smtClean="0">
                <a:latin typeface="Arial" pitchFamily="34" charset="0"/>
                <a:cs typeface="Arial" pitchFamily="34" charset="0"/>
              </a:rPr>
              <a:t>м</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нез-құлқына ерекше</a:t>
            </a:r>
            <a:r>
              <a:rPr lang="ru-RU" b="1" dirty="0" smtClean="0">
                <a:latin typeface="Arial" pitchFamily="34" charset="0"/>
                <a:cs typeface="Arial" pitchFamily="34" charset="0"/>
              </a:rPr>
              <a:t> </a:t>
            </a:r>
            <a:r>
              <a:rPr lang="ru-RU" b="1" dirty="0" err="1" smtClean="0">
                <a:latin typeface="Arial" pitchFamily="34" charset="0"/>
                <a:cs typeface="Arial" pitchFamily="34" charset="0"/>
              </a:rPr>
              <a:t>талаптар</a:t>
            </a:r>
            <a:r>
              <a:rPr lang="ru-RU" b="1" dirty="0" smtClean="0">
                <a:latin typeface="Arial" pitchFamily="34" charset="0"/>
                <a:cs typeface="Arial" pitchFamily="34" charset="0"/>
              </a:rPr>
              <a:t> </a:t>
            </a:r>
            <a:r>
              <a:rPr lang="ru-RU" b="1" dirty="0" err="1" smtClean="0">
                <a:latin typeface="Arial" pitchFamily="34" charset="0"/>
                <a:cs typeface="Arial" pitchFamily="34" charset="0"/>
              </a:rPr>
              <a:t>белг</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леу</a:t>
            </a:r>
            <a:r>
              <a:rPr lang="ru-RU" b="1" dirty="0" smtClean="0">
                <a:latin typeface="Arial" pitchFamily="34" charset="0"/>
                <a:cs typeface="Arial" pitchFamily="34" charset="0"/>
              </a:rPr>
              <a:t>.</a:t>
            </a:r>
          </a:p>
          <a:p>
            <a:pPr algn="ctr" fontAlgn="base">
              <a:lnSpc>
                <a:spcPct val="110000"/>
              </a:lnSpc>
              <a:spcBef>
                <a:spcPts val="0"/>
              </a:spcBef>
              <a:buNone/>
            </a:pPr>
            <a:r>
              <a:rPr lang="ru-RU" b="1" dirty="0" smtClean="0">
                <a:latin typeface="Arial" pitchFamily="34" charset="0"/>
                <a:cs typeface="Arial" pitchFamily="34" charset="0"/>
              </a:rPr>
              <a:t>2. </a:t>
            </a:r>
            <a:r>
              <a:rPr lang="ru-RU" b="1" dirty="0" err="1" smtClean="0">
                <a:latin typeface="Arial" pitchFamily="34" charset="0"/>
                <a:cs typeface="Arial" pitchFamily="34" charset="0"/>
              </a:rPr>
              <a:t>Кәмелетке толмаған адамға </a:t>
            </a:r>
            <a:r>
              <a:rPr lang="ru-RU" b="1" dirty="0" smtClean="0">
                <a:latin typeface="Arial" pitchFamily="34" charset="0"/>
                <a:cs typeface="Arial" pitchFamily="34" charset="0"/>
              </a:rPr>
              <a:t>б</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р</a:t>
            </a:r>
            <a:r>
              <a:rPr lang="ru-RU" b="1" dirty="0" smtClean="0">
                <a:latin typeface="Arial" pitchFamily="34" charset="0"/>
                <a:cs typeface="Arial" pitchFamily="34" charset="0"/>
              </a:rPr>
              <a:t> </a:t>
            </a:r>
            <a:r>
              <a:rPr lang="ru-RU" b="1" dirty="0" err="1" smtClean="0">
                <a:latin typeface="Arial" pitchFamily="34" charset="0"/>
                <a:cs typeface="Arial" pitchFamily="34" charset="0"/>
              </a:rPr>
              <a:t>мезг</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лде</a:t>
            </a:r>
            <a:r>
              <a:rPr lang="ru-RU" b="1" dirty="0" smtClean="0">
                <a:latin typeface="Arial" pitchFamily="34" charset="0"/>
                <a:cs typeface="Arial" pitchFamily="34" charset="0"/>
              </a:rPr>
              <a:t> б</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рнеше</a:t>
            </a:r>
            <a:r>
              <a:rPr lang="ru-RU" b="1" dirty="0" smtClean="0">
                <a:latin typeface="Arial" pitchFamily="34" charset="0"/>
                <a:cs typeface="Arial" pitchFamily="34" charset="0"/>
              </a:rPr>
              <a:t> </a:t>
            </a:r>
            <a:r>
              <a:rPr lang="ru-RU" b="1" dirty="0" err="1" smtClean="0">
                <a:latin typeface="Arial" pitchFamily="34" charset="0"/>
                <a:cs typeface="Arial" pitchFamily="34" charset="0"/>
              </a:rPr>
              <a:t>тәрбиел</a:t>
            </a:r>
            <a:r>
              <a:rPr lang="en-US" b="1" dirty="0" err="1" smtClean="0">
                <a:latin typeface="Arial" pitchFamily="34" charset="0"/>
                <a:cs typeface="Arial" pitchFamily="34" charset="0"/>
              </a:rPr>
              <a:t>i</a:t>
            </a:r>
            <a:r>
              <a:rPr lang="ru-RU" b="1" dirty="0" smtClean="0">
                <a:latin typeface="Arial" pitchFamily="34" charset="0"/>
                <a:cs typeface="Arial" pitchFamily="34" charset="0"/>
              </a:rPr>
              <a:t>к </a:t>
            </a:r>
            <a:r>
              <a:rPr lang="ru-RU" b="1" dirty="0" err="1" smtClean="0">
                <a:latin typeface="Arial" pitchFamily="34" charset="0"/>
                <a:cs typeface="Arial" pitchFamily="34" charset="0"/>
              </a:rPr>
              <a:t>ықпал ету</a:t>
            </a:r>
            <a:r>
              <a:rPr lang="ru-RU" b="1" dirty="0" smtClean="0">
                <a:latin typeface="Arial" pitchFamily="34" charset="0"/>
                <a:cs typeface="Arial" pitchFamily="34" charset="0"/>
              </a:rPr>
              <a:t> </a:t>
            </a:r>
            <a:r>
              <a:rPr lang="ru-RU" b="1" dirty="0" err="1" smtClean="0">
                <a:latin typeface="Arial" pitchFamily="34" charset="0"/>
                <a:cs typeface="Arial" pitchFamily="34" charset="0"/>
              </a:rPr>
              <a:t>шаралары</a:t>
            </a:r>
            <a:r>
              <a:rPr lang="ru-RU" b="1" dirty="0" smtClean="0">
                <a:latin typeface="Arial" pitchFamily="34" charset="0"/>
                <a:cs typeface="Arial" pitchFamily="34" charset="0"/>
              </a:rPr>
              <a:t> </a:t>
            </a:r>
            <a:r>
              <a:rPr lang="ru-RU" b="1" dirty="0" err="1" smtClean="0">
                <a:latin typeface="Arial" pitchFamily="34" charset="0"/>
                <a:cs typeface="Arial" pitchFamily="34" charset="0"/>
              </a:rPr>
              <a:t>тағайындалуы мүмк</a:t>
            </a:r>
            <a:r>
              <a:rPr lang="en-US" b="1" dirty="0" err="1" smtClean="0">
                <a:latin typeface="Arial" pitchFamily="34" charset="0"/>
                <a:cs typeface="Arial" pitchFamily="34" charset="0"/>
              </a:rPr>
              <a:t>i</a:t>
            </a:r>
            <a:r>
              <a:rPr lang="ru-RU" b="1" dirty="0" smtClean="0">
                <a:latin typeface="Arial" pitchFamily="34" charset="0"/>
                <a:cs typeface="Arial" pitchFamily="34" charset="0"/>
              </a:rPr>
              <a:t>н.</a:t>
            </a:r>
          </a:p>
          <a:p>
            <a:pPr algn="ctr" fontAlgn="base">
              <a:lnSpc>
                <a:spcPct val="110000"/>
              </a:lnSpc>
              <a:spcBef>
                <a:spcPts val="0"/>
              </a:spcBef>
              <a:buNone/>
            </a:pPr>
            <a:r>
              <a:rPr lang="ru-RU" b="1" dirty="0" smtClean="0">
                <a:latin typeface="Arial" pitchFamily="34" charset="0"/>
                <a:cs typeface="Arial" pitchFamily="34" charset="0"/>
              </a:rPr>
              <a:t>  3. Осы </a:t>
            </a:r>
            <a:r>
              <a:rPr lang="ru-RU" b="1" dirty="0" err="1" smtClean="0">
                <a:latin typeface="Arial" pitchFamily="34" charset="0"/>
                <a:cs typeface="Arial" pitchFamily="34" charset="0"/>
              </a:rPr>
              <a:t>баптың </a:t>
            </a:r>
            <a:r>
              <a:rPr lang="ru-RU" b="1" dirty="0" smtClean="0">
                <a:latin typeface="Arial" pitchFamily="34" charset="0"/>
                <a:cs typeface="Arial" pitchFamily="34" charset="0"/>
              </a:rPr>
              <a:t>б</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р</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нш</a:t>
            </a:r>
            <a:r>
              <a:rPr lang="en-US" b="1" dirty="0" err="1" smtClean="0">
                <a:latin typeface="Arial" pitchFamily="34" charset="0"/>
                <a:cs typeface="Arial" pitchFamily="34" charset="0"/>
              </a:rPr>
              <a:t>i</a:t>
            </a:r>
            <a:r>
              <a:rPr lang="en-US" b="1" dirty="0" smtClean="0">
                <a:latin typeface="Arial" pitchFamily="34" charset="0"/>
                <a:cs typeface="Arial" pitchFamily="34" charset="0"/>
              </a:rPr>
              <a:t> </a:t>
            </a:r>
            <a:r>
              <a:rPr lang="ru-RU" b="1" dirty="0" err="1" smtClean="0">
                <a:latin typeface="Arial" pitchFamily="34" charset="0"/>
                <a:cs typeface="Arial" pitchFamily="34" charset="0"/>
              </a:rPr>
              <a:t>бөл</a:t>
            </a:r>
            <a:r>
              <a:rPr lang="en-US" b="1" dirty="0" err="1" smtClean="0">
                <a:latin typeface="Arial" pitchFamily="34" charset="0"/>
                <a:cs typeface="Arial" pitchFamily="34" charset="0"/>
              </a:rPr>
              <a:t>i</a:t>
            </a:r>
            <a:r>
              <a:rPr lang="ru-RU" b="1" dirty="0" smtClean="0">
                <a:latin typeface="Arial" pitchFamily="34" charset="0"/>
                <a:cs typeface="Arial" pitchFamily="34" charset="0"/>
              </a:rPr>
              <a:t>г</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н</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ң </a:t>
            </a:r>
            <a:r>
              <a:rPr lang="ru-RU" b="1" dirty="0" smtClean="0">
                <a:latin typeface="Arial" pitchFamily="34" charset="0"/>
                <a:cs typeface="Arial" pitchFamily="34" charset="0"/>
              </a:rPr>
              <a:t>4) </a:t>
            </a:r>
            <a:r>
              <a:rPr lang="ru-RU" b="1" dirty="0" err="1" smtClean="0">
                <a:latin typeface="Arial" pitchFamily="34" charset="0"/>
                <a:cs typeface="Arial" pitchFamily="34" charset="0"/>
              </a:rPr>
              <a:t>тармақшасында көзделген тәрбиел</a:t>
            </a:r>
            <a:r>
              <a:rPr lang="en-US" b="1" dirty="0" err="1" smtClean="0">
                <a:latin typeface="Arial" pitchFamily="34" charset="0"/>
                <a:cs typeface="Arial" pitchFamily="34" charset="0"/>
              </a:rPr>
              <a:t>i</a:t>
            </a:r>
            <a:r>
              <a:rPr lang="ru-RU" b="1" dirty="0" smtClean="0">
                <a:latin typeface="Arial" pitchFamily="34" charset="0"/>
                <a:cs typeface="Arial" pitchFamily="34" charset="0"/>
              </a:rPr>
              <a:t>к </a:t>
            </a:r>
            <a:r>
              <a:rPr lang="ru-RU" b="1" dirty="0" err="1" smtClean="0">
                <a:latin typeface="Arial" pitchFamily="34" charset="0"/>
                <a:cs typeface="Arial" pitchFamily="34" charset="0"/>
              </a:rPr>
              <a:t>ықпал ету</a:t>
            </a:r>
            <a:r>
              <a:rPr lang="ru-RU" b="1" dirty="0" smtClean="0">
                <a:latin typeface="Arial" pitchFamily="34" charset="0"/>
                <a:cs typeface="Arial" pitchFamily="34" charset="0"/>
              </a:rPr>
              <a:t> </a:t>
            </a:r>
            <a:r>
              <a:rPr lang="ru-RU" b="1" dirty="0" err="1" smtClean="0">
                <a:latin typeface="Arial" pitchFamily="34" charset="0"/>
                <a:cs typeface="Arial" pitchFamily="34" charset="0"/>
              </a:rPr>
              <a:t>шараларын</a:t>
            </a:r>
            <a:r>
              <a:rPr lang="ru-RU" b="1" dirty="0" smtClean="0">
                <a:latin typeface="Arial" pitchFamily="34" charset="0"/>
                <a:cs typeface="Arial" pitchFamily="34" charset="0"/>
              </a:rPr>
              <a:t> </a:t>
            </a:r>
            <a:r>
              <a:rPr lang="ru-RU" b="1" dirty="0" err="1" smtClean="0">
                <a:latin typeface="Arial" pitchFamily="34" charset="0"/>
                <a:cs typeface="Arial" pitchFamily="34" charset="0"/>
              </a:rPr>
              <a:t>қолдану </a:t>
            </a:r>
            <a:r>
              <a:rPr lang="ru-RU" b="1" dirty="0" smtClean="0">
                <a:latin typeface="Arial" pitchFamily="34" charset="0"/>
                <a:cs typeface="Arial" pitchFamily="34" charset="0"/>
              </a:rPr>
              <a:t>мерз</a:t>
            </a:r>
            <a:r>
              <a:rPr lang="en-US" b="1" dirty="0" err="1" smtClean="0">
                <a:latin typeface="Arial" pitchFamily="34" charset="0"/>
                <a:cs typeface="Arial" pitchFamily="34" charset="0"/>
              </a:rPr>
              <a:t>i</a:t>
            </a:r>
            <a:r>
              <a:rPr lang="ru-RU" b="1" dirty="0" smtClean="0">
                <a:latin typeface="Arial" pitchFamily="34" charset="0"/>
                <a:cs typeface="Arial" pitchFamily="34" charset="0"/>
              </a:rPr>
              <a:t>м</a:t>
            </a:r>
            <a:r>
              <a:rPr lang="en-US" b="1" dirty="0" err="1" smtClean="0">
                <a:latin typeface="Arial" pitchFamily="34" charset="0"/>
                <a:cs typeface="Arial" pitchFamily="34" charset="0"/>
              </a:rPr>
              <a:t>i</a:t>
            </a:r>
            <a:r>
              <a:rPr lang="en-US" b="1" dirty="0" smtClean="0">
                <a:latin typeface="Arial" pitchFamily="34" charset="0"/>
                <a:cs typeface="Arial" pitchFamily="34" charset="0"/>
              </a:rPr>
              <a:t> </a:t>
            </a:r>
            <a:r>
              <a:rPr lang="ru-RU" b="1" dirty="0" err="1" smtClean="0">
                <a:latin typeface="Arial" pitchFamily="34" charset="0"/>
                <a:cs typeface="Arial" pitchFamily="34" charset="0"/>
              </a:rPr>
              <a:t>үш айдан</a:t>
            </a:r>
            <a:r>
              <a:rPr lang="ru-RU" b="1" dirty="0" smtClean="0">
                <a:latin typeface="Arial" pitchFamily="34" charset="0"/>
                <a:cs typeface="Arial" pitchFamily="34" charset="0"/>
              </a:rPr>
              <a:t> </a:t>
            </a:r>
            <a:r>
              <a:rPr lang="ru-RU" b="1" dirty="0" err="1" smtClean="0">
                <a:latin typeface="Arial" pitchFamily="34" charset="0"/>
                <a:cs typeface="Arial" pitchFamily="34" charset="0"/>
              </a:rPr>
              <a:t>алты</a:t>
            </a:r>
            <a:r>
              <a:rPr lang="ru-RU" b="1" dirty="0" smtClean="0">
                <a:latin typeface="Arial" pitchFamily="34" charset="0"/>
                <a:cs typeface="Arial" pitchFamily="34" charset="0"/>
              </a:rPr>
              <a:t> </a:t>
            </a:r>
            <a:r>
              <a:rPr lang="ru-RU" b="1" dirty="0" err="1" smtClean="0">
                <a:latin typeface="Arial" pitchFamily="34" charset="0"/>
                <a:cs typeface="Arial" pitchFamily="34" charset="0"/>
              </a:rPr>
              <a:t>айға дей</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нг</a:t>
            </a:r>
            <a:r>
              <a:rPr lang="en-US" b="1" dirty="0" err="1" smtClean="0">
                <a:latin typeface="Arial" pitchFamily="34" charset="0"/>
                <a:cs typeface="Arial" pitchFamily="34" charset="0"/>
              </a:rPr>
              <a:t>i</a:t>
            </a:r>
            <a:r>
              <a:rPr lang="en-US" b="1" dirty="0" smtClean="0">
                <a:latin typeface="Arial" pitchFamily="34" charset="0"/>
                <a:cs typeface="Arial" pitchFamily="34" charset="0"/>
              </a:rPr>
              <a:t> </a:t>
            </a:r>
            <a:r>
              <a:rPr lang="ru-RU" b="1" dirty="0" err="1" smtClean="0">
                <a:latin typeface="Arial" pitchFamily="34" charset="0"/>
                <a:cs typeface="Arial" pitchFamily="34" charset="0"/>
              </a:rPr>
              <a:t>ұзақтыққа белг</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ленед</a:t>
            </a:r>
            <a:r>
              <a:rPr lang="en-US" b="1" dirty="0" err="1" smtClean="0">
                <a:latin typeface="Arial" pitchFamily="34" charset="0"/>
                <a:cs typeface="Arial" pitchFamily="34" charset="0"/>
              </a:rPr>
              <a:t>i</a:t>
            </a:r>
            <a:r>
              <a:rPr lang="en-US" b="1" dirty="0" smtClean="0">
                <a:latin typeface="Arial" pitchFamily="34" charset="0"/>
                <a:cs typeface="Arial" pitchFamily="34" charset="0"/>
              </a:rPr>
              <a:t>.</a:t>
            </a:r>
            <a:endParaRPr lang="en-US" b="1" dirty="0">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5919936"/>
          </a:xfrm>
        </p:spPr>
        <p:txBody>
          <a:bodyPr>
            <a:normAutofit fontScale="77500" lnSpcReduction="20000"/>
          </a:bodyPr>
          <a:lstStyle/>
          <a:p>
            <a:pPr algn="ctr" fontAlgn="base">
              <a:lnSpc>
                <a:spcPct val="120000"/>
              </a:lnSpc>
              <a:spcBef>
                <a:spcPts val="0"/>
              </a:spcBef>
              <a:buNone/>
            </a:pPr>
            <a:r>
              <a:rPr lang="ru-RU" b="1" dirty="0" smtClean="0">
                <a:latin typeface="Arial" pitchFamily="34" charset="0"/>
                <a:cs typeface="Arial" pitchFamily="34" charset="0"/>
              </a:rPr>
              <a:t>434-бап. </a:t>
            </a:r>
            <a:r>
              <a:rPr lang="ru-RU" b="1" dirty="0" err="1" smtClean="0">
                <a:latin typeface="Arial" pitchFamily="34" charset="0"/>
                <a:cs typeface="Arial" pitchFamily="34" charset="0"/>
              </a:rPr>
              <a:t>Ұсақ бұзақылық</a:t>
            </a:r>
            <a:endParaRPr lang="ru-RU" b="1" dirty="0" smtClean="0">
              <a:latin typeface="Arial" pitchFamily="34" charset="0"/>
              <a:cs typeface="Arial" pitchFamily="34" charset="0"/>
            </a:endParaRPr>
          </a:p>
          <a:p>
            <a:pPr algn="ctr" fontAlgn="base">
              <a:lnSpc>
                <a:spcPct val="120000"/>
              </a:lnSpc>
              <a:spcBef>
                <a:spcPts val="0"/>
              </a:spcBef>
              <a:buNone/>
            </a:pPr>
            <a:endParaRPr lang="ru-RU" b="1" dirty="0" smtClean="0">
              <a:latin typeface="Arial" pitchFamily="34" charset="0"/>
              <a:cs typeface="Arial" pitchFamily="34" charset="0"/>
            </a:endParaRPr>
          </a:p>
          <a:p>
            <a:pPr algn="ctr" fontAlgn="base">
              <a:lnSpc>
                <a:spcPct val="120000"/>
              </a:lnSpc>
              <a:spcBef>
                <a:spcPts val="0"/>
              </a:spcBef>
              <a:buNone/>
            </a:pPr>
            <a:r>
              <a:rPr lang="ru-RU" b="1" dirty="0" smtClean="0">
                <a:latin typeface="Arial" pitchFamily="34" charset="0"/>
                <a:cs typeface="Arial" pitchFamily="34" charset="0"/>
              </a:rPr>
              <a:t> 1. </a:t>
            </a:r>
            <a:r>
              <a:rPr lang="ru-RU" b="1" dirty="0" err="1" smtClean="0">
                <a:latin typeface="Arial" pitchFamily="34" charset="0"/>
                <a:cs typeface="Arial" pitchFamily="34" charset="0"/>
              </a:rPr>
              <a:t>Ұсақ бұзақылық, яғни қоғамдық орындарда</a:t>
            </a:r>
            <a:r>
              <a:rPr lang="ru-RU" b="1" dirty="0" smtClean="0">
                <a:latin typeface="Arial" pitchFamily="34" charset="0"/>
                <a:cs typeface="Arial" pitchFamily="34" charset="0"/>
              </a:rPr>
              <a:t> </a:t>
            </a:r>
            <a:r>
              <a:rPr lang="ru-RU" b="1" dirty="0" err="1" smtClean="0">
                <a:latin typeface="Arial" pitchFamily="34" charset="0"/>
                <a:cs typeface="Arial" pitchFamily="34" charset="0"/>
              </a:rPr>
              <a:t>дөрекі сөздер айту</a:t>
            </a:r>
            <a:r>
              <a:rPr lang="ru-RU" b="1" dirty="0" smtClean="0">
                <a:latin typeface="Arial" pitchFamily="34" charset="0"/>
                <a:cs typeface="Arial" pitchFamily="34" charset="0"/>
              </a:rPr>
              <a:t>, </a:t>
            </a:r>
            <a:r>
              <a:rPr lang="ru-RU" b="1" dirty="0" err="1" smtClean="0">
                <a:latin typeface="Arial" pitchFamily="34" charset="0"/>
                <a:cs typeface="Arial" pitchFamily="34" charset="0"/>
              </a:rPr>
              <a:t>жеке</a:t>
            </a:r>
            <a:r>
              <a:rPr lang="ru-RU" b="1" dirty="0" smtClean="0">
                <a:latin typeface="Arial" pitchFamily="34" charset="0"/>
                <a:cs typeface="Arial" pitchFamily="34" charset="0"/>
              </a:rPr>
              <a:t> </a:t>
            </a:r>
            <a:r>
              <a:rPr lang="ru-RU" b="1" dirty="0" err="1" smtClean="0">
                <a:latin typeface="Arial" pitchFamily="34" charset="0"/>
                <a:cs typeface="Arial" pitchFamily="34" charset="0"/>
              </a:rPr>
              <a:t>тұлғаларды қорлау, тұрғын үй-жайды қорлау және басқаларды сыйламаушылықты білдіретін</a:t>
            </a:r>
            <a:r>
              <a:rPr lang="ru-RU" b="1" dirty="0" smtClean="0">
                <a:latin typeface="Arial" pitchFamily="34" charset="0"/>
                <a:cs typeface="Arial" pitchFamily="34" charset="0"/>
              </a:rPr>
              <a:t>, </a:t>
            </a:r>
            <a:r>
              <a:rPr lang="ru-RU" b="1" dirty="0" err="1" smtClean="0">
                <a:latin typeface="Arial" pitchFamily="34" charset="0"/>
                <a:cs typeface="Arial" pitchFamily="34" charset="0"/>
              </a:rPr>
              <a:t>қоғамдық тәртіп </a:t>
            </a:r>
            <a:r>
              <a:rPr lang="ru-RU" b="1" dirty="0" smtClean="0">
                <a:latin typeface="Arial" pitchFamily="34" charset="0"/>
                <a:cs typeface="Arial" pitchFamily="34" charset="0"/>
              </a:rPr>
              <a:t>пен </a:t>
            </a:r>
            <a:r>
              <a:rPr lang="ru-RU" b="1" dirty="0" err="1" smtClean="0">
                <a:latin typeface="Arial" pitchFamily="34" charset="0"/>
                <a:cs typeface="Arial" pitchFamily="34" charset="0"/>
              </a:rPr>
              <a:t>жеке</a:t>
            </a:r>
            <a:r>
              <a:rPr lang="ru-RU" b="1" dirty="0" smtClean="0">
                <a:latin typeface="Arial" pitchFamily="34" charset="0"/>
                <a:cs typeface="Arial" pitchFamily="34" charset="0"/>
              </a:rPr>
              <a:t> </a:t>
            </a:r>
            <a:r>
              <a:rPr lang="ru-RU" b="1" dirty="0" err="1" smtClean="0">
                <a:latin typeface="Arial" pitchFamily="34" charset="0"/>
                <a:cs typeface="Arial" pitchFamily="34" charset="0"/>
              </a:rPr>
              <a:t>адамдардың тыныштығын бұзатын осыған ұқсас әрекеттер </a:t>
            </a:r>
            <a:r>
              <a:rPr lang="ru-RU" b="1" dirty="0" smtClean="0">
                <a:latin typeface="Arial" pitchFamily="34" charset="0"/>
                <a:cs typeface="Arial" pitchFamily="34" charset="0"/>
              </a:rPr>
              <a:t>- бес </a:t>
            </a:r>
            <a:r>
              <a:rPr lang="ru-RU" b="1" dirty="0" err="1" smtClean="0">
                <a:latin typeface="Arial" pitchFamily="34" charset="0"/>
                <a:cs typeface="Arial" pitchFamily="34" charset="0"/>
              </a:rPr>
              <a:t>айлық есептік</a:t>
            </a:r>
            <a:r>
              <a:rPr lang="ru-RU" b="1" dirty="0" smtClean="0">
                <a:latin typeface="Arial" pitchFamily="34" charset="0"/>
                <a:cs typeface="Arial" pitchFamily="34" charset="0"/>
              </a:rPr>
              <a:t> </a:t>
            </a:r>
            <a:r>
              <a:rPr lang="ru-RU" b="1" dirty="0" err="1" smtClean="0">
                <a:latin typeface="Arial" pitchFamily="34" charset="0"/>
                <a:cs typeface="Arial" pitchFamily="34" charset="0"/>
              </a:rPr>
              <a:t>көрсеткіш мөлшерінде айыппұл салуға </a:t>
            </a:r>
            <a:r>
              <a:rPr lang="ru-RU" b="1" dirty="0" smtClean="0">
                <a:latin typeface="Arial" pitchFamily="34" charset="0"/>
                <a:cs typeface="Arial" pitchFamily="34" charset="0"/>
              </a:rPr>
              <a:t>не он </a:t>
            </a:r>
            <a:r>
              <a:rPr lang="ru-RU" b="1" dirty="0" err="1" smtClean="0">
                <a:latin typeface="Arial" pitchFamily="34" charset="0"/>
                <a:cs typeface="Arial" pitchFamily="34" charset="0"/>
              </a:rPr>
              <a:t>тәулікке дейінгі</a:t>
            </a:r>
            <a:r>
              <a:rPr lang="ru-RU" b="1" dirty="0" smtClean="0">
                <a:latin typeface="Arial" pitchFamily="34" charset="0"/>
                <a:cs typeface="Arial" pitchFamily="34" charset="0"/>
              </a:rPr>
              <a:t> </a:t>
            </a:r>
            <a:r>
              <a:rPr lang="ru-RU" b="1" dirty="0" err="1" smtClean="0">
                <a:latin typeface="Arial" pitchFamily="34" charset="0"/>
                <a:cs typeface="Arial" pitchFamily="34" charset="0"/>
              </a:rPr>
              <a:t>мерзімге</a:t>
            </a:r>
            <a:r>
              <a:rPr lang="ru-RU" b="1" dirty="0" smtClean="0">
                <a:latin typeface="Arial" pitchFamily="34" charset="0"/>
                <a:cs typeface="Arial" pitchFamily="34" charset="0"/>
              </a:rPr>
              <a:t> </a:t>
            </a:r>
            <a:r>
              <a:rPr lang="ru-RU" b="1" dirty="0" err="1" smtClean="0">
                <a:latin typeface="Arial" pitchFamily="34" charset="0"/>
                <a:cs typeface="Arial" pitchFamily="34" charset="0"/>
              </a:rPr>
              <a:t>әкімшілік қамаққа алуға әкеп соғады</a:t>
            </a:r>
            <a:r>
              <a:rPr lang="ru-RU" b="1" dirty="0" smtClean="0">
                <a:latin typeface="Arial" pitchFamily="34" charset="0"/>
                <a:cs typeface="Arial" pitchFamily="34" charset="0"/>
              </a:rPr>
              <a:t>. </a:t>
            </a:r>
          </a:p>
          <a:p>
            <a:pPr algn="ctr" fontAlgn="base">
              <a:lnSpc>
                <a:spcPct val="120000"/>
              </a:lnSpc>
              <a:spcBef>
                <a:spcPts val="0"/>
              </a:spcBef>
              <a:buNone/>
            </a:pPr>
            <a:r>
              <a:rPr lang="ru-RU" b="1" dirty="0" smtClean="0">
                <a:latin typeface="Arial" pitchFamily="34" charset="0"/>
                <a:cs typeface="Arial" pitchFamily="34" charset="0"/>
              </a:rPr>
              <a:t>2. Осы </a:t>
            </a:r>
            <a:r>
              <a:rPr lang="ru-RU" b="1" dirty="0" err="1" smtClean="0">
                <a:latin typeface="Arial" pitchFamily="34" charset="0"/>
                <a:cs typeface="Arial" pitchFamily="34" charset="0"/>
              </a:rPr>
              <a:t>баптың бірінші</a:t>
            </a:r>
            <a:r>
              <a:rPr lang="ru-RU" b="1" dirty="0" smtClean="0">
                <a:latin typeface="Arial" pitchFamily="34" charset="0"/>
                <a:cs typeface="Arial" pitchFamily="34" charset="0"/>
              </a:rPr>
              <a:t> </a:t>
            </a:r>
            <a:r>
              <a:rPr lang="ru-RU" b="1" dirty="0" err="1" smtClean="0">
                <a:latin typeface="Arial" pitchFamily="34" charset="0"/>
                <a:cs typeface="Arial" pitchFamily="34" charset="0"/>
              </a:rPr>
              <a:t>бөлігінде көзделген</a:t>
            </a:r>
            <a:r>
              <a:rPr lang="ru-RU" b="1" dirty="0" smtClean="0">
                <a:latin typeface="Arial" pitchFamily="34" charset="0"/>
                <a:cs typeface="Arial" pitchFamily="34" charset="0"/>
              </a:rPr>
              <a:t>, </a:t>
            </a:r>
            <a:r>
              <a:rPr lang="ru-RU" b="1" dirty="0" err="1" smtClean="0">
                <a:latin typeface="Arial" pitchFamily="34" charset="0"/>
                <a:cs typeface="Arial" pitchFamily="34" charset="0"/>
              </a:rPr>
              <a:t>әкімшілік жаза</a:t>
            </a:r>
            <a:r>
              <a:rPr lang="ru-RU" b="1" dirty="0" smtClean="0">
                <a:latin typeface="Arial" pitchFamily="34" charset="0"/>
                <a:cs typeface="Arial" pitchFamily="34" charset="0"/>
              </a:rPr>
              <a:t> </a:t>
            </a:r>
            <a:r>
              <a:rPr lang="ru-RU" b="1" dirty="0" err="1" smtClean="0">
                <a:latin typeface="Arial" pitchFamily="34" charset="0"/>
                <a:cs typeface="Arial" pitchFamily="34" charset="0"/>
              </a:rPr>
              <a:t>қолданылғаннан кейін</a:t>
            </a:r>
            <a:r>
              <a:rPr lang="ru-RU" b="1" dirty="0" smtClean="0">
                <a:latin typeface="Arial" pitchFamily="34" charset="0"/>
                <a:cs typeface="Arial" pitchFamily="34" charset="0"/>
              </a:rPr>
              <a:t> </a:t>
            </a:r>
            <a:r>
              <a:rPr lang="ru-RU" b="1" dirty="0" err="1" smtClean="0">
                <a:latin typeface="Arial" pitchFamily="34" charset="0"/>
                <a:cs typeface="Arial" pitchFamily="34" charset="0"/>
              </a:rPr>
              <a:t>бір</a:t>
            </a:r>
            <a:r>
              <a:rPr lang="ru-RU" b="1" dirty="0" smtClean="0">
                <a:latin typeface="Arial" pitchFamily="34" charset="0"/>
                <a:cs typeface="Arial" pitchFamily="34" charset="0"/>
              </a:rPr>
              <a:t> </a:t>
            </a:r>
            <a:r>
              <a:rPr lang="ru-RU" b="1" dirty="0" err="1" smtClean="0">
                <a:latin typeface="Arial" pitchFamily="34" charset="0"/>
                <a:cs typeface="Arial" pitchFamily="34" charset="0"/>
              </a:rPr>
              <a:t>жыл</a:t>
            </a:r>
            <a:r>
              <a:rPr lang="ru-RU" b="1" dirty="0" smtClean="0">
                <a:latin typeface="Arial" pitchFamily="34" charset="0"/>
                <a:cs typeface="Arial" pitchFamily="34" charset="0"/>
              </a:rPr>
              <a:t> </a:t>
            </a:r>
            <a:r>
              <a:rPr lang="ru-RU" b="1" dirty="0" err="1" smtClean="0">
                <a:latin typeface="Arial" pitchFamily="34" charset="0"/>
                <a:cs typeface="Arial" pitchFamily="34" charset="0"/>
              </a:rPr>
              <a:t>ішінде</a:t>
            </a:r>
            <a:r>
              <a:rPr lang="ru-RU" b="1" dirty="0" smtClean="0">
                <a:latin typeface="Arial" pitchFamily="34" charset="0"/>
                <a:cs typeface="Arial" pitchFamily="34" charset="0"/>
              </a:rPr>
              <a:t> </a:t>
            </a:r>
            <a:r>
              <a:rPr lang="ru-RU" b="1" dirty="0" err="1" smtClean="0">
                <a:latin typeface="Arial" pitchFamily="34" charset="0"/>
                <a:cs typeface="Arial" pitchFamily="34" charset="0"/>
              </a:rPr>
              <a:t>қайталап жасалған іс-әрекеттер </a:t>
            </a:r>
            <a:r>
              <a:rPr lang="ru-RU" b="1" dirty="0" smtClean="0">
                <a:latin typeface="Arial" pitchFamily="34" charset="0"/>
                <a:cs typeface="Arial" pitchFamily="34" charset="0"/>
              </a:rPr>
              <a:t>- он бес </a:t>
            </a:r>
            <a:r>
              <a:rPr lang="ru-RU" b="1" dirty="0" err="1" smtClean="0">
                <a:latin typeface="Arial" pitchFamily="34" charset="0"/>
                <a:cs typeface="Arial" pitchFamily="34" charset="0"/>
              </a:rPr>
              <a:t>тәулікке дейінгі</a:t>
            </a:r>
            <a:r>
              <a:rPr lang="ru-RU" b="1" dirty="0" smtClean="0">
                <a:latin typeface="Arial" pitchFamily="34" charset="0"/>
                <a:cs typeface="Arial" pitchFamily="34" charset="0"/>
              </a:rPr>
              <a:t> </a:t>
            </a:r>
            <a:r>
              <a:rPr lang="ru-RU" b="1" dirty="0" err="1" smtClean="0">
                <a:latin typeface="Arial" pitchFamily="34" charset="0"/>
                <a:cs typeface="Arial" pitchFamily="34" charset="0"/>
              </a:rPr>
              <a:t>мерзімге</a:t>
            </a:r>
            <a:r>
              <a:rPr lang="ru-RU" b="1" dirty="0" smtClean="0">
                <a:latin typeface="Arial" pitchFamily="34" charset="0"/>
                <a:cs typeface="Arial" pitchFamily="34" charset="0"/>
              </a:rPr>
              <a:t> </a:t>
            </a:r>
            <a:r>
              <a:rPr lang="ru-RU" b="1" dirty="0" err="1" smtClean="0">
                <a:latin typeface="Arial" pitchFamily="34" charset="0"/>
                <a:cs typeface="Arial" pitchFamily="34" charset="0"/>
              </a:rPr>
              <a:t>әкімшілік қамаққа алуға әкеп соғады</a:t>
            </a:r>
            <a:r>
              <a:rPr lang="ru-RU" b="1" dirty="0" smtClean="0">
                <a:latin typeface="Arial" pitchFamily="34" charset="0"/>
                <a:cs typeface="Arial" pitchFamily="34" charset="0"/>
              </a:rPr>
              <a:t>. </a:t>
            </a:r>
          </a:p>
          <a:p>
            <a:pPr algn="ctr" fontAlgn="base">
              <a:lnSpc>
                <a:spcPct val="120000"/>
              </a:lnSpc>
              <a:spcBef>
                <a:spcPts val="0"/>
              </a:spcBef>
              <a:buNone/>
            </a:pPr>
            <a:endParaRPr lang="ru-RU" b="1" dirty="0" smtClean="0">
              <a:latin typeface="Arial" pitchFamily="34" charset="0"/>
              <a:cs typeface="Arial" pitchFamily="34" charset="0"/>
            </a:endParaRPr>
          </a:p>
          <a:p>
            <a:pPr algn="ctr" fontAlgn="base">
              <a:lnSpc>
                <a:spcPct val="120000"/>
              </a:lnSpc>
              <a:spcBef>
                <a:spcPts val="0"/>
              </a:spcBef>
              <a:buNone/>
            </a:pPr>
            <a:r>
              <a:rPr lang="ru-RU" b="1" dirty="0" smtClean="0">
                <a:latin typeface="Arial" pitchFamily="34" charset="0"/>
                <a:cs typeface="Arial" pitchFamily="34" charset="0"/>
              </a:rPr>
              <a:t>3. Осы </a:t>
            </a:r>
            <a:r>
              <a:rPr lang="ru-RU" b="1" dirty="0" err="1" smtClean="0">
                <a:latin typeface="Arial" pitchFamily="34" charset="0"/>
                <a:cs typeface="Arial" pitchFamily="34" charset="0"/>
              </a:rPr>
              <a:t>баптың ек</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нш</a:t>
            </a:r>
            <a:r>
              <a:rPr lang="en-US" b="1" dirty="0" err="1" smtClean="0">
                <a:latin typeface="Arial" pitchFamily="34" charset="0"/>
                <a:cs typeface="Arial" pitchFamily="34" charset="0"/>
              </a:rPr>
              <a:t>i</a:t>
            </a:r>
            <a:r>
              <a:rPr lang="en-US" b="1" dirty="0" smtClean="0">
                <a:latin typeface="Arial" pitchFamily="34" charset="0"/>
                <a:cs typeface="Arial" pitchFamily="34" charset="0"/>
              </a:rPr>
              <a:t> </a:t>
            </a:r>
            <a:r>
              <a:rPr lang="ru-RU" b="1" dirty="0" err="1" smtClean="0">
                <a:latin typeface="Arial" pitchFamily="34" charset="0"/>
                <a:cs typeface="Arial" pitchFamily="34" charset="0"/>
              </a:rPr>
              <a:t>бөл</a:t>
            </a:r>
            <a:r>
              <a:rPr lang="en-US" b="1" dirty="0" err="1" smtClean="0">
                <a:latin typeface="Arial" pitchFamily="34" charset="0"/>
                <a:cs typeface="Arial" pitchFamily="34" charset="0"/>
              </a:rPr>
              <a:t>i</a:t>
            </a:r>
            <a:r>
              <a:rPr lang="ru-RU" b="1" dirty="0" smtClean="0">
                <a:latin typeface="Arial" pitchFamily="34" charset="0"/>
                <a:cs typeface="Arial" pitchFamily="34" charset="0"/>
              </a:rPr>
              <a:t>г</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нде</a:t>
            </a:r>
            <a:r>
              <a:rPr lang="ru-RU" b="1" dirty="0" smtClean="0">
                <a:latin typeface="Arial" pitchFamily="34" charset="0"/>
                <a:cs typeface="Arial" pitchFamily="34" charset="0"/>
              </a:rPr>
              <a:t> </a:t>
            </a:r>
            <a:r>
              <a:rPr lang="ru-RU" b="1" dirty="0" err="1" smtClean="0">
                <a:latin typeface="Arial" pitchFamily="34" charset="0"/>
                <a:cs typeface="Arial" pitchFamily="34" charset="0"/>
              </a:rPr>
              <a:t>көзделген, </a:t>
            </a:r>
            <a:r>
              <a:rPr lang="ru-RU" b="1" dirty="0" smtClean="0">
                <a:latin typeface="Arial" pitchFamily="34" charset="0"/>
                <a:cs typeface="Arial" pitchFamily="34" charset="0"/>
              </a:rPr>
              <a:t>осы </a:t>
            </a:r>
            <a:r>
              <a:rPr lang="ru-RU" b="1" dirty="0" err="1" smtClean="0">
                <a:latin typeface="Arial" pitchFamily="34" charset="0"/>
                <a:cs typeface="Arial" pitchFamily="34" charset="0"/>
              </a:rPr>
              <a:t>Кодекст</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ң </a:t>
            </a:r>
            <a:r>
              <a:rPr lang="ru-RU" b="1" dirty="0" smtClean="0">
                <a:latin typeface="Arial" pitchFamily="34" charset="0"/>
                <a:cs typeface="Arial" pitchFamily="34" charset="0"/>
              </a:rPr>
              <a:t>50-бабының </a:t>
            </a:r>
            <a:r>
              <a:rPr lang="ru-RU" b="1" dirty="0" err="1" smtClean="0">
                <a:latin typeface="Arial" pitchFamily="34" charset="0"/>
                <a:cs typeface="Arial" pitchFamily="34" charset="0"/>
              </a:rPr>
              <a:t>ек</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нш</a:t>
            </a:r>
            <a:r>
              <a:rPr lang="en-US" b="1" dirty="0" err="1" smtClean="0">
                <a:latin typeface="Arial" pitchFamily="34" charset="0"/>
                <a:cs typeface="Arial" pitchFamily="34" charset="0"/>
              </a:rPr>
              <a:t>i</a:t>
            </a:r>
            <a:r>
              <a:rPr lang="en-US" b="1" dirty="0" smtClean="0">
                <a:latin typeface="Arial" pitchFamily="34" charset="0"/>
                <a:cs typeface="Arial" pitchFamily="34" charset="0"/>
              </a:rPr>
              <a:t> </a:t>
            </a:r>
            <a:r>
              <a:rPr lang="ru-RU" b="1" dirty="0" err="1" smtClean="0">
                <a:latin typeface="Arial" pitchFamily="34" charset="0"/>
                <a:cs typeface="Arial" pitchFamily="34" charset="0"/>
              </a:rPr>
              <a:t>бөл</a:t>
            </a:r>
            <a:r>
              <a:rPr lang="en-US" b="1" dirty="0" err="1" smtClean="0">
                <a:latin typeface="Arial" pitchFamily="34" charset="0"/>
                <a:cs typeface="Arial" pitchFamily="34" charset="0"/>
              </a:rPr>
              <a:t>i</a:t>
            </a:r>
            <a:r>
              <a:rPr lang="ru-RU" b="1" dirty="0" smtClean="0">
                <a:latin typeface="Arial" pitchFamily="34" charset="0"/>
                <a:cs typeface="Arial" pitchFamily="34" charset="0"/>
              </a:rPr>
              <a:t>г</a:t>
            </a:r>
            <a:r>
              <a:rPr lang="en-US" b="1" dirty="0" err="1" smtClean="0">
                <a:latin typeface="Arial" pitchFamily="34" charset="0"/>
                <a:cs typeface="Arial" pitchFamily="34" charset="0"/>
              </a:rPr>
              <a:t>i</a:t>
            </a:r>
            <a:r>
              <a:rPr lang="ru-RU" b="1" dirty="0" smtClean="0">
                <a:latin typeface="Arial" pitchFamily="34" charset="0"/>
                <a:cs typeface="Arial" pitchFamily="34" charset="0"/>
              </a:rPr>
              <a:t>не </a:t>
            </a:r>
            <a:r>
              <a:rPr lang="ru-RU" b="1" dirty="0" err="1" smtClean="0">
                <a:latin typeface="Arial" pitchFamily="34" charset="0"/>
                <a:cs typeface="Arial" pitchFamily="34" charset="0"/>
              </a:rPr>
              <a:t>сәйкес әк</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мш</a:t>
            </a:r>
            <a:r>
              <a:rPr lang="en-US" b="1" dirty="0" err="1" smtClean="0">
                <a:latin typeface="Arial" pitchFamily="34" charset="0"/>
                <a:cs typeface="Arial" pitchFamily="34" charset="0"/>
              </a:rPr>
              <a:t>i</a:t>
            </a:r>
            <a:r>
              <a:rPr lang="ru-RU" b="1" dirty="0" smtClean="0">
                <a:latin typeface="Arial" pitchFamily="34" charset="0"/>
                <a:cs typeface="Arial" pitchFamily="34" charset="0"/>
              </a:rPr>
              <a:t>л</a:t>
            </a:r>
            <a:r>
              <a:rPr lang="en-US" b="1" dirty="0" err="1" smtClean="0">
                <a:latin typeface="Arial" pitchFamily="34" charset="0"/>
                <a:cs typeface="Arial" pitchFamily="34" charset="0"/>
              </a:rPr>
              <a:t>i</a:t>
            </a:r>
            <a:r>
              <a:rPr lang="ru-RU" b="1" dirty="0" smtClean="0">
                <a:latin typeface="Arial" pitchFamily="34" charset="0"/>
                <a:cs typeface="Arial" pitchFamily="34" charset="0"/>
              </a:rPr>
              <a:t>к </a:t>
            </a:r>
            <a:r>
              <a:rPr lang="ru-RU" b="1" dirty="0" err="1" smtClean="0">
                <a:latin typeface="Arial" pitchFamily="34" charset="0"/>
                <a:cs typeface="Arial" pitchFamily="34" charset="0"/>
              </a:rPr>
              <a:t>қамауға алу</a:t>
            </a:r>
            <a:r>
              <a:rPr lang="ru-RU" b="1" dirty="0" smtClean="0">
                <a:latin typeface="Arial" pitchFamily="34" charset="0"/>
                <a:cs typeface="Arial" pitchFamily="34" charset="0"/>
              </a:rPr>
              <a:t> </a:t>
            </a:r>
            <a:r>
              <a:rPr lang="ru-RU" b="1" dirty="0" err="1" smtClean="0">
                <a:latin typeface="Arial" pitchFamily="34" charset="0"/>
                <a:cs typeface="Arial" pitchFamily="34" charset="0"/>
              </a:rPr>
              <a:t>қолданылмайтын адамдар</a:t>
            </a:r>
            <a:r>
              <a:rPr lang="ru-RU" b="1" dirty="0" smtClean="0">
                <a:latin typeface="Arial" pitchFamily="34" charset="0"/>
                <a:cs typeface="Arial" pitchFamily="34" charset="0"/>
              </a:rPr>
              <a:t> </a:t>
            </a:r>
            <a:r>
              <a:rPr lang="ru-RU" b="1" dirty="0" err="1" smtClean="0">
                <a:latin typeface="Arial" pitchFamily="34" charset="0"/>
                <a:cs typeface="Arial" pitchFamily="34" charset="0"/>
              </a:rPr>
              <a:t>жасаған әрекеттер </a:t>
            </a:r>
            <a:r>
              <a:rPr lang="ru-RU" b="1" dirty="0" smtClean="0">
                <a:latin typeface="Arial" pitchFamily="34" charset="0"/>
                <a:cs typeface="Arial" pitchFamily="34" charset="0"/>
              </a:rPr>
              <a:t>- </a:t>
            </a:r>
            <a:r>
              <a:rPr lang="ru-RU" b="1" dirty="0" err="1" smtClean="0">
                <a:latin typeface="Arial" pitchFamily="34" charset="0"/>
                <a:cs typeface="Arial" pitchFamily="34" charset="0"/>
              </a:rPr>
              <a:t>жиырма</a:t>
            </a:r>
            <a:r>
              <a:rPr lang="ru-RU" b="1" dirty="0" smtClean="0">
                <a:latin typeface="Arial" pitchFamily="34" charset="0"/>
                <a:cs typeface="Arial" pitchFamily="34" charset="0"/>
              </a:rPr>
              <a:t> </a:t>
            </a:r>
            <a:r>
              <a:rPr lang="ru-RU" b="1" dirty="0" err="1" smtClean="0">
                <a:latin typeface="Arial" pitchFamily="34" charset="0"/>
                <a:cs typeface="Arial" pitchFamily="34" charset="0"/>
              </a:rPr>
              <a:t>айлық есепт</a:t>
            </a:r>
            <a:r>
              <a:rPr lang="en-US" b="1" dirty="0" err="1" smtClean="0">
                <a:latin typeface="Arial" pitchFamily="34" charset="0"/>
                <a:cs typeface="Arial" pitchFamily="34" charset="0"/>
              </a:rPr>
              <a:t>i</a:t>
            </a:r>
            <a:r>
              <a:rPr lang="ru-RU" b="1" dirty="0" smtClean="0">
                <a:latin typeface="Arial" pitchFamily="34" charset="0"/>
                <a:cs typeface="Arial" pitchFamily="34" charset="0"/>
              </a:rPr>
              <a:t>к </a:t>
            </a:r>
            <a:r>
              <a:rPr lang="ru-RU" b="1" dirty="0" err="1" smtClean="0">
                <a:latin typeface="Arial" pitchFamily="34" charset="0"/>
                <a:cs typeface="Arial" pitchFamily="34" charset="0"/>
              </a:rPr>
              <a:t>көрсетк</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ш</a:t>
            </a:r>
            <a:r>
              <a:rPr lang="ru-RU" b="1" dirty="0" smtClean="0">
                <a:latin typeface="Arial" pitchFamily="34" charset="0"/>
                <a:cs typeface="Arial" pitchFamily="34" charset="0"/>
              </a:rPr>
              <a:t> </a:t>
            </a:r>
            <a:r>
              <a:rPr lang="ru-RU" b="1" dirty="0" err="1" smtClean="0">
                <a:latin typeface="Arial" pitchFamily="34" charset="0"/>
                <a:cs typeface="Arial" pitchFamily="34" charset="0"/>
              </a:rPr>
              <a:t>мөлшер</a:t>
            </a:r>
            <a:r>
              <a:rPr lang="en-US" b="1" dirty="0" err="1" smtClean="0">
                <a:latin typeface="Arial" pitchFamily="34" charset="0"/>
                <a:cs typeface="Arial" pitchFamily="34" charset="0"/>
              </a:rPr>
              <a:t>i</a:t>
            </a:r>
            <a:r>
              <a:rPr lang="ru-RU" b="1" dirty="0" err="1" smtClean="0">
                <a:latin typeface="Arial" pitchFamily="34" charset="0"/>
                <a:cs typeface="Arial" pitchFamily="34" charset="0"/>
              </a:rPr>
              <a:t>нде</a:t>
            </a:r>
            <a:r>
              <a:rPr lang="ru-RU" b="1" dirty="0" smtClean="0">
                <a:latin typeface="Arial" pitchFamily="34" charset="0"/>
                <a:cs typeface="Arial" pitchFamily="34" charset="0"/>
              </a:rPr>
              <a:t> </a:t>
            </a:r>
            <a:r>
              <a:rPr lang="ru-RU" b="1" dirty="0" err="1" smtClean="0">
                <a:latin typeface="Arial" pitchFamily="34" charset="0"/>
                <a:cs typeface="Arial" pitchFamily="34" charset="0"/>
              </a:rPr>
              <a:t>айыппұл салуға әкеп соғады</a:t>
            </a:r>
            <a:endParaRPr lang="ru-RU" dirty="0"/>
          </a:p>
        </p:txBody>
      </p:sp>
    </p:spTree>
  </p:cSld>
  <p:clrMapOvr>
    <a:masterClrMapping/>
  </p:clrMapOvr>
  <p:transition>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8650" y="404664"/>
            <a:ext cx="7886700" cy="5772299"/>
          </a:xfrm>
        </p:spPr>
        <p:txBody>
          <a:bodyPr>
            <a:normAutofit/>
          </a:bodyPr>
          <a:lstStyle/>
          <a:p>
            <a:pPr marL="0" lvl="1" indent="446088" algn="just">
              <a:spcBef>
                <a:spcPts val="0"/>
              </a:spcBef>
              <a:buNone/>
            </a:pPr>
            <a:r>
              <a:rPr lang="ru-RU" sz="2000" b="1" dirty="0" err="1" smtClean="0">
                <a:latin typeface="Arial" panose="020B0604020202020204" pitchFamily="34" charset="0"/>
                <a:cs typeface="Arial" panose="020B0604020202020204" pitchFamily="34" charset="0"/>
              </a:rPr>
              <a:t>Қазіргі уақытта </a:t>
            </a:r>
            <a:r>
              <a:rPr lang="ru-RU" sz="2000" b="1" dirty="0" smtClean="0">
                <a:latin typeface="Arial" panose="020B0604020202020204" pitchFamily="34" charset="0"/>
                <a:cs typeface="Arial" panose="020B0604020202020204" pitchFamily="34" charset="0"/>
              </a:rPr>
              <a:t>сот </a:t>
            </a:r>
            <a:r>
              <a:rPr lang="ru-RU" sz="2000" b="1" dirty="0" err="1" smtClean="0">
                <a:latin typeface="Arial" panose="020B0604020202020204" pitchFamily="34" charset="0"/>
                <a:cs typeface="Arial" panose="020B0604020202020204" pitchFamily="34" charset="0"/>
              </a:rPr>
              <a:t>ұсақ бұзақылық жасағаны үшін </a:t>
            </a:r>
            <a:r>
              <a:rPr lang="ru-RU" sz="2000" b="1" dirty="0" smtClean="0">
                <a:latin typeface="Arial" panose="020B0604020202020204" pitchFamily="34" charset="0"/>
                <a:cs typeface="Arial" panose="020B0604020202020204" pitchFamily="34" charset="0"/>
              </a:rPr>
              <a:t>17 250 </a:t>
            </a:r>
            <a:r>
              <a:rPr lang="ru-RU" sz="2000" b="1" dirty="0" err="1" smtClean="0">
                <a:latin typeface="Arial" panose="020B0604020202020204" pitchFamily="34" charset="0"/>
                <a:cs typeface="Arial" panose="020B0604020202020204" pitchFamily="34" charset="0"/>
              </a:rPr>
              <a:t>теңге </a:t>
            </a:r>
            <a:r>
              <a:rPr lang="ru-RU" sz="2000" b="1" dirty="0" smtClean="0">
                <a:latin typeface="Arial" panose="020B0604020202020204" pitchFamily="34" charset="0"/>
                <a:cs typeface="Arial" panose="020B0604020202020204" pitchFamily="34" charset="0"/>
              </a:rPr>
              <a:t>(37 АҚШ доллары) </a:t>
            </a:r>
            <a:r>
              <a:rPr lang="ru-RU" sz="2000" b="1" dirty="0" err="1" smtClean="0">
                <a:latin typeface="Arial" panose="020B0604020202020204" pitchFamily="34" charset="0"/>
                <a:cs typeface="Arial" panose="020B0604020202020204" pitchFamily="34" charset="0"/>
              </a:rPr>
              <a:t>айыппұл </a:t>
            </a:r>
            <a:r>
              <a:rPr lang="ru-RU" sz="2000" b="1" dirty="0" smtClean="0">
                <a:latin typeface="Arial" panose="020B0604020202020204" pitchFamily="34" charset="0"/>
                <a:cs typeface="Arial" panose="020B0604020202020204" pitchFamily="34" charset="0"/>
              </a:rPr>
              <a:t>салу </a:t>
            </a:r>
            <a:r>
              <a:rPr lang="ru-RU" sz="2000" b="1" dirty="0" err="1" smtClean="0">
                <a:latin typeface="Arial" panose="020B0604020202020204" pitchFamily="34" charset="0"/>
                <a:cs typeface="Arial" panose="020B0604020202020204" pitchFamily="34" charset="0"/>
              </a:rPr>
              <a:t>немесе</a:t>
            </a:r>
            <a:r>
              <a:rPr lang="ru-RU" sz="2000" b="1" dirty="0" smtClean="0">
                <a:latin typeface="Arial" panose="020B0604020202020204" pitchFamily="34" charset="0"/>
                <a:cs typeface="Arial" panose="020B0604020202020204" pitchFamily="34" charset="0"/>
              </a:rPr>
              <a:t> 15 </a:t>
            </a:r>
            <a:r>
              <a:rPr lang="ru-RU" sz="2000" b="1" dirty="0" err="1" smtClean="0">
                <a:latin typeface="Arial" panose="020B0604020202020204" pitchFamily="34" charset="0"/>
                <a:cs typeface="Arial" panose="020B0604020202020204" pitchFamily="34" charset="0"/>
              </a:rPr>
              <a:t>тәулікке дейін</a:t>
            </a:r>
            <a:r>
              <a:rPr lang="ru-RU" sz="2000" b="1" dirty="0" smtClean="0">
                <a:latin typeface="Arial" panose="020B0604020202020204" pitchFamily="34" charset="0"/>
                <a:cs typeface="Arial" panose="020B0604020202020204" pitchFamily="34" charset="0"/>
              </a:rPr>
              <a:t> </a:t>
            </a:r>
            <a:r>
              <a:rPr lang="ru-RU" sz="2000" b="1" dirty="0" err="1" smtClean="0">
                <a:latin typeface="Arial" panose="020B0604020202020204" pitchFamily="34" charset="0"/>
                <a:cs typeface="Arial" panose="020B0604020202020204" pitchFamily="34" charset="0"/>
              </a:rPr>
              <a:t>қамауға алу</a:t>
            </a:r>
            <a:r>
              <a:rPr lang="ru-RU" sz="2000" b="1" dirty="0" smtClean="0">
                <a:latin typeface="Arial" panose="020B0604020202020204" pitchFamily="34" charset="0"/>
                <a:cs typeface="Arial" panose="020B0604020202020204" pitchFamily="34" charset="0"/>
              </a:rPr>
              <a:t> </a:t>
            </a:r>
            <a:r>
              <a:rPr lang="ru-RU" sz="2000" b="1" dirty="0" err="1" smtClean="0">
                <a:latin typeface="Arial" panose="020B0604020202020204" pitchFamily="34" charset="0"/>
                <a:cs typeface="Arial" panose="020B0604020202020204" pitchFamily="34" charset="0"/>
              </a:rPr>
              <a:t>туралы</a:t>
            </a:r>
            <a:r>
              <a:rPr lang="ru-RU" sz="2000" b="1" dirty="0" smtClean="0">
                <a:latin typeface="Arial" panose="020B0604020202020204" pitchFamily="34" charset="0"/>
                <a:cs typeface="Arial" panose="020B0604020202020204" pitchFamily="34" charset="0"/>
              </a:rPr>
              <a:t> </a:t>
            </a:r>
            <a:r>
              <a:rPr lang="ru-RU" sz="2000" b="1" dirty="0" err="1" smtClean="0">
                <a:latin typeface="Arial" panose="020B0604020202020204" pitchFamily="34" charset="0"/>
                <a:cs typeface="Arial" panose="020B0604020202020204" pitchFamily="34" charset="0"/>
              </a:rPr>
              <a:t>шешім</a:t>
            </a:r>
            <a:r>
              <a:rPr lang="ru-RU" sz="2000" b="1" dirty="0" smtClean="0">
                <a:latin typeface="Arial" panose="020B0604020202020204" pitchFamily="34" charset="0"/>
                <a:cs typeface="Arial" panose="020B0604020202020204" pitchFamily="34" charset="0"/>
              </a:rPr>
              <a:t> </a:t>
            </a:r>
            <a:r>
              <a:rPr lang="ru-RU" sz="2000" b="1" dirty="0" err="1" smtClean="0">
                <a:latin typeface="Arial" panose="020B0604020202020204" pitchFamily="34" charset="0"/>
                <a:cs typeface="Arial" panose="020B0604020202020204" pitchFamily="34" charset="0"/>
              </a:rPr>
              <a:t>шығарады</a:t>
            </a:r>
            <a:r>
              <a:rPr lang="ru-RU" sz="2000" b="1" dirty="0" smtClean="0">
                <a:latin typeface="Arial" panose="020B0604020202020204" pitchFamily="34" charset="0"/>
                <a:cs typeface="Arial" panose="020B0604020202020204" pitchFamily="34" charset="0"/>
              </a:rPr>
              <a:t>. </a:t>
            </a:r>
            <a:r>
              <a:rPr lang="ru-RU" sz="2000" b="1" dirty="0" err="1" smtClean="0">
                <a:latin typeface="Arial" panose="020B0604020202020204" pitchFamily="34" charset="0"/>
                <a:cs typeface="Arial" panose="020B0604020202020204" pitchFamily="34" charset="0"/>
              </a:rPr>
              <a:t>Әкімшілік құқық бұзушылық туралы</a:t>
            </a:r>
            <a:r>
              <a:rPr lang="ru-RU" sz="2000" b="1" dirty="0" smtClean="0">
                <a:latin typeface="Arial" panose="020B0604020202020204" pitchFamily="34" charset="0"/>
                <a:cs typeface="Arial" panose="020B0604020202020204" pitchFamily="34" charset="0"/>
              </a:rPr>
              <a:t> </a:t>
            </a:r>
            <a:r>
              <a:rPr lang="ru-RU" sz="2000" b="1" dirty="0" err="1" smtClean="0">
                <a:latin typeface="Arial" panose="020B0604020202020204" pitchFamily="34" charset="0"/>
                <a:cs typeface="Arial" panose="020B0604020202020204" pitchFamily="34" charset="0"/>
              </a:rPr>
              <a:t>кодекстің жаңа редакциясында</a:t>
            </a:r>
            <a:r>
              <a:rPr lang="ru-RU" sz="2000" b="1" dirty="0" smtClean="0">
                <a:latin typeface="Arial" panose="020B0604020202020204" pitchFamily="34" charset="0"/>
                <a:cs typeface="Arial" panose="020B0604020202020204" pitchFamily="34" charset="0"/>
              </a:rPr>
              <a:t> </a:t>
            </a:r>
            <a:r>
              <a:rPr lang="ru-RU" sz="2000" b="1" dirty="0" err="1" smtClean="0">
                <a:latin typeface="Arial" panose="020B0604020202020204" pitchFamily="34" charset="0"/>
                <a:cs typeface="Arial" panose="020B0604020202020204" pitchFamily="34" charset="0"/>
              </a:rPr>
              <a:t>қоғамдық орындарда</a:t>
            </a:r>
            <a:r>
              <a:rPr lang="ru-RU" sz="2000" b="1" dirty="0" smtClean="0">
                <a:latin typeface="Arial" panose="020B0604020202020204" pitchFamily="34" charset="0"/>
                <a:cs typeface="Arial" panose="020B0604020202020204" pitchFamily="34" charset="0"/>
              </a:rPr>
              <a:t> </a:t>
            </a:r>
            <a:r>
              <a:rPr lang="ru-RU" sz="2000" b="1" dirty="0" err="1" smtClean="0">
                <a:latin typeface="Arial" panose="020B0604020202020204" pitchFamily="34" charset="0"/>
                <a:cs typeface="Arial" panose="020B0604020202020204" pitchFamily="34" charset="0"/>
              </a:rPr>
              <a:t>балағат сөздер айту</a:t>
            </a:r>
            <a:r>
              <a:rPr lang="ru-RU" sz="2000" b="1" dirty="0" smtClean="0">
                <a:latin typeface="Arial" panose="020B0604020202020204" pitchFamily="34" charset="0"/>
                <a:cs typeface="Arial" panose="020B0604020202020204" pitchFamily="34" charset="0"/>
              </a:rPr>
              <a:t>, </a:t>
            </a:r>
            <a:r>
              <a:rPr lang="ru-RU" sz="2000" b="1" dirty="0" err="1" smtClean="0">
                <a:latin typeface="Arial" panose="020B0604020202020204" pitchFamily="34" charset="0"/>
                <a:cs typeface="Arial" panose="020B0604020202020204" pitchFamily="34" charset="0"/>
              </a:rPr>
              <a:t>жеке</a:t>
            </a:r>
            <a:r>
              <a:rPr lang="ru-RU" sz="2000" b="1" dirty="0" smtClean="0">
                <a:latin typeface="Arial" panose="020B0604020202020204" pitchFamily="34" charset="0"/>
                <a:cs typeface="Arial" panose="020B0604020202020204" pitchFamily="34" charset="0"/>
              </a:rPr>
              <a:t> </a:t>
            </a:r>
            <a:r>
              <a:rPr lang="ru-RU" sz="2000" b="1" dirty="0" err="1" smtClean="0">
                <a:latin typeface="Arial" panose="020B0604020202020204" pitchFamily="34" charset="0"/>
                <a:cs typeface="Arial" panose="020B0604020202020204" pitchFamily="34" charset="0"/>
              </a:rPr>
              <a:t>тұлғаларды балағаттап, жәбірлеу, ғимараттарды, құрылыстарды, тұрғын үй-жайларды, қоғамдық орындарды</a:t>
            </a:r>
            <a:r>
              <a:rPr lang="ru-RU" sz="2000" b="1" dirty="0" smtClean="0">
                <a:latin typeface="Arial" panose="020B0604020202020204" pitchFamily="34" charset="0"/>
                <a:cs typeface="Arial" panose="020B0604020202020204" pitchFamily="34" charset="0"/>
              </a:rPr>
              <a:t>, </a:t>
            </a:r>
            <a:r>
              <a:rPr lang="ru-RU" sz="2000" b="1" dirty="0" err="1" smtClean="0">
                <a:latin typeface="Arial" panose="020B0604020202020204" pitchFamily="34" charset="0"/>
                <a:cs typeface="Arial" panose="020B0604020202020204" pitchFamily="34" charset="0"/>
              </a:rPr>
              <a:t>көліктегі және қоғамдық орындардағы мүлікті қорлау ұсақ бұзақылық деп</a:t>
            </a:r>
            <a:r>
              <a:rPr lang="ru-RU" sz="2000" b="1" dirty="0" smtClean="0">
                <a:latin typeface="Arial" panose="020B0604020202020204" pitchFamily="34" charset="0"/>
                <a:cs typeface="Arial" panose="020B0604020202020204" pitchFamily="34" charset="0"/>
              </a:rPr>
              <a:t> </a:t>
            </a:r>
            <a:r>
              <a:rPr lang="ru-RU" sz="2000" b="1" dirty="0" err="1" smtClean="0">
                <a:latin typeface="Arial" panose="020B0604020202020204" pitchFamily="34" charset="0"/>
                <a:cs typeface="Arial" panose="020B0604020202020204" pitchFamily="34" charset="0"/>
              </a:rPr>
              <a:t>танылмақ.</a:t>
            </a:r>
            <a:endParaRPr lang="ru-RU" sz="2000" b="1"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564" y="3429000"/>
            <a:ext cx="7334872" cy="3240359"/>
          </a:xfrm>
          <a:prstGeom prst="rect">
            <a:avLst/>
          </a:prstGeom>
        </p:spPr>
      </p:pic>
    </p:spTree>
    <p:extLst>
      <p:ext uri="{BB962C8B-B14F-4D97-AF65-F5344CB8AC3E}">
        <p14:creationId xmlns:p14="http://schemas.microsoft.com/office/powerpoint/2010/main" val="22619827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777</TotalTime>
  <Words>1677</Words>
  <Application>Microsoft Office PowerPoint</Application>
  <PresentationFormat>Экран (4:3)</PresentationFormat>
  <Paragraphs>151</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Поток</vt:lpstr>
      <vt:lpstr>Презентация PowerPoint</vt:lpstr>
      <vt:lpstr>Презентация PowerPoint</vt:lpstr>
      <vt:lpstr>Презентация PowerPoint</vt:lpstr>
      <vt:lpstr>Әкiмшiлiк құқық бұзушылық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441-бап. Қазақстан Республикасының заңнамасымен тыйым салу белгіленген орындарда темекі бұйымдарын, оның ішінде қыздырылатын темекісі бар бұйымдарды, қорқорға арналған темекіні, қорқор қоспасын, темекі қыздыруға арналған жүйелерді, тұтынудың электрондық жүйелерін және оларға арналған сұйықтықтарды тұтынуға тыйым салуды бұзу</vt:lpstr>
      <vt:lpstr> </vt:lpstr>
      <vt:lpstr>Презентация PowerPoint</vt:lpstr>
      <vt:lpstr>Презентация PowerPoint</vt:lpstr>
      <vt:lpstr>   Қылмыстық-құқықтық блок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Aybakirova</dc:creator>
  <cp:lastModifiedBy>МАДИНА</cp:lastModifiedBy>
  <cp:revision>25</cp:revision>
  <dcterms:created xsi:type="dcterms:W3CDTF">2022-12-12T02:48:53Z</dcterms:created>
  <dcterms:modified xsi:type="dcterms:W3CDTF">2023-03-30T07:26:38Z</dcterms:modified>
</cp:coreProperties>
</file>