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6" r:id="rId1"/>
  </p:sldMasterIdLst>
  <p:sldIdLst>
    <p:sldId id="259" r:id="rId2"/>
    <p:sldId id="261" r:id="rId3"/>
    <p:sldId id="266" r:id="rId4"/>
    <p:sldId id="262" r:id="rId5"/>
    <p:sldId id="263" r:id="rId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87355" autoAdjust="0"/>
  </p:normalViewPr>
  <p:slideViewPr>
    <p:cSldViewPr snapToGrid="0">
      <p:cViewPr varScale="1">
        <p:scale>
          <a:sx n="84" d="100"/>
          <a:sy n="84" d="100"/>
        </p:scale>
        <p:origin x="1354"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ru-RU" smtClean="0"/>
              <a:t>Образец заголовка</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298B394-DC44-4D5D-A487-8339DF9DC497}" type="datetimeFigureOut">
              <a:rPr lang="ru-RU" smtClean="0"/>
              <a:t>15.05.2023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F480CA2-4FC0-4A41-A6A7-38229BB4ED07}" type="slidenum">
              <a:rPr lang="ru-RU" smtClean="0"/>
              <a:t>‹#›</a:t>
            </a:fld>
            <a:endParaRPr lang="ru-RU"/>
          </a:p>
        </p:txBody>
      </p:sp>
    </p:spTree>
    <p:extLst>
      <p:ext uri="{BB962C8B-B14F-4D97-AF65-F5344CB8AC3E}">
        <p14:creationId xmlns:p14="http://schemas.microsoft.com/office/powerpoint/2010/main" val="13460942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298B394-DC44-4D5D-A487-8339DF9DC497}" type="datetimeFigureOut">
              <a:rPr lang="ru-RU" smtClean="0"/>
              <a:t>15.05.2023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F480CA2-4FC0-4A41-A6A7-38229BB4ED07}" type="slidenum">
              <a:rPr lang="ru-RU" smtClean="0"/>
              <a:t>‹#›</a:t>
            </a:fld>
            <a:endParaRPr lang="ru-RU"/>
          </a:p>
        </p:txBody>
      </p:sp>
    </p:spTree>
    <p:extLst>
      <p:ext uri="{BB962C8B-B14F-4D97-AF65-F5344CB8AC3E}">
        <p14:creationId xmlns:p14="http://schemas.microsoft.com/office/powerpoint/2010/main" val="2718738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298B394-DC44-4D5D-A487-8339DF9DC497}" type="datetimeFigureOut">
              <a:rPr lang="ru-RU" smtClean="0"/>
              <a:t>15.05.2023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F480CA2-4FC0-4A41-A6A7-38229BB4ED07}" type="slidenum">
              <a:rPr lang="ru-RU" smtClean="0"/>
              <a:t>‹#›</a:t>
            </a:fld>
            <a:endParaRPr lang="ru-RU"/>
          </a:p>
        </p:txBody>
      </p:sp>
    </p:spTree>
    <p:extLst>
      <p:ext uri="{BB962C8B-B14F-4D97-AF65-F5344CB8AC3E}">
        <p14:creationId xmlns:p14="http://schemas.microsoft.com/office/powerpoint/2010/main" val="19160872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298B394-DC44-4D5D-A487-8339DF9DC497}" type="datetimeFigureOut">
              <a:rPr lang="ru-RU" smtClean="0"/>
              <a:t>15.05.2023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F480CA2-4FC0-4A41-A6A7-38229BB4ED07}" type="slidenum">
              <a:rPr lang="ru-RU" smtClean="0"/>
              <a:t>‹#›</a:t>
            </a:fld>
            <a:endParaRPr lang="ru-RU"/>
          </a:p>
        </p:txBody>
      </p:sp>
    </p:spTree>
    <p:extLst>
      <p:ext uri="{BB962C8B-B14F-4D97-AF65-F5344CB8AC3E}">
        <p14:creationId xmlns:p14="http://schemas.microsoft.com/office/powerpoint/2010/main" val="19458759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ru-RU" smtClean="0"/>
              <a:t>Образец заголовка</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298B394-DC44-4D5D-A487-8339DF9DC497}" type="datetimeFigureOut">
              <a:rPr lang="ru-RU" smtClean="0"/>
              <a:t>15.05.2023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8F480CA2-4FC0-4A41-A6A7-38229BB4ED07}" type="slidenum">
              <a:rPr lang="ru-RU" smtClean="0"/>
              <a:t>‹#›</a:t>
            </a:fld>
            <a:endParaRPr lang="ru-RU"/>
          </a:p>
        </p:txBody>
      </p:sp>
    </p:spTree>
    <p:extLst>
      <p:ext uri="{BB962C8B-B14F-4D97-AF65-F5344CB8AC3E}">
        <p14:creationId xmlns:p14="http://schemas.microsoft.com/office/powerpoint/2010/main" val="17327648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B298B394-DC44-4D5D-A487-8339DF9DC497}" type="datetimeFigureOut">
              <a:rPr lang="ru-RU" smtClean="0"/>
              <a:t>15.05.2023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8F480CA2-4FC0-4A41-A6A7-38229BB4ED07}" type="slidenum">
              <a:rPr lang="ru-RU" smtClean="0"/>
              <a:t>‹#›</a:t>
            </a:fld>
            <a:endParaRPr lang="ru-RU"/>
          </a:p>
        </p:txBody>
      </p:sp>
    </p:spTree>
    <p:extLst>
      <p:ext uri="{BB962C8B-B14F-4D97-AF65-F5344CB8AC3E}">
        <p14:creationId xmlns:p14="http://schemas.microsoft.com/office/powerpoint/2010/main" val="276392667"/>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29842" y="2505075"/>
            <a:ext cx="3868340"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29150" y="2505075"/>
            <a:ext cx="3887391"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298B394-DC44-4D5D-A487-8339DF9DC497}" type="datetimeFigureOut">
              <a:rPr lang="ru-RU" smtClean="0"/>
              <a:t>15.05.2023</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8F480CA2-4FC0-4A41-A6A7-38229BB4ED07}" type="slidenum">
              <a:rPr lang="ru-RU" smtClean="0"/>
              <a:t>‹#›</a:t>
            </a:fld>
            <a:endParaRPr lang="ru-RU"/>
          </a:p>
        </p:txBody>
      </p:sp>
    </p:spTree>
    <p:extLst>
      <p:ext uri="{BB962C8B-B14F-4D97-AF65-F5344CB8AC3E}">
        <p14:creationId xmlns:p14="http://schemas.microsoft.com/office/powerpoint/2010/main" val="641709296"/>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298B394-DC44-4D5D-A487-8339DF9DC497}" type="datetimeFigureOut">
              <a:rPr lang="ru-RU" smtClean="0"/>
              <a:t>15.05.2023</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8F480CA2-4FC0-4A41-A6A7-38229BB4ED07}" type="slidenum">
              <a:rPr lang="ru-RU" smtClean="0"/>
              <a:t>‹#›</a:t>
            </a:fld>
            <a:endParaRPr lang="ru-RU"/>
          </a:p>
        </p:txBody>
      </p:sp>
    </p:spTree>
    <p:extLst>
      <p:ext uri="{BB962C8B-B14F-4D97-AF65-F5344CB8AC3E}">
        <p14:creationId xmlns:p14="http://schemas.microsoft.com/office/powerpoint/2010/main" val="41217799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98B394-DC44-4D5D-A487-8339DF9DC497}" type="datetimeFigureOut">
              <a:rPr lang="ru-RU" smtClean="0"/>
              <a:t>15.05.2023</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8F480CA2-4FC0-4A41-A6A7-38229BB4ED07}" type="slidenum">
              <a:rPr lang="ru-RU" smtClean="0"/>
              <a:t>‹#›</a:t>
            </a:fld>
            <a:endParaRPr lang="ru-RU"/>
          </a:p>
        </p:txBody>
      </p:sp>
    </p:spTree>
    <p:extLst>
      <p:ext uri="{BB962C8B-B14F-4D97-AF65-F5344CB8AC3E}">
        <p14:creationId xmlns:p14="http://schemas.microsoft.com/office/powerpoint/2010/main" val="40064300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ru-RU" smtClean="0"/>
              <a:t>Образец заголовка</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B298B394-DC44-4D5D-A487-8339DF9DC497}" type="datetimeFigureOut">
              <a:rPr lang="ru-RU" smtClean="0"/>
              <a:t>15.05.2023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8F480CA2-4FC0-4A41-A6A7-38229BB4ED07}" type="slidenum">
              <a:rPr lang="ru-RU" smtClean="0"/>
              <a:t>‹#›</a:t>
            </a:fld>
            <a:endParaRPr lang="ru-RU"/>
          </a:p>
        </p:txBody>
      </p:sp>
    </p:spTree>
    <p:extLst>
      <p:ext uri="{BB962C8B-B14F-4D97-AF65-F5344CB8AC3E}">
        <p14:creationId xmlns:p14="http://schemas.microsoft.com/office/powerpoint/2010/main" val="524122491"/>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B298B394-DC44-4D5D-A487-8339DF9DC497}" type="datetimeFigureOut">
              <a:rPr lang="ru-RU" smtClean="0"/>
              <a:t>15.05.2023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8F480CA2-4FC0-4A41-A6A7-38229BB4ED07}" type="slidenum">
              <a:rPr lang="ru-RU" smtClean="0"/>
              <a:t>‹#›</a:t>
            </a:fld>
            <a:endParaRPr lang="ru-RU"/>
          </a:p>
        </p:txBody>
      </p:sp>
    </p:spTree>
    <p:extLst>
      <p:ext uri="{BB962C8B-B14F-4D97-AF65-F5344CB8AC3E}">
        <p14:creationId xmlns:p14="http://schemas.microsoft.com/office/powerpoint/2010/main" val="25418768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98B394-DC44-4D5D-A487-8339DF9DC497}" type="datetimeFigureOut">
              <a:rPr lang="ru-RU" smtClean="0"/>
              <a:t>15.05.2023</a:t>
            </a:fld>
            <a:endParaRPr lang="ru-RU"/>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480CA2-4FC0-4A41-A6A7-38229BB4ED07}" type="slidenum">
              <a:rPr lang="ru-RU" smtClean="0"/>
              <a:t>‹#›</a:t>
            </a:fld>
            <a:endParaRPr lang="ru-RU"/>
          </a:p>
        </p:txBody>
      </p:sp>
    </p:spTree>
    <p:extLst>
      <p:ext uri="{BB962C8B-B14F-4D97-AF65-F5344CB8AC3E}">
        <p14:creationId xmlns:p14="http://schemas.microsoft.com/office/powerpoint/2010/main" val="834078987"/>
      </p:ext>
    </p:extLst>
  </p:cSld>
  <p:clrMap bg1="lt1" tx1="dk1" bg2="lt2" tx2="dk2" accent1="accent1" accent2="accent2" accent3="accent3" accent4="accent4" accent5="accent5" accent6="accent6" hlink="hlink" folHlink="folHlink"/>
  <p:sldLayoutIdLst>
    <p:sldLayoutId id="2147483767" r:id="rId1"/>
    <p:sldLayoutId id="2147483768" r:id="rId2"/>
    <p:sldLayoutId id="2147483769" r:id="rId3"/>
    <p:sldLayoutId id="2147483770" r:id="rId4"/>
    <p:sldLayoutId id="2147483771" r:id="rId5"/>
    <p:sldLayoutId id="2147483772" r:id="rId6"/>
    <p:sldLayoutId id="2147483773" r:id="rId7"/>
    <p:sldLayoutId id="2147483774" r:id="rId8"/>
    <p:sldLayoutId id="2147483775" r:id="rId9"/>
    <p:sldLayoutId id="2147483776" r:id="rId10"/>
    <p:sldLayoutId id="214748377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hyperlink" Target="mailto:shahtinsk_erketay@krg.gov.kz" TargetMode="Externa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hyperlink" Target="https://adilet.zan.kz/kaz/docs/V2000021579#z2" TargetMode="External"/><Relationship Id="rId4" Type="http://schemas.openxmlformats.org/officeDocument/2006/relationships/hyperlink" Target="https://adilet.zan.kz/kaz/docs/V1200007495#z228"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 name="Прямая соединительная линия 8"/>
          <p:cNvCxnSpPr/>
          <p:nvPr/>
        </p:nvCxnSpPr>
        <p:spPr>
          <a:xfrm>
            <a:off x="386862" y="316523"/>
            <a:ext cx="0" cy="0"/>
          </a:xfrm>
          <a:prstGeom prst="line">
            <a:avLst/>
          </a:prstGeom>
        </p:spPr>
        <p:style>
          <a:lnRef idx="1">
            <a:schemeClr val="accent1"/>
          </a:lnRef>
          <a:fillRef idx="0">
            <a:schemeClr val="accent1"/>
          </a:fillRef>
          <a:effectRef idx="0">
            <a:schemeClr val="accent1"/>
          </a:effectRef>
          <a:fontRef idx="minor">
            <a:schemeClr val="tx1"/>
          </a:fontRef>
        </p:style>
      </p:cxnSp>
      <p:sp>
        <p:nvSpPr>
          <p:cNvPr id="47" name="Прямоугольник 46"/>
          <p:cNvSpPr/>
          <p:nvPr/>
        </p:nvSpPr>
        <p:spPr>
          <a:xfrm>
            <a:off x="3274259" y="6474784"/>
            <a:ext cx="2085058" cy="369332"/>
          </a:xfrm>
          <a:prstGeom prst="rect">
            <a:avLst/>
          </a:prstGeom>
          <a:noFill/>
        </p:spPr>
        <p:txBody>
          <a:bodyPr wrap="none" lIns="91440" tIns="45720" rIns="91440" bIns="45720">
            <a:spAutoFit/>
          </a:bodyPr>
          <a:lstStyle/>
          <a:p>
            <a:pPr algn="ctr"/>
            <a:r>
              <a:rPr lang="en-US" b="0" cap="none" spc="0" dirty="0" smtClean="0">
                <a:ln w="0"/>
                <a:solidFill>
                  <a:schemeClr val="tx1"/>
                </a:solidFill>
                <a:effectLst>
                  <a:outerShdw blurRad="38100" dist="19050" dir="2700000" algn="tl" rotWithShape="0">
                    <a:schemeClr val="dk1">
                      <a:alpha val="40000"/>
                    </a:schemeClr>
                  </a:outerShdw>
                </a:effectLst>
              </a:rPr>
              <a:t>@</a:t>
            </a:r>
            <a:r>
              <a:rPr lang="en-US" dirty="0" err="1">
                <a:ln w="0"/>
                <a:effectLst>
                  <a:outerShdw blurRad="38100" dist="19050" dir="2700000" algn="tl" rotWithShape="0">
                    <a:schemeClr val="dk1">
                      <a:alpha val="40000"/>
                    </a:schemeClr>
                  </a:outerShdw>
                </a:effectLst>
              </a:rPr>
              <a:t>e</a:t>
            </a:r>
            <a:r>
              <a:rPr lang="en-US" b="0" cap="none" spc="0" dirty="0" err="1" smtClean="0">
                <a:ln w="0"/>
                <a:solidFill>
                  <a:schemeClr val="tx1"/>
                </a:solidFill>
                <a:effectLst>
                  <a:outerShdw blurRad="38100" dist="19050" dir="2700000" algn="tl" rotWithShape="0">
                    <a:schemeClr val="dk1">
                      <a:alpha val="40000"/>
                    </a:schemeClr>
                  </a:outerShdw>
                </a:effectLst>
              </a:rPr>
              <a:t>rketai.shakhtinsk</a:t>
            </a:r>
            <a:endParaRPr lang="ru-RU" b="0" cap="none" spc="0" dirty="0">
              <a:ln w="0"/>
              <a:solidFill>
                <a:schemeClr val="tx1"/>
              </a:solidFill>
              <a:effectLst>
                <a:outerShdw blurRad="38100" dist="19050" dir="2700000" algn="tl" rotWithShape="0">
                  <a:schemeClr val="dk1">
                    <a:alpha val="40000"/>
                  </a:schemeClr>
                </a:outerShdw>
              </a:effectLst>
            </a:endParaRPr>
          </a:p>
        </p:txBody>
      </p:sp>
      <p:pic>
        <p:nvPicPr>
          <p:cNvPr id="48" name="Рисунок 47"/>
          <p:cNvPicPr>
            <a:picLocks noChangeAspect="1"/>
          </p:cNvPicPr>
          <p:nvPr/>
        </p:nvPicPr>
        <p:blipFill rotWithShape="1">
          <a:blip r:embed="rId2" cstate="print">
            <a:extLst>
              <a:ext uri="{28A0092B-C50C-407E-A947-70E740481C1C}">
                <a14:useLocalDpi xmlns:a14="http://schemas.microsoft.com/office/drawing/2010/main" val="0"/>
              </a:ext>
            </a:extLst>
          </a:blip>
          <a:srcRect l="24938" t="23462" r="24661" b="30641"/>
          <a:stretch/>
        </p:blipFill>
        <p:spPr>
          <a:xfrm>
            <a:off x="2835879" y="6507545"/>
            <a:ext cx="342211" cy="33657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036" name="Picture 12" descr="http://vishivka-uralsk.kz/uploads/product/1600/1635/ornament2_2020-03-20_11-32-11.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48873" t="10259" r="5189" b="4025"/>
          <a:stretch/>
        </p:blipFill>
        <p:spPr bwMode="auto">
          <a:xfrm>
            <a:off x="8093600" y="0"/>
            <a:ext cx="1011985" cy="1034589"/>
          </a:xfrm>
          <a:prstGeom prst="rect">
            <a:avLst/>
          </a:prstGeom>
          <a:noFill/>
          <a:extLst>
            <a:ext uri="{909E8E84-426E-40DD-AFC4-6F175D3DCCD1}">
              <a14:hiddenFill xmlns:a14="http://schemas.microsoft.com/office/drawing/2010/main">
                <a:solidFill>
                  <a:srgbClr val="FFFFFF"/>
                </a:solidFill>
              </a14:hiddenFill>
            </a:ext>
          </a:extLst>
        </p:spPr>
      </p:pic>
      <p:pic>
        <p:nvPicPr>
          <p:cNvPr id="55" name="Picture 12" descr="http://vishivka-uralsk.kz/uploads/product/1600/1635/ornament2_2020-03-20_11-32-11.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48873" t="10259" r="5189" b="4025"/>
          <a:stretch/>
        </p:blipFill>
        <p:spPr bwMode="auto">
          <a:xfrm rot="5400000">
            <a:off x="8101540" y="5834713"/>
            <a:ext cx="1011985" cy="1034589"/>
          </a:xfrm>
          <a:prstGeom prst="rect">
            <a:avLst/>
          </a:prstGeom>
          <a:noFill/>
          <a:extLst>
            <a:ext uri="{909E8E84-426E-40DD-AFC4-6F175D3DCCD1}">
              <a14:hiddenFill xmlns:a14="http://schemas.microsoft.com/office/drawing/2010/main">
                <a:solidFill>
                  <a:srgbClr val="FFFFFF"/>
                </a:solidFill>
              </a14:hiddenFill>
            </a:ext>
          </a:extLst>
        </p:spPr>
      </p:pic>
      <p:pic>
        <p:nvPicPr>
          <p:cNvPr id="56" name="Picture 12" descr="http://vishivka-uralsk.kz/uploads/product/1600/1635/ornament2_2020-03-20_11-32-11.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48873" t="10259" r="5189" b="4025"/>
          <a:stretch/>
        </p:blipFill>
        <p:spPr bwMode="auto">
          <a:xfrm rot="16200000">
            <a:off x="-28958" y="-11302"/>
            <a:ext cx="1011985" cy="1034589"/>
          </a:xfrm>
          <a:prstGeom prst="rect">
            <a:avLst/>
          </a:prstGeom>
          <a:noFill/>
          <a:extLst>
            <a:ext uri="{909E8E84-426E-40DD-AFC4-6F175D3DCCD1}">
              <a14:hiddenFill xmlns:a14="http://schemas.microsoft.com/office/drawing/2010/main">
                <a:solidFill>
                  <a:srgbClr val="FFFFFF"/>
                </a:solidFill>
              </a14:hiddenFill>
            </a:ext>
          </a:extLst>
        </p:spPr>
      </p:pic>
      <p:pic>
        <p:nvPicPr>
          <p:cNvPr id="57" name="Picture 12" descr="http://vishivka-uralsk.kz/uploads/product/1600/1635/ornament2_2020-03-20_11-32-11.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48873" t="10259" r="5189" b="4025"/>
          <a:stretch/>
        </p:blipFill>
        <p:spPr bwMode="auto">
          <a:xfrm rot="10800000">
            <a:off x="43724" y="5823411"/>
            <a:ext cx="1011985" cy="1034589"/>
          </a:xfrm>
          <a:prstGeom prst="rect">
            <a:avLst/>
          </a:prstGeom>
          <a:noFill/>
          <a:extLst>
            <a:ext uri="{909E8E84-426E-40DD-AFC4-6F175D3DCCD1}">
              <a14:hiddenFill xmlns:a14="http://schemas.microsoft.com/office/drawing/2010/main">
                <a:solidFill>
                  <a:srgbClr val="FFFFFF"/>
                </a:solidFill>
              </a14:hiddenFill>
            </a:ext>
          </a:extLst>
        </p:spPr>
      </p:pic>
      <p:sp>
        <p:nvSpPr>
          <p:cNvPr id="14" name="Прямоугольник 13"/>
          <p:cNvSpPr/>
          <p:nvPr/>
        </p:nvSpPr>
        <p:spPr>
          <a:xfrm>
            <a:off x="6363983" y="657256"/>
            <a:ext cx="2841675" cy="1292662"/>
          </a:xfrm>
          <a:prstGeom prst="rect">
            <a:avLst/>
          </a:prstGeom>
          <a:noFill/>
        </p:spPr>
        <p:txBody>
          <a:bodyPr wrap="none" lIns="91440" tIns="45720" rIns="91440" bIns="45720">
            <a:spAutoFit/>
          </a:bodyPr>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kk-KZ" sz="2400" b="0" cap="none" spc="0" dirty="0" smtClean="0">
              <a:ln w="0"/>
              <a:solidFill>
                <a:schemeClr val="tx1"/>
              </a:solidFill>
              <a:effectLst>
                <a:outerShdw blurRad="38100" dist="19050" dir="2700000" algn="tl" rotWithShape="0">
                  <a:schemeClr val="dk1">
                    <a:alpha val="40000"/>
                  </a:schemeClr>
                </a:outerShdw>
              </a:effectLst>
            </a:endParaRPr>
          </a:p>
          <a:p>
            <a:pPr algn="ctr"/>
            <a:endParaRPr lang="ru-RU" sz="5400" b="0" cap="none" spc="0" dirty="0">
              <a:ln w="0"/>
              <a:solidFill>
                <a:schemeClr val="tx1"/>
              </a:solidFill>
              <a:effectLst>
                <a:outerShdw blurRad="38100" dist="19050" dir="2700000" algn="tl" rotWithShape="0">
                  <a:schemeClr val="dk1">
                    <a:alpha val="40000"/>
                  </a:schemeClr>
                </a:outerShdw>
              </a:effectLst>
            </a:endParaRPr>
          </a:p>
        </p:txBody>
      </p:sp>
      <p:sp>
        <p:nvSpPr>
          <p:cNvPr id="2" name="AutoShape 2" descr="Остановить коронавирус COVID-19 Иллюстрация вектора - иллюстрации  насчитывающей круг, плоско: 175354306"/>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7" name="AutoShape 4" descr="Стоп ковид-19 знак &amp; символ. | Премиум векторы"/>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pic>
        <p:nvPicPr>
          <p:cNvPr id="1025" name="Рисунок 16" descr="Описание: C:\Documents and Settings\User\Рабочий стол\ЛОГОТИП\Еркетай лого02.png"/>
          <p:cNvPicPr>
            <a:picLocks noChangeAspect="1" noChangeArrowheads="1"/>
          </p:cNvPicPr>
          <p:nvPr/>
        </p:nvPicPr>
        <p:blipFill>
          <a:blip r:embed="rId4">
            <a:lum contrast="10000"/>
            <a:extLst>
              <a:ext uri="{28A0092B-C50C-407E-A947-70E740481C1C}">
                <a14:useLocalDpi xmlns:a14="http://schemas.microsoft.com/office/drawing/2010/main" val="0"/>
              </a:ext>
            </a:extLst>
          </a:blip>
          <a:srcRect/>
          <a:stretch>
            <a:fillRect/>
          </a:stretch>
        </p:blipFill>
        <p:spPr bwMode="auto">
          <a:xfrm>
            <a:off x="3957554" y="172428"/>
            <a:ext cx="1401763" cy="1333500"/>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3"/>
          <p:cNvSpPr>
            <a:spLocks noChangeArrowheads="1"/>
          </p:cNvSpPr>
          <p:nvPr/>
        </p:nvSpPr>
        <p:spPr bwMode="auto">
          <a:xfrm>
            <a:off x="795697" y="1867271"/>
            <a:ext cx="7803895" cy="50475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Char char="•"/>
              <a:tabLst/>
            </a:pPr>
            <a:r>
              <a:rPr kumimoji="0" lang="kk-KZ" altLang="ru-RU" sz="14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Мекенжайы көрсетілген конкурс өткізетін ұйымның атауы, пошталық мекенжайы, телефон және факс нөмері, электрондық пошта мекенжайы:</a:t>
            </a:r>
            <a:endParaRPr kumimoji="0" lang="ru-RU" altLang="ru-RU" sz="14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altLang="ru-RU" sz="1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Қарағанды облысы білім басқармасы Шахтинск қаласы білім бөлімі «Еркетай» бөбекжайы» КМҚК.</a:t>
            </a:r>
            <a:endParaRPr kumimoji="0" lang="ru-RU" altLang="ru-RU" sz="14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altLang="ru-RU" sz="14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Заңды мекенжайы: Қарағанды облысы, Шахтинск қаласы,Абай Құнанбаев атындағы даңғылы, 58Б ғимарат. Анықтама үшін телефон, факс: 8 (72156) 70022, E-mail: </a:t>
            </a:r>
            <a:r>
              <a:rPr kumimoji="0" lang="kk-KZ" altLang="ru-RU" sz="1400" b="0" i="0" u="none" strike="noStrike" cap="none" normalizeH="0" baseline="0" dirty="0" smtClean="0">
                <a:ln>
                  <a:noFill/>
                </a:ln>
                <a:solidFill>
                  <a:schemeClr val="tx1"/>
                </a:solidFill>
                <a:effectLst/>
                <a:ea typeface="Times New Roman" panose="02020603050405020304" pitchFamily="18" charset="0"/>
                <a:cs typeface="Times New Roman" panose="02020603050405020304" pitchFamily="18" charset="0"/>
                <a:hlinkClick r:id="rId5"/>
              </a:rPr>
              <a:t>shahtinsk_erketay@krg.gov.kz</a:t>
            </a:r>
            <a:r>
              <a:rPr kumimoji="0" lang="kk-KZ" altLang="ru-RU" sz="1400" b="0" i="0" u="none" strike="noStrike" cap="none" normalizeH="0" baseline="0" dirty="0" smtClean="0">
                <a:ln>
                  <a:noFill/>
                </a:ln>
                <a:solidFill>
                  <a:srgbClr val="000000"/>
                </a:solidFill>
                <a:effectLst/>
                <a:ea typeface="Times New Roman" panose="02020603050405020304" pitchFamily="18" charset="0"/>
                <a:cs typeface="Times New Roman" panose="02020603050405020304" pitchFamily="18" charset="0"/>
              </a:rPr>
              <a:t> азаматтық қызметшілердің бос лауазымына орналасуға конкурс жарияланды. </a:t>
            </a:r>
            <a:endParaRPr kumimoji="0" lang="ru-RU" altLang="ru-RU" sz="14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kk-KZ" altLang="ru-RU" sz="1400" b="1" i="0" u="none" strike="noStrike" cap="none" normalizeH="0" baseline="0" dirty="0" smtClean="0">
                <a:ln>
                  <a:noFill/>
                </a:ln>
                <a:solidFill>
                  <a:srgbClr val="000000"/>
                </a:solidFill>
                <a:effectLst/>
                <a:ea typeface="Times New Roman" panose="02020603050405020304" pitchFamily="18" charset="0"/>
                <a:cs typeface="Times New Roman" panose="02020603050405020304" pitchFamily="18" charset="0"/>
              </a:rPr>
              <a:t>Негізгі функционалдық міндеттері, еңбек ақысының мөлшері мен шарттары көрсетілген бос лауазымдар атауы:</a:t>
            </a:r>
            <a:endParaRPr kumimoji="0" lang="ru-RU" altLang="ru-RU" sz="14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kk-KZ" altLang="ru-RU" sz="1400" b="0" i="0" u="none" strike="noStrike" cap="none" normalizeH="0" baseline="0" dirty="0" smtClean="0">
                <a:ln>
                  <a:noFill/>
                </a:ln>
                <a:solidFill>
                  <a:srgbClr val="000000"/>
                </a:solidFill>
                <a:effectLst/>
                <a:ea typeface="Times New Roman" panose="02020603050405020304" pitchFamily="18" charset="0"/>
                <a:cs typeface="Times New Roman" panose="02020603050405020304" pitchFamily="18" charset="0"/>
              </a:rPr>
              <a:t>Тәрбиеші  – </a:t>
            </a:r>
            <a:r>
              <a:rPr kumimoji="0" lang="kk-KZ" altLang="ru-RU" sz="1400" b="0" i="0" u="none" strike="noStrike" cap="none" normalizeH="0" baseline="0" dirty="0" smtClean="0">
                <a:ln>
                  <a:noFill/>
                </a:ln>
                <a:solidFill>
                  <a:srgbClr val="000000"/>
                </a:solidFill>
                <a:effectLst/>
                <a:ea typeface="Times New Roman" panose="02020603050405020304" pitchFamily="18" charset="0"/>
                <a:cs typeface="Times New Roman" panose="02020603050405020304" pitchFamily="18" charset="0"/>
              </a:rPr>
              <a:t>2 </a:t>
            </a:r>
            <a:r>
              <a:rPr kumimoji="0" lang="kk-KZ" altLang="ru-RU" sz="1400" b="0" i="0" u="none" strike="noStrike" cap="none" normalizeH="0" baseline="0" dirty="0" smtClean="0">
                <a:ln>
                  <a:noFill/>
                </a:ln>
                <a:solidFill>
                  <a:srgbClr val="000000"/>
                </a:solidFill>
                <a:effectLst/>
                <a:ea typeface="Times New Roman" panose="02020603050405020304" pitchFamily="18" charset="0"/>
                <a:cs typeface="Times New Roman" panose="02020603050405020304" pitchFamily="18" charset="0"/>
              </a:rPr>
              <a:t>педагог</a:t>
            </a:r>
          </a:p>
          <a:p>
            <a:pPr marL="0" marR="0" lvl="0" indent="0" algn="just" defTabSz="914400" rtl="0" eaLnBrk="0" fontAlgn="base" latinLnBrk="0" hangingPunct="0">
              <a:lnSpc>
                <a:spcPct val="100000"/>
              </a:lnSpc>
              <a:spcBef>
                <a:spcPct val="0"/>
              </a:spcBef>
              <a:spcAft>
                <a:spcPct val="0"/>
              </a:spcAft>
              <a:buClrTx/>
              <a:buSzTx/>
              <a:buFontTx/>
              <a:buChar char="•"/>
              <a:tabLst/>
            </a:pPr>
            <a:r>
              <a:rPr lang="kk-KZ" altLang="ru-RU" sz="1400" dirty="0" smtClean="0">
                <a:solidFill>
                  <a:srgbClr val="000000"/>
                </a:solidFill>
                <a:cs typeface="Times New Roman" panose="02020603050405020304" pitchFamily="18" charset="0"/>
              </a:rPr>
              <a:t>Инновациялық әдіскер – 1 педагог</a:t>
            </a: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kk-KZ" altLang="ru-RU" sz="1400" b="0" i="0" u="none" strike="noStrike" cap="none" normalizeH="0" baseline="0" dirty="0" smtClean="0">
                <a:ln>
                  <a:noFill/>
                </a:ln>
                <a:solidFill>
                  <a:srgbClr val="000000"/>
                </a:solidFill>
                <a:effectLst/>
                <a:cs typeface="Times New Roman" panose="02020603050405020304" pitchFamily="18" charset="0"/>
              </a:rPr>
              <a:t>Дене шынықтыру нұсқаушысы -1 педагог</a:t>
            </a:r>
            <a:endParaRPr kumimoji="0" lang="ru-RU" altLang="ru-RU" sz="14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altLang="ru-RU" sz="1400" b="1" i="0" u="none" strike="noStrike" cap="none" normalizeH="0" baseline="0" dirty="0" smtClean="0">
                <a:ln>
                  <a:noFill/>
                </a:ln>
                <a:solidFill>
                  <a:srgbClr val="000000"/>
                </a:solidFill>
                <a:effectLst/>
                <a:ea typeface="Times New Roman" panose="02020603050405020304" pitchFamily="18" charset="0"/>
                <a:cs typeface="Times New Roman" panose="02020603050405020304" pitchFamily="18" charset="0"/>
              </a:rPr>
              <a:t>2.1. функционалдық міндеттері</a:t>
            </a:r>
            <a:endParaRPr kumimoji="0" lang="ru-RU" altLang="ru-RU" sz="14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altLang="ru-RU" sz="14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2.1. МДББҰ әдіскері азаматтық қызметшілер санатына жатады, МДББҰ басшысының бұйрығымен жұмысқа қабылданады және жұмыстан шығарылады. Кәсіптік білімі бар (орта; жоғары), жұмыс өтілі 5 жылдан кем емес. </a:t>
            </a:r>
            <a:endParaRPr kumimoji="0" lang="ru-RU" altLang="ru-RU" sz="14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altLang="ru-RU" sz="14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2.2. МДББҰ әдіскері МДББҰ басшысына бағынады. </a:t>
            </a:r>
            <a:endParaRPr kumimoji="0" lang="ru-RU" altLang="ru-RU" sz="14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altLang="ru-RU" sz="14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2.3.Өз қызметінде мектепке дейінгі ұйымның әдіскері мыналарды басшылыққа алады: </a:t>
            </a:r>
            <a:endParaRPr kumimoji="0" lang="ru-RU" altLang="ru-RU" sz="14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altLang="ru-RU" sz="14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тиісті мәселелерді реттейтін заңнамалық және нормативтік құжаттарды; </a:t>
            </a:r>
            <a:endParaRPr kumimoji="0" lang="ru-RU" altLang="ru-RU" sz="14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altLang="ru-RU" sz="14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оның қызметінің мәселелеріне қатысты әдістемелік материалдарды; </a:t>
            </a:r>
            <a:endParaRPr kumimoji="0" lang="ru-RU" altLang="ru-RU" sz="14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altLang="ru-RU" sz="14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МДББҰ жарғысын; </a:t>
            </a:r>
            <a:endParaRPr kumimoji="0" lang="ru-RU" altLang="ru-RU" sz="14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altLang="ru-RU" sz="14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МДББҰ басшысының (тікелей басшының) бұйрықтарын; </a:t>
            </a:r>
            <a:endParaRPr kumimoji="0" lang="ru-RU" altLang="ru-RU" sz="14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altLang="ru-RU" sz="14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еңбек гигиенасы ережелері мен нормалары, еңбек тәртібі ережелерін; </a:t>
            </a:r>
            <a:endParaRPr kumimoji="0" lang="ru-RU" altLang="ru-RU" sz="1400" b="0" i="0" u="none" strike="noStrike" cap="none" normalizeH="0" baseline="0" dirty="0" smtClean="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kk-KZ" altLang="ru-RU" sz="1400" b="0" i="0" u="none" strike="noStrike" cap="none" normalizeH="0" baseline="0" dirty="0" smtClean="0">
                <a:ln>
                  <a:noFill/>
                </a:ln>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осы лауазымдық нұсқаулықты. </a:t>
            </a:r>
            <a:endParaRPr kumimoji="0" lang="ru-RU" altLang="ru-RU" sz="1400" b="0" i="0" u="none" strike="noStrike" cap="none" normalizeH="0" baseline="0" dirty="0" smtClean="0">
              <a:ln>
                <a:noFill/>
              </a:ln>
              <a:solidFill>
                <a:schemeClr val="tx1"/>
              </a:solidFill>
              <a:effectLst/>
            </a:endParaRPr>
          </a:p>
        </p:txBody>
      </p:sp>
      <p:sp>
        <p:nvSpPr>
          <p:cNvPr id="12" name="Прямоугольник 11"/>
          <p:cNvSpPr/>
          <p:nvPr/>
        </p:nvSpPr>
        <p:spPr>
          <a:xfrm>
            <a:off x="725213" y="1505928"/>
            <a:ext cx="8092965" cy="738664"/>
          </a:xfrm>
          <a:prstGeom prst="rect">
            <a:avLst/>
          </a:prstGeom>
        </p:spPr>
        <p:txBody>
          <a:bodyPr wrap="square">
            <a:spAutoFit/>
          </a:bodyPr>
          <a:lstStyle/>
          <a:p>
            <a:pPr algn="ctr"/>
            <a:r>
              <a:rPr lang="kk-KZ" sz="1400" b="1" dirty="0">
                <a:latin typeface="Times New Roman" panose="02020603050405020304" pitchFamily="18" charset="0"/>
              </a:rPr>
              <a:t>Мемлекеттік қызметшілердің бос лауазымына орналасуға конкурс туралы</a:t>
            </a:r>
            <a:endParaRPr lang="ru-RU" sz="1400" dirty="0"/>
          </a:p>
          <a:p>
            <a:pPr algn="ctr"/>
            <a:r>
              <a:rPr lang="kk-KZ" sz="1400" b="1" dirty="0" smtClean="0">
                <a:latin typeface="Times New Roman" panose="02020603050405020304" pitchFamily="18" charset="0"/>
              </a:rPr>
              <a:t>ХАБАРЛАНДЫРУ</a:t>
            </a:r>
            <a:r>
              <a:rPr lang="kk-KZ" sz="1400" b="1" dirty="0">
                <a:latin typeface="Times New Roman" panose="02020603050405020304" pitchFamily="18" charset="0"/>
              </a:rPr>
              <a:t> </a:t>
            </a:r>
            <a:endParaRPr lang="kk-KZ" sz="1400" b="1" dirty="0" smtClean="0">
              <a:latin typeface="Times New Roman" panose="02020603050405020304" pitchFamily="18" charset="0"/>
            </a:endParaRPr>
          </a:p>
          <a:p>
            <a:pPr algn="ctr"/>
            <a:endParaRPr lang="ru-RU" sz="1400" dirty="0">
              <a:effectLst/>
            </a:endParaRPr>
          </a:p>
        </p:txBody>
      </p:sp>
    </p:spTree>
    <p:extLst>
      <p:ext uri="{BB962C8B-B14F-4D97-AF65-F5344CB8AC3E}">
        <p14:creationId xmlns:p14="http://schemas.microsoft.com/office/powerpoint/2010/main" val="32005243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 name="Прямая соединительная линия 8"/>
          <p:cNvCxnSpPr/>
          <p:nvPr/>
        </p:nvCxnSpPr>
        <p:spPr>
          <a:xfrm>
            <a:off x="386862" y="316523"/>
            <a:ext cx="0" cy="0"/>
          </a:xfrm>
          <a:prstGeom prst="line">
            <a:avLst/>
          </a:prstGeom>
        </p:spPr>
        <p:style>
          <a:lnRef idx="1">
            <a:schemeClr val="accent1"/>
          </a:lnRef>
          <a:fillRef idx="0">
            <a:schemeClr val="accent1"/>
          </a:fillRef>
          <a:effectRef idx="0">
            <a:schemeClr val="accent1"/>
          </a:effectRef>
          <a:fontRef idx="minor">
            <a:schemeClr val="tx1"/>
          </a:fontRef>
        </p:style>
      </p:cxnSp>
      <p:pic>
        <p:nvPicPr>
          <p:cNvPr id="1036" name="Picture 12" descr="http://vishivka-uralsk.kz/uploads/product/1600/1635/ornament2_2020-03-20_11-32-11.jp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48873" t="10259" r="5189" b="4025"/>
          <a:stretch/>
        </p:blipFill>
        <p:spPr bwMode="auto">
          <a:xfrm>
            <a:off x="8093600" y="0"/>
            <a:ext cx="1011985" cy="1034589"/>
          </a:xfrm>
          <a:prstGeom prst="rect">
            <a:avLst/>
          </a:prstGeom>
          <a:noFill/>
          <a:extLst>
            <a:ext uri="{909E8E84-426E-40DD-AFC4-6F175D3DCCD1}">
              <a14:hiddenFill xmlns:a14="http://schemas.microsoft.com/office/drawing/2010/main">
                <a:solidFill>
                  <a:srgbClr val="FFFFFF"/>
                </a:solidFill>
              </a14:hiddenFill>
            </a:ext>
          </a:extLst>
        </p:spPr>
      </p:pic>
      <p:pic>
        <p:nvPicPr>
          <p:cNvPr id="55" name="Picture 12" descr="http://vishivka-uralsk.kz/uploads/product/1600/1635/ornament2_2020-03-20_11-32-11.jp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48873" t="10259" r="5189" b="4025"/>
          <a:stretch/>
        </p:blipFill>
        <p:spPr bwMode="auto">
          <a:xfrm rot="5400000">
            <a:off x="8101540" y="5834713"/>
            <a:ext cx="1011985" cy="1034589"/>
          </a:xfrm>
          <a:prstGeom prst="rect">
            <a:avLst/>
          </a:prstGeom>
          <a:noFill/>
          <a:extLst>
            <a:ext uri="{909E8E84-426E-40DD-AFC4-6F175D3DCCD1}">
              <a14:hiddenFill xmlns:a14="http://schemas.microsoft.com/office/drawing/2010/main">
                <a:solidFill>
                  <a:srgbClr val="FFFFFF"/>
                </a:solidFill>
              </a14:hiddenFill>
            </a:ext>
          </a:extLst>
        </p:spPr>
      </p:pic>
      <p:pic>
        <p:nvPicPr>
          <p:cNvPr id="56" name="Picture 12" descr="http://vishivka-uralsk.kz/uploads/product/1600/1635/ornament2_2020-03-20_11-32-11.jp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48873" t="10259" r="5189" b="4025"/>
          <a:stretch/>
        </p:blipFill>
        <p:spPr bwMode="auto">
          <a:xfrm rot="16200000">
            <a:off x="-28958" y="-11302"/>
            <a:ext cx="1011985" cy="1034589"/>
          </a:xfrm>
          <a:prstGeom prst="rect">
            <a:avLst/>
          </a:prstGeom>
          <a:noFill/>
          <a:extLst>
            <a:ext uri="{909E8E84-426E-40DD-AFC4-6F175D3DCCD1}">
              <a14:hiddenFill xmlns:a14="http://schemas.microsoft.com/office/drawing/2010/main">
                <a:solidFill>
                  <a:srgbClr val="FFFFFF"/>
                </a:solidFill>
              </a14:hiddenFill>
            </a:ext>
          </a:extLst>
        </p:spPr>
      </p:pic>
      <p:pic>
        <p:nvPicPr>
          <p:cNvPr id="57" name="Picture 12" descr="http://vishivka-uralsk.kz/uploads/product/1600/1635/ornament2_2020-03-20_11-32-11.jp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48873" t="10259" r="5189" b="4025"/>
          <a:stretch/>
        </p:blipFill>
        <p:spPr bwMode="auto">
          <a:xfrm rot="10800000">
            <a:off x="43724" y="5823411"/>
            <a:ext cx="1011985" cy="1034589"/>
          </a:xfrm>
          <a:prstGeom prst="rect">
            <a:avLst/>
          </a:prstGeom>
          <a:noFill/>
          <a:extLst>
            <a:ext uri="{909E8E84-426E-40DD-AFC4-6F175D3DCCD1}">
              <a14:hiddenFill xmlns:a14="http://schemas.microsoft.com/office/drawing/2010/main">
                <a:solidFill>
                  <a:srgbClr val="FFFFFF"/>
                </a:solidFill>
              </a14:hiddenFill>
            </a:ext>
          </a:extLst>
        </p:spPr>
      </p:pic>
      <p:sp>
        <p:nvSpPr>
          <p:cNvPr id="14" name="Прямоугольник 13"/>
          <p:cNvSpPr/>
          <p:nvPr/>
        </p:nvSpPr>
        <p:spPr>
          <a:xfrm>
            <a:off x="6363983" y="657256"/>
            <a:ext cx="2841675" cy="1292662"/>
          </a:xfrm>
          <a:prstGeom prst="rect">
            <a:avLst/>
          </a:prstGeom>
          <a:noFill/>
        </p:spPr>
        <p:txBody>
          <a:bodyPr wrap="none" lIns="91440" tIns="45720" rIns="91440" bIns="45720">
            <a:spAutoFit/>
          </a:bodyPr>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kk-KZ" sz="2400" b="0" cap="none" spc="0" dirty="0" smtClean="0">
              <a:ln w="0"/>
              <a:solidFill>
                <a:schemeClr val="tx1"/>
              </a:solidFill>
              <a:effectLst>
                <a:outerShdw blurRad="38100" dist="19050" dir="2700000" algn="tl" rotWithShape="0">
                  <a:schemeClr val="dk1">
                    <a:alpha val="40000"/>
                  </a:schemeClr>
                </a:outerShdw>
              </a:effectLst>
            </a:endParaRPr>
          </a:p>
          <a:p>
            <a:pPr algn="ctr"/>
            <a:endParaRPr lang="ru-RU" sz="5400" b="0" cap="none" spc="0" dirty="0">
              <a:ln w="0"/>
              <a:solidFill>
                <a:schemeClr val="tx1"/>
              </a:solidFill>
              <a:effectLst>
                <a:outerShdw blurRad="38100" dist="19050" dir="2700000" algn="tl" rotWithShape="0">
                  <a:schemeClr val="dk1">
                    <a:alpha val="40000"/>
                  </a:schemeClr>
                </a:outerShdw>
              </a:effectLst>
            </a:endParaRPr>
          </a:p>
        </p:txBody>
      </p:sp>
      <p:sp>
        <p:nvSpPr>
          <p:cNvPr id="2" name="AutoShape 2" descr="Остановить коронавирус COVID-19 Иллюстрация вектора - иллюстрации  насчитывающей круг, плоско: 175354306"/>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7" name="AutoShape 4" descr="Стоп ковид-19 знак &amp; символ. | Премиум векторы"/>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 name="Прямоугольник 2"/>
          <p:cNvSpPr/>
          <p:nvPr/>
        </p:nvSpPr>
        <p:spPr>
          <a:xfrm>
            <a:off x="812602" y="505992"/>
            <a:ext cx="7827037" cy="5065297"/>
          </a:xfrm>
          <a:prstGeom prst="rect">
            <a:avLst/>
          </a:prstGeom>
        </p:spPr>
        <p:txBody>
          <a:bodyPr wrap="square">
            <a:spAutoFit/>
          </a:bodyPr>
          <a:lstStyle/>
          <a:p>
            <a:r>
              <a:rPr lang="ru-RU" sz="1400" dirty="0">
                <a:latin typeface="Times New Roman" panose="02020603050405020304" pitchFamily="18" charset="0"/>
                <a:cs typeface="Times New Roman" panose="02020603050405020304" pitchFamily="18" charset="0"/>
              </a:rPr>
              <a:t>3.1 </a:t>
            </a:r>
            <a:r>
              <a:rPr lang="ru-RU" sz="1400" dirty="0" err="1">
                <a:latin typeface="Times New Roman" panose="02020603050405020304" pitchFamily="18" charset="0"/>
                <a:cs typeface="Times New Roman" panose="02020603050405020304" pitchFamily="18" charset="0"/>
              </a:rPr>
              <a:t>өз</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қызметінде</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тиісті</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кәсіби</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құзыреттерді</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меңгеру</a:t>
            </a:r>
            <a:r>
              <a:rPr lang="ru-RU" sz="1400" dirty="0">
                <a:latin typeface="Times New Roman" panose="02020603050405020304" pitchFamily="18" charset="0"/>
                <a:cs typeface="Times New Roman" panose="02020603050405020304" pitchFamily="18" charset="0"/>
              </a:rPr>
              <a:t>;</a:t>
            </a:r>
          </a:p>
          <a:p>
            <a:r>
              <a:rPr lang="ru-RU" sz="1400" dirty="0">
                <a:latin typeface="Times New Roman" panose="02020603050405020304" pitchFamily="18" charset="0"/>
                <a:cs typeface="Times New Roman" panose="02020603050405020304" pitchFamily="18" charset="0"/>
              </a:rPr>
              <a:t>3.2 </a:t>
            </a:r>
            <a:r>
              <a:rPr lang="ru-RU" sz="1400" dirty="0" err="1">
                <a:latin typeface="Times New Roman" panose="02020603050405020304" pitchFamily="18" charset="0"/>
                <a:cs typeface="Times New Roman" panose="02020603050405020304" pitchFamily="18" charset="0"/>
              </a:rPr>
              <a:t>оқыту</a:t>
            </a:r>
            <a:r>
              <a:rPr lang="ru-RU" sz="1400" dirty="0">
                <a:latin typeface="Times New Roman" panose="02020603050405020304" pitchFamily="18" charset="0"/>
                <a:cs typeface="Times New Roman" panose="02020603050405020304" pitchFamily="18" charset="0"/>
              </a:rPr>
              <a:t> мен </a:t>
            </a:r>
            <a:r>
              <a:rPr lang="ru-RU" sz="1400" dirty="0" err="1">
                <a:latin typeface="Times New Roman" panose="02020603050405020304" pitchFamily="18" charset="0"/>
                <a:cs typeface="Times New Roman" panose="02020603050405020304" pitchFamily="18" charset="0"/>
              </a:rPr>
              <a:t>тәрбиелеудің</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педагогикалық</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қағидаттарын</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сақтау</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оқыту</a:t>
            </a:r>
            <a:r>
              <a:rPr lang="ru-RU" sz="1400" dirty="0">
                <a:latin typeface="Times New Roman" panose="02020603050405020304" pitchFamily="18" charset="0"/>
                <a:cs typeface="Times New Roman" panose="02020603050405020304" pitchFamily="18" charset="0"/>
              </a:rPr>
              <a:t> мен </a:t>
            </a:r>
            <a:r>
              <a:rPr lang="ru-RU" sz="1400" dirty="0" err="1">
                <a:latin typeface="Times New Roman" panose="02020603050405020304" pitchFamily="18" charset="0"/>
                <a:cs typeface="Times New Roman" panose="02020603050405020304" pitchFamily="18" charset="0"/>
              </a:rPr>
              <a:t>тәрбиелеудің</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сапасын</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мемлекеттік</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жалпыға</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міндетті</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білім</a:t>
            </a:r>
            <a:r>
              <a:rPr lang="ru-RU" sz="1400" dirty="0">
                <a:latin typeface="Times New Roman" panose="02020603050405020304" pitchFamily="18" charset="0"/>
                <a:cs typeface="Times New Roman" panose="02020603050405020304" pitchFamily="18" charset="0"/>
              </a:rPr>
              <a:t> беру </a:t>
            </a:r>
            <a:r>
              <a:rPr lang="ru-RU" sz="1400" dirty="0" err="1">
                <a:latin typeface="Times New Roman" panose="02020603050405020304" pitchFamily="18" charset="0"/>
                <a:cs typeface="Times New Roman" panose="02020603050405020304" pitchFamily="18" charset="0"/>
              </a:rPr>
              <a:t>стандарттарында</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көзделген</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талаптардан</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төмен</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емес</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деңгейде</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қамтамасыз</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ету</a:t>
            </a:r>
            <a:r>
              <a:rPr lang="ru-RU" sz="1400" dirty="0">
                <a:latin typeface="Times New Roman" panose="02020603050405020304" pitchFamily="18" charset="0"/>
                <a:cs typeface="Times New Roman" panose="02020603050405020304" pitchFamily="18" charset="0"/>
              </a:rPr>
              <a:t>;</a:t>
            </a:r>
          </a:p>
          <a:p>
            <a:r>
              <a:rPr lang="ru-RU" sz="1400" dirty="0">
                <a:latin typeface="Times New Roman" panose="02020603050405020304" pitchFamily="18" charset="0"/>
                <a:cs typeface="Times New Roman" panose="02020603050405020304" pitchFamily="18" charset="0"/>
              </a:rPr>
              <a:t>3.3 </a:t>
            </a:r>
            <a:r>
              <a:rPr lang="ru-RU" sz="1400" dirty="0" err="1">
                <a:latin typeface="Times New Roman" panose="02020603050405020304" pitchFamily="18" charset="0"/>
                <a:cs typeface="Times New Roman" panose="02020603050405020304" pitchFamily="18" charset="0"/>
              </a:rPr>
              <a:t>өзінің</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кәсіби</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шеберлігін</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зерттеу</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зияткерлік</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және</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шығармашылық</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деңгейін</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үздіксіз</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жетілдіру</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оның</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ішінде</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кемінде</a:t>
            </a:r>
            <a:r>
              <a:rPr lang="ru-RU" sz="1400" dirty="0">
                <a:latin typeface="Times New Roman" panose="02020603050405020304" pitchFamily="18" charset="0"/>
                <a:cs typeface="Times New Roman" panose="02020603050405020304" pitchFamily="18" charset="0"/>
              </a:rPr>
              <a:t> бес </a:t>
            </a:r>
            <a:r>
              <a:rPr lang="ru-RU" sz="1400" dirty="0" err="1">
                <a:latin typeface="Times New Roman" panose="02020603050405020304" pitchFamily="18" charset="0"/>
                <a:cs typeface="Times New Roman" panose="02020603050405020304" pitchFamily="18" charset="0"/>
              </a:rPr>
              <a:t>жылда</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бір</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рет</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біліктілік</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санаты</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деңгейін</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арттыру</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растау</a:t>
            </a:r>
            <a:r>
              <a:rPr lang="ru-RU" sz="1400" dirty="0">
                <a:latin typeface="Times New Roman" panose="02020603050405020304" pitchFamily="18" charset="0"/>
                <a:cs typeface="Times New Roman" panose="02020603050405020304" pitchFamily="18" charset="0"/>
              </a:rPr>
              <a:t>);</a:t>
            </a:r>
          </a:p>
          <a:p>
            <a:r>
              <a:rPr lang="ru-RU" sz="1400" dirty="0">
                <a:latin typeface="Times New Roman" panose="02020603050405020304" pitchFamily="18" charset="0"/>
                <a:cs typeface="Times New Roman" panose="02020603050405020304" pitchFamily="18" charset="0"/>
              </a:rPr>
              <a:t>3.4 </a:t>
            </a:r>
            <a:r>
              <a:rPr lang="ru-RU" sz="1400" dirty="0" err="1">
                <a:latin typeface="Times New Roman" panose="02020603050405020304" pitchFamily="18" charset="0"/>
                <a:cs typeface="Times New Roman" panose="02020603050405020304" pitchFamily="18" charset="0"/>
              </a:rPr>
              <a:t>педагогикалық</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этиканы</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сақтау</a:t>
            </a:r>
            <a:r>
              <a:rPr lang="ru-RU" sz="1400" dirty="0">
                <a:latin typeface="Times New Roman" panose="02020603050405020304" pitchFamily="18" charset="0"/>
                <a:cs typeface="Times New Roman" panose="02020603050405020304" pitchFamily="18" charset="0"/>
              </a:rPr>
              <a:t>;</a:t>
            </a:r>
          </a:p>
          <a:p>
            <a:r>
              <a:rPr lang="ru-RU" sz="1400" dirty="0">
                <a:latin typeface="Times New Roman" panose="02020603050405020304" pitchFamily="18" charset="0"/>
                <a:cs typeface="Times New Roman" panose="02020603050405020304" pitchFamily="18" charset="0"/>
              </a:rPr>
              <a:t>3.5 </a:t>
            </a:r>
            <a:r>
              <a:rPr lang="ru-RU" sz="1400" dirty="0" err="1">
                <a:latin typeface="Times New Roman" panose="02020603050405020304" pitchFamily="18" charset="0"/>
                <a:cs typeface="Times New Roman" panose="02020603050405020304" pitchFamily="18" charset="0"/>
              </a:rPr>
              <a:t>Қазақстан</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Республикасының</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заңнамасында</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белгіленген</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тәртіппен</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міндетті</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мерзімдік</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медициналық</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тексеруден</a:t>
            </a:r>
            <a:r>
              <a:rPr lang="ru-RU" sz="1400" dirty="0">
                <a:latin typeface="Times New Roman" panose="02020603050405020304" pitchFamily="18" charset="0"/>
                <a:cs typeface="Times New Roman" panose="02020603050405020304" pitchFamily="18" charset="0"/>
              </a:rPr>
              <a:t> </a:t>
            </a:r>
            <a:r>
              <a:rPr lang="ru-RU" sz="1400" dirty="0" err="1">
                <a:latin typeface="Times New Roman" panose="02020603050405020304" pitchFamily="18" charset="0"/>
                <a:cs typeface="Times New Roman" panose="02020603050405020304" pitchFamily="18" charset="0"/>
              </a:rPr>
              <a:t>өту</a:t>
            </a:r>
            <a:r>
              <a:rPr lang="ru-RU" sz="1400" dirty="0">
                <a:latin typeface="Times New Roman" panose="02020603050405020304" pitchFamily="18" charset="0"/>
                <a:cs typeface="Times New Roman" panose="02020603050405020304" pitchFamily="18" charset="0"/>
              </a:rPr>
              <a:t>;</a:t>
            </a:r>
          </a:p>
          <a:p>
            <a:r>
              <a:rPr lang="kk-KZ" sz="1400" dirty="0">
                <a:latin typeface="Times New Roman" panose="02020603050405020304" pitchFamily="18" charset="0"/>
                <a:cs typeface="Times New Roman" panose="02020603050405020304" pitchFamily="18" charset="0"/>
              </a:rPr>
              <a:t>3.6 білім алушылардың, тәрбиеленушілердің және олардың ата-аналарының немесе өзге де заңды өкілдерінің ар-намысы мен қадір-қасиетін құрметтеу;</a:t>
            </a:r>
            <a:endParaRPr lang="ru-RU" sz="1400" dirty="0">
              <a:latin typeface="Times New Roman" panose="02020603050405020304" pitchFamily="18" charset="0"/>
              <a:cs typeface="Times New Roman" panose="02020603050405020304" pitchFamily="18" charset="0"/>
            </a:endParaRPr>
          </a:p>
          <a:p>
            <a:r>
              <a:rPr lang="kk-KZ" sz="1400" dirty="0">
                <a:latin typeface="Times New Roman" panose="02020603050405020304" pitchFamily="18" charset="0"/>
                <a:cs typeface="Times New Roman" panose="02020603050405020304" pitchFamily="18" charset="0"/>
              </a:rPr>
              <a:t>3.7 балаларды заңға, адамның және азаматтың құқықтарына, бостандықтарына, ата-аналарына, үлкендеріне, отбасылық, тарихи және мәдени құндылықтарға, мемлекеттік рәміздерге құрмет, жоғары адамгершілік, патриотизм, қоршаған ортаға ұқыпты қарау рухында тәрбиелеу;</a:t>
            </a:r>
            <a:endParaRPr lang="ru-RU" sz="1400" dirty="0">
              <a:latin typeface="Times New Roman" panose="02020603050405020304" pitchFamily="18" charset="0"/>
              <a:cs typeface="Times New Roman" panose="02020603050405020304" pitchFamily="18" charset="0"/>
            </a:endParaRPr>
          </a:p>
          <a:p>
            <a:r>
              <a:rPr lang="kk-KZ" sz="1400" dirty="0">
                <a:latin typeface="Times New Roman" panose="02020603050405020304" pitchFamily="18" charset="0"/>
                <a:cs typeface="Times New Roman" panose="02020603050405020304" pitchFamily="18" charset="0"/>
              </a:rPr>
              <a:t>3.8 білім алушылар мен тәрбиеленушілердің өмірлік дағдыларын, құзыреттерін, дербестігін, шығармашылық қабілеттерін дамыту және салауатты өмір салты мәдениетін қалыптастыру;</a:t>
            </a:r>
            <a:endParaRPr lang="ru-RU" sz="1400" dirty="0">
              <a:latin typeface="Times New Roman" panose="02020603050405020304" pitchFamily="18" charset="0"/>
              <a:cs typeface="Times New Roman" panose="02020603050405020304" pitchFamily="18" charset="0"/>
            </a:endParaRPr>
          </a:p>
          <a:p>
            <a:r>
              <a:rPr lang="kk-KZ" sz="1400" dirty="0">
                <a:latin typeface="Times New Roman" panose="02020603050405020304" pitchFamily="18" charset="0"/>
                <a:cs typeface="Times New Roman" panose="02020603050405020304" pitchFamily="18" charset="0"/>
              </a:rPr>
              <a:t>3.9 өмірлік қиын жағдайда жүрген баланы анықтау фактілері туралы білім беру ұйымының басшылығына дереу хабарлау;</a:t>
            </a:r>
            <a:endParaRPr lang="ru-RU" sz="1400" dirty="0">
              <a:latin typeface="Times New Roman" panose="02020603050405020304" pitchFamily="18" charset="0"/>
              <a:cs typeface="Times New Roman" panose="02020603050405020304" pitchFamily="18" charset="0"/>
            </a:endParaRPr>
          </a:p>
          <a:p>
            <a:r>
              <a:rPr lang="kk-KZ" sz="1400" b="1" dirty="0" smtClean="0">
                <a:latin typeface="Times New Roman" panose="02020603050405020304" pitchFamily="18" charset="0"/>
                <a:cs typeface="Times New Roman" panose="02020603050405020304" pitchFamily="18" charset="0"/>
              </a:rPr>
              <a:t>3.10 құқық қорғау органдарына және білім беру ұйымының басшылығына қылмыстық немесе әкімшілік құқық бұзушылық белгілері бар, оның ішінде кәсіби қызметіне байланысты өзіне белгілі болған әрекеттерді (әрекетсіздікті) кәмелетке толмағандардың жасау немесе оларға қатысты жасалу фактілері туралы дереу хабарлау. </a:t>
            </a:r>
            <a:endParaRPr lang="ru-RU" sz="1400" b="1" dirty="0" smtClean="0">
              <a:latin typeface="Times New Roman" panose="02020603050405020304" pitchFamily="18" charset="0"/>
              <a:cs typeface="Times New Roman" panose="02020603050405020304" pitchFamily="18" charset="0"/>
            </a:endParaRPr>
          </a:p>
          <a:p>
            <a:pPr algn="just">
              <a:lnSpc>
                <a:spcPct val="115000"/>
              </a:lnSpc>
              <a:spcAft>
                <a:spcPts val="0"/>
              </a:spcAft>
            </a:pP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6" name="Рисунок 15"/>
          <p:cNvPicPr>
            <a:picLocks noChangeAspect="1"/>
          </p:cNvPicPr>
          <p:nvPr/>
        </p:nvPicPr>
        <p:blipFill rotWithShape="1">
          <a:blip r:embed="rId3" cstate="print">
            <a:extLst>
              <a:ext uri="{28A0092B-C50C-407E-A947-70E740481C1C}">
                <a14:useLocalDpi xmlns:a14="http://schemas.microsoft.com/office/drawing/2010/main" val="0"/>
              </a:ext>
            </a:extLst>
          </a:blip>
          <a:srcRect l="24938" t="23462" r="24661" b="30641"/>
          <a:stretch/>
        </p:blipFill>
        <p:spPr>
          <a:xfrm>
            <a:off x="2995110" y="6339259"/>
            <a:ext cx="342211" cy="33657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17" name="Прямоугольник 16"/>
          <p:cNvSpPr/>
          <p:nvPr/>
        </p:nvSpPr>
        <p:spPr>
          <a:xfrm>
            <a:off x="3337321" y="6306498"/>
            <a:ext cx="2085058" cy="369332"/>
          </a:xfrm>
          <a:prstGeom prst="rect">
            <a:avLst/>
          </a:prstGeom>
          <a:noFill/>
        </p:spPr>
        <p:txBody>
          <a:bodyPr wrap="none" lIns="91440" tIns="45720" rIns="91440" bIns="45720">
            <a:spAutoFit/>
          </a:bodyPr>
          <a:lstStyle/>
          <a:p>
            <a:pPr algn="ctr"/>
            <a:r>
              <a:rPr lang="en-US" b="0" cap="none" spc="0" dirty="0" smtClean="0">
                <a:ln w="0"/>
                <a:solidFill>
                  <a:schemeClr val="tx1"/>
                </a:solidFill>
                <a:effectLst>
                  <a:outerShdw blurRad="38100" dist="19050" dir="2700000" algn="tl" rotWithShape="0">
                    <a:schemeClr val="dk1">
                      <a:alpha val="40000"/>
                    </a:schemeClr>
                  </a:outerShdw>
                </a:effectLst>
              </a:rPr>
              <a:t>@</a:t>
            </a:r>
            <a:r>
              <a:rPr lang="en-US" dirty="0" err="1">
                <a:ln w="0"/>
                <a:effectLst>
                  <a:outerShdw blurRad="38100" dist="19050" dir="2700000" algn="tl" rotWithShape="0">
                    <a:schemeClr val="dk1">
                      <a:alpha val="40000"/>
                    </a:schemeClr>
                  </a:outerShdw>
                </a:effectLst>
              </a:rPr>
              <a:t>e</a:t>
            </a:r>
            <a:r>
              <a:rPr lang="en-US" b="0" cap="none" spc="0" dirty="0" err="1" smtClean="0">
                <a:ln w="0"/>
                <a:solidFill>
                  <a:schemeClr val="tx1"/>
                </a:solidFill>
                <a:effectLst>
                  <a:outerShdw blurRad="38100" dist="19050" dir="2700000" algn="tl" rotWithShape="0">
                    <a:schemeClr val="dk1">
                      <a:alpha val="40000"/>
                    </a:schemeClr>
                  </a:outerShdw>
                </a:effectLst>
              </a:rPr>
              <a:t>rketai.shakhtinsk</a:t>
            </a:r>
            <a:endParaRPr lang="ru-RU" b="0"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30371855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 name="Прямая соединительная линия 8"/>
          <p:cNvCxnSpPr/>
          <p:nvPr/>
        </p:nvCxnSpPr>
        <p:spPr>
          <a:xfrm>
            <a:off x="386862" y="316523"/>
            <a:ext cx="0" cy="0"/>
          </a:xfrm>
          <a:prstGeom prst="line">
            <a:avLst/>
          </a:prstGeom>
        </p:spPr>
        <p:style>
          <a:lnRef idx="1">
            <a:schemeClr val="accent1"/>
          </a:lnRef>
          <a:fillRef idx="0">
            <a:schemeClr val="accent1"/>
          </a:fillRef>
          <a:effectRef idx="0">
            <a:schemeClr val="accent1"/>
          </a:effectRef>
          <a:fontRef idx="minor">
            <a:schemeClr val="tx1"/>
          </a:fontRef>
        </p:style>
      </p:cxnSp>
      <p:sp>
        <p:nvSpPr>
          <p:cNvPr id="47" name="Прямоугольник 46"/>
          <p:cNvSpPr/>
          <p:nvPr/>
        </p:nvSpPr>
        <p:spPr>
          <a:xfrm>
            <a:off x="3337321" y="6306498"/>
            <a:ext cx="2085058" cy="369332"/>
          </a:xfrm>
          <a:prstGeom prst="rect">
            <a:avLst/>
          </a:prstGeom>
          <a:noFill/>
        </p:spPr>
        <p:txBody>
          <a:bodyPr wrap="none" lIns="91440" tIns="45720" rIns="91440" bIns="45720">
            <a:spAutoFit/>
          </a:bodyPr>
          <a:lstStyle/>
          <a:p>
            <a:pPr algn="ctr"/>
            <a:r>
              <a:rPr lang="en-US" b="0" cap="none" spc="0" dirty="0" smtClean="0">
                <a:ln w="0"/>
                <a:solidFill>
                  <a:schemeClr val="tx1"/>
                </a:solidFill>
                <a:effectLst>
                  <a:outerShdw blurRad="38100" dist="19050" dir="2700000" algn="tl" rotWithShape="0">
                    <a:schemeClr val="dk1">
                      <a:alpha val="40000"/>
                    </a:schemeClr>
                  </a:outerShdw>
                </a:effectLst>
              </a:rPr>
              <a:t>@</a:t>
            </a:r>
            <a:r>
              <a:rPr lang="en-US" dirty="0" err="1">
                <a:ln w="0"/>
                <a:effectLst>
                  <a:outerShdw blurRad="38100" dist="19050" dir="2700000" algn="tl" rotWithShape="0">
                    <a:schemeClr val="dk1">
                      <a:alpha val="40000"/>
                    </a:schemeClr>
                  </a:outerShdw>
                </a:effectLst>
              </a:rPr>
              <a:t>e</a:t>
            </a:r>
            <a:r>
              <a:rPr lang="en-US" b="0" cap="none" spc="0" dirty="0" err="1" smtClean="0">
                <a:ln w="0"/>
                <a:solidFill>
                  <a:schemeClr val="tx1"/>
                </a:solidFill>
                <a:effectLst>
                  <a:outerShdw blurRad="38100" dist="19050" dir="2700000" algn="tl" rotWithShape="0">
                    <a:schemeClr val="dk1">
                      <a:alpha val="40000"/>
                    </a:schemeClr>
                  </a:outerShdw>
                </a:effectLst>
              </a:rPr>
              <a:t>rketai.shakhtinsk</a:t>
            </a:r>
            <a:endParaRPr lang="ru-RU" b="0" cap="none" spc="0" dirty="0">
              <a:ln w="0"/>
              <a:solidFill>
                <a:schemeClr val="tx1"/>
              </a:solidFill>
              <a:effectLst>
                <a:outerShdw blurRad="38100" dist="19050" dir="2700000" algn="tl" rotWithShape="0">
                  <a:schemeClr val="dk1">
                    <a:alpha val="40000"/>
                  </a:schemeClr>
                </a:outerShdw>
              </a:effectLst>
            </a:endParaRPr>
          </a:p>
        </p:txBody>
      </p:sp>
      <p:pic>
        <p:nvPicPr>
          <p:cNvPr id="48" name="Рисунок 47"/>
          <p:cNvPicPr>
            <a:picLocks noChangeAspect="1"/>
          </p:cNvPicPr>
          <p:nvPr/>
        </p:nvPicPr>
        <p:blipFill rotWithShape="1">
          <a:blip r:embed="rId2" cstate="print">
            <a:extLst>
              <a:ext uri="{28A0092B-C50C-407E-A947-70E740481C1C}">
                <a14:useLocalDpi xmlns:a14="http://schemas.microsoft.com/office/drawing/2010/main" val="0"/>
              </a:ext>
            </a:extLst>
          </a:blip>
          <a:srcRect l="24938" t="23462" r="24661" b="30641"/>
          <a:stretch/>
        </p:blipFill>
        <p:spPr>
          <a:xfrm>
            <a:off x="2995110" y="6339259"/>
            <a:ext cx="342211" cy="33657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036" name="Picture 12" descr="http://vishivka-uralsk.kz/uploads/product/1600/1635/ornament2_2020-03-20_11-32-11.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48873" t="10259" r="5189" b="4025"/>
          <a:stretch/>
        </p:blipFill>
        <p:spPr bwMode="auto">
          <a:xfrm>
            <a:off x="8093600" y="0"/>
            <a:ext cx="1011985" cy="1034589"/>
          </a:xfrm>
          <a:prstGeom prst="rect">
            <a:avLst/>
          </a:prstGeom>
          <a:noFill/>
          <a:extLst>
            <a:ext uri="{909E8E84-426E-40DD-AFC4-6F175D3DCCD1}">
              <a14:hiddenFill xmlns:a14="http://schemas.microsoft.com/office/drawing/2010/main">
                <a:solidFill>
                  <a:srgbClr val="FFFFFF"/>
                </a:solidFill>
              </a14:hiddenFill>
            </a:ext>
          </a:extLst>
        </p:spPr>
      </p:pic>
      <p:pic>
        <p:nvPicPr>
          <p:cNvPr id="55" name="Picture 12" descr="http://vishivka-uralsk.kz/uploads/product/1600/1635/ornament2_2020-03-20_11-32-11.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48873" t="10259" r="5189" b="4025"/>
          <a:stretch/>
        </p:blipFill>
        <p:spPr bwMode="auto">
          <a:xfrm rot="5400000">
            <a:off x="8101540" y="5834713"/>
            <a:ext cx="1011985" cy="1034589"/>
          </a:xfrm>
          <a:prstGeom prst="rect">
            <a:avLst/>
          </a:prstGeom>
          <a:noFill/>
          <a:extLst>
            <a:ext uri="{909E8E84-426E-40DD-AFC4-6F175D3DCCD1}">
              <a14:hiddenFill xmlns:a14="http://schemas.microsoft.com/office/drawing/2010/main">
                <a:solidFill>
                  <a:srgbClr val="FFFFFF"/>
                </a:solidFill>
              </a14:hiddenFill>
            </a:ext>
          </a:extLst>
        </p:spPr>
      </p:pic>
      <p:pic>
        <p:nvPicPr>
          <p:cNvPr id="56" name="Picture 12" descr="http://vishivka-uralsk.kz/uploads/product/1600/1635/ornament2_2020-03-20_11-32-11.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48873" t="10259" r="5189" b="4025"/>
          <a:stretch/>
        </p:blipFill>
        <p:spPr bwMode="auto">
          <a:xfrm rot="16200000">
            <a:off x="-28958" y="-11302"/>
            <a:ext cx="1011985" cy="1034589"/>
          </a:xfrm>
          <a:prstGeom prst="rect">
            <a:avLst/>
          </a:prstGeom>
          <a:noFill/>
          <a:extLst>
            <a:ext uri="{909E8E84-426E-40DD-AFC4-6F175D3DCCD1}">
              <a14:hiddenFill xmlns:a14="http://schemas.microsoft.com/office/drawing/2010/main">
                <a:solidFill>
                  <a:srgbClr val="FFFFFF"/>
                </a:solidFill>
              </a14:hiddenFill>
            </a:ext>
          </a:extLst>
        </p:spPr>
      </p:pic>
      <p:pic>
        <p:nvPicPr>
          <p:cNvPr id="57" name="Picture 12" descr="http://vishivka-uralsk.kz/uploads/product/1600/1635/ornament2_2020-03-20_11-32-11.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48873" t="10259" r="5189" b="4025"/>
          <a:stretch/>
        </p:blipFill>
        <p:spPr bwMode="auto">
          <a:xfrm rot="10800000">
            <a:off x="43724" y="5823411"/>
            <a:ext cx="1011985" cy="1034589"/>
          </a:xfrm>
          <a:prstGeom prst="rect">
            <a:avLst/>
          </a:prstGeom>
          <a:noFill/>
          <a:extLst>
            <a:ext uri="{909E8E84-426E-40DD-AFC4-6F175D3DCCD1}">
              <a14:hiddenFill xmlns:a14="http://schemas.microsoft.com/office/drawing/2010/main">
                <a:solidFill>
                  <a:srgbClr val="FFFFFF"/>
                </a:solidFill>
              </a14:hiddenFill>
            </a:ext>
          </a:extLst>
        </p:spPr>
      </p:pic>
      <p:sp>
        <p:nvSpPr>
          <p:cNvPr id="14" name="Прямоугольник 13"/>
          <p:cNvSpPr/>
          <p:nvPr/>
        </p:nvSpPr>
        <p:spPr>
          <a:xfrm>
            <a:off x="6363983" y="657256"/>
            <a:ext cx="2841675" cy="1292662"/>
          </a:xfrm>
          <a:prstGeom prst="rect">
            <a:avLst/>
          </a:prstGeom>
          <a:noFill/>
        </p:spPr>
        <p:txBody>
          <a:bodyPr wrap="none" lIns="91440" tIns="45720" rIns="91440" bIns="45720">
            <a:spAutoFit/>
          </a:bodyPr>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kk-KZ" sz="2400" b="0" cap="none" spc="0" dirty="0" smtClean="0">
              <a:ln w="0"/>
              <a:solidFill>
                <a:schemeClr val="tx1"/>
              </a:solidFill>
              <a:effectLst>
                <a:outerShdw blurRad="38100" dist="19050" dir="2700000" algn="tl" rotWithShape="0">
                  <a:schemeClr val="dk1">
                    <a:alpha val="40000"/>
                  </a:schemeClr>
                </a:outerShdw>
              </a:effectLst>
            </a:endParaRPr>
          </a:p>
          <a:p>
            <a:pPr algn="ctr"/>
            <a:endParaRPr lang="ru-RU" sz="5400" b="0" cap="none" spc="0" dirty="0">
              <a:ln w="0"/>
              <a:solidFill>
                <a:schemeClr val="tx1"/>
              </a:solidFill>
              <a:effectLst>
                <a:outerShdw blurRad="38100" dist="19050" dir="2700000" algn="tl" rotWithShape="0">
                  <a:schemeClr val="dk1">
                    <a:alpha val="40000"/>
                  </a:schemeClr>
                </a:outerShdw>
              </a:effectLst>
            </a:endParaRPr>
          </a:p>
        </p:txBody>
      </p:sp>
      <p:sp>
        <p:nvSpPr>
          <p:cNvPr id="2" name="AutoShape 2" descr="Остановить коронавирус COVID-19 Иллюстрация вектора - иллюстрации  насчитывающей круг, плоско: 175354306"/>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7" name="AutoShape 4" descr="Стоп ковид-19 знак &amp; символ. | Премиум векторы"/>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3" name="Прямоугольник 12"/>
          <p:cNvSpPr/>
          <p:nvPr/>
        </p:nvSpPr>
        <p:spPr>
          <a:xfrm>
            <a:off x="652834" y="312738"/>
            <a:ext cx="7782263" cy="5394105"/>
          </a:xfrm>
          <a:prstGeom prst="rect">
            <a:avLst/>
          </a:prstGeom>
        </p:spPr>
        <p:txBody>
          <a:bodyPr wrap="square">
            <a:spAutoFit/>
          </a:bodyPr>
          <a:lstStyle/>
          <a:p>
            <a:pPr algn="just">
              <a:lnSpc>
                <a:spcPct val="107000"/>
              </a:lnSpc>
              <a:spcAft>
                <a:spcPts val="0"/>
              </a:spcAft>
            </a:pPr>
            <a:r>
              <a:rPr lang="kk-KZ" sz="1400" dirty="0" smtClean="0">
                <a:latin typeface="Times New Roman" panose="02020603050405020304" pitchFamily="18" charset="0"/>
                <a:ea typeface="Calibri" panose="020F0502020204030204" pitchFamily="34" charset="0"/>
                <a:cs typeface="Times New Roman" panose="02020603050405020304" pitchFamily="18" charset="0"/>
              </a:rPr>
              <a:t>4.1</a:t>
            </a:r>
            <a:r>
              <a:rPr lang="kk-KZ" sz="1400" dirty="0">
                <a:latin typeface="Times New Roman" panose="02020603050405020304" pitchFamily="18" charset="0"/>
                <a:ea typeface="Calibri" panose="020F0502020204030204" pitchFamily="34" charset="0"/>
                <a:cs typeface="Times New Roman" panose="02020603050405020304" pitchFamily="18" charset="0"/>
              </a:rPr>
              <a:t>. Балалардың өмірі мен денсаулығын қорғауды қамтамасыз етеді: өз қызметінің денсаулық сақтау функциясын орындайды.</a:t>
            </a:r>
            <a:endParaRPr lang="ru-RU" sz="14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kk-KZ" sz="1400" dirty="0" smtClean="0">
                <a:latin typeface="Times New Roman" panose="02020603050405020304" pitchFamily="18" charset="0"/>
                <a:ea typeface="Calibri" panose="020F0502020204030204" pitchFamily="34" charset="0"/>
                <a:cs typeface="Times New Roman" panose="02020603050405020304" pitchFamily="18" charset="0"/>
              </a:rPr>
              <a:t>4.2</a:t>
            </a:r>
            <a:r>
              <a:rPr lang="kk-KZ" sz="1400" dirty="0">
                <a:latin typeface="Times New Roman" panose="02020603050405020304" pitchFamily="18" charset="0"/>
                <a:ea typeface="Calibri" panose="020F0502020204030204" pitchFamily="34" charset="0"/>
                <a:cs typeface="Times New Roman" panose="02020603050405020304" pitchFamily="18" charset="0"/>
              </a:rPr>
              <a:t>. Үлгілік оқу жоспары мен медициналық персоналдың ұсынымдарын ескере отырып, мектепке дейінгі тәрбие мен оқытудың мемлекеттік жалпыға міндетті стандартының талаптарына сәйкес дене шынықтыру (жүзу) бойынша ұйымдастырылған оқу қызметін жоспарлайды және жүзеге асырады.</a:t>
            </a:r>
            <a:endParaRPr lang="ru-RU" sz="14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kk-KZ" sz="1400" dirty="0" smtClean="0">
                <a:latin typeface="Times New Roman" panose="02020603050405020304" pitchFamily="18" charset="0"/>
                <a:ea typeface="Calibri" panose="020F0502020204030204" pitchFamily="34" charset="0"/>
                <a:cs typeface="Times New Roman" panose="02020603050405020304" pitchFamily="18" charset="0"/>
              </a:rPr>
              <a:t>4.3</a:t>
            </a:r>
            <a:r>
              <a:rPr lang="kk-KZ" sz="1400" dirty="0">
                <a:latin typeface="Times New Roman" panose="02020603050405020304" pitchFamily="18" charset="0"/>
                <a:ea typeface="Calibri" panose="020F0502020204030204" pitchFamily="34" charset="0"/>
                <a:cs typeface="Times New Roman" panose="02020603050405020304" pitchFamily="18" charset="0"/>
              </a:rPr>
              <a:t>. Дене тәрбиесі бойынша озық педагогикалық тәжірибені зерделеумен, жалпылаумен және таратумен айналысады, отандық және шетелдік ғылыми-зерттеу, авторлық әзірлемелерді зерттеу негізінде инновациялық технологияларды енгізеді.</a:t>
            </a:r>
            <a:endParaRPr lang="ru-RU" sz="14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kk-KZ" sz="1400" dirty="0" smtClean="0">
                <a:latin typeface="Times New Roman" panose="02020603050405020304" pitchFamily="18" charset="0"/>
                <a:ea typeface="Calibri" panose="020F0502020204030204" pitchFamily="34" charset="0"/>
                <a:cs typeface="Times New Roman" panose="02020603050405020304" pitchFamily="18" charset="0"/>
              </a:rPr>
              <a:t>4.4</a:t>
            </a:r>
            <a:r>
              <a:rPr lang="kk-KZ" sz="1400" dirty="0">
                <a:latin typeface="Times New Roman" panose="02020603050405020304" pitchFamily="18" charset="0"/>
                <a:ea typeface="Calibri" panose="020F0502020204030204" pitchFamily="34" charset="0"/>
                <a:cs typeface="Times New Roman" panose="02020603050405020304" pitchFamily="18" charset="0"/>
              </a:rPr>
              <a:t>. Денсаулық сақтау және денсаулық сақтау технологияларын қолдану мәселелерінде ата-аналарға консультациялық көмекті жүзеге асырады. </a:t>
            </a:r>
            <a:endParaRPr lang="ru-RU" sz="14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kk-KZ" sz="1400" dirty="0">
                <a:latin typeface="Times New Roman" panose="02020603050405020304" pitchFamily="18" charset="0"/>
                <a:ea typeface="Calibri" panose="020F0502020204030204" pitchFamily="34" charset="0"/>
                <a:cs typeface="Times New Roman" panose="02020603050405020304" pitchFamily="18" charset="0"/>
              </a:rPr>
              <a:t>4</a:t>
            </a:r>
            <a:r>
              <a:rPr lang="kk-KZ" sz="1400" dirty="0" smtClean="0">
                <a:latin typeface="Times New Roman" panose="02020603050405020304" pitchFamily="18" charset="0"/>
                <a:ea typeface="Calibri" panose="020F0502020204030204" pitchFamily="34" charset="0"/>
                <a:cs typeface="Times New Roman" panose="02020603050405020304" pitchFamily="18" charset="0"/>
              </a:rPr>
              <a:t>.5</a:t>
            </a:r>
            <a:r>
              <a:rPr lang="kk-KZ" sz="1400" dirty="0">
                <a:latin typeface="Times New Roman" panose="02020603050405020304" pitchFamily="18" charset="0"/>
                <a:ea typeface="Calibri" panose="020F0502020204030204" pitchFamily="34" charset="0"/>
                <a:cs typeface="Times New Roman" panose="02020603050405020304" pitchFamily="18" charset="0"/>
              </a:rPr>
              <a:t>. Компьютерлік сауаттылықты, ақпараттық-коммуникациялық құзыреттілікті меңгерген.</a:t>
            </a:r>
            <a:endParaRPr lang="ru-RU" sz="14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kk-KZ" sz="1400" dirty="0" smtClean="0">
                <a:latin typeface="Times New Roman" panose="02020603050405020304" pitchFamily="18" charset="0"/>
                <a:ea typeface="Calibri" panose="020F0502020204030204" pitchFamily="34" charset="0"/>
                <a:cs typeface="Times New Roman" panose="02020603050405020304" pitchFamily="18" charset="0"/>
              </a:rPr>
              <a:t>4.6</a:t>
            </a:r>
            <a:r>
              <a:rPr lang="kk-KZ" sz="1400" dirty="0">
                <a:latin typeface="Times New Roman" panose="02020603050405020304" pitchFamily="18" charset="0"/>
                <a:ea typeface="Calibri" panose="020F0502020204030204" pitchFamily="34" charset="0"/>
                <a:cs typeface="Times New Roman" panose="02020603050405020304" pitchFamily="18" charset="0"/>
              </a:rPr>
              <a:t>. Дене шынықтыру-сауықтыру дамыту ортасын құруға қатысады, мектепке дейінгі ұйымның педагогикалық ұжымымен бірлесіп, сондай-ақ ата-аналар мен қоғамдық ұйымдардың көмегімен ұйымдастырушылық-әдістемелік және практикалық жұмысты, бұқаралық іс-шараларды өткізуді жүзеге асырады.</a:t>
            </a:r>
            <a:endParaRPr lang="ru-RU" sz="14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kk-KZ" sz="1400" dirty="0" smtClean="0">
                <a:latin typeface="Times New Roman" panose="02020603050405020304" pitchFamily="18" charset="0"/>
                <a:ea typeface="Calibri" panose="020F0502020204030204" pitchFamily="34" charset="0"/>
                <a:cs typeface="Times New Roman" panose="02020603050405020304" pitchFamily="18" charset="0"/>
              </a:rPr>
              <a:t>4.7</a:t>
            </a:r>
            <a:r>
              <a:rPr lang="kk-KZ" sz="1400" dirty="0">
                <a:latin typeface="Times New Roman" panose="02020603050405020304" pitchFamily="18" charset="0"/>
                <a:ea typeface="Calibri" panose="020F0502020204030204" pitchFamily="34" charset="0"/>
                <a:cs typeface="Times New Roman" panose="02020603050405020304" pitchFamily="18" charset="0"/>
              </a:rPr>
              <a:t>. Ұйымдастырылған оқу қызметін, спорттық мерекелер мен ойын-сауықтарды өткізу кезінде санитарлық-гигиеналық жағдайларды және қауіпсіздік шараларын қамтамасыз етеді. </a:t>
            </a:r>
            <a:r>
              <a:rPr lang="en-US" sz="1400" dirty="0" err="1">
                <a:latin typeface="Times New Roman" panose="02020603050405020304" pitchFamily="18" charset="0"/>
                <a:ea typeface="Calibri" panose="020F0502020204030204" pitchFamily="34" charset="0"/>
                <a:cs typeface="Times New Roman" panose="02020603050405020304" pitchFamily="18" charset="0"/>
              </a:rPr>
              <a:t>Инклюзивті</a:t>
            </a:r>
            <a:r>
              <a:rPr lang="en-US"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latin typeface="Times New Roman" panose="02020603050405020304" pitchFamily="18" charset="0"/>
                <a:ea typeface="Calibri" panose="020F0502020204030204" pitchFamily="34" charset="0"/>
                <a:cs typeface="Times New Roman" panose="02020603050405020304" pitchFamily="18" charset="0"/>
              </a:rPr>
              <a:t>білім</a:t>
            </a:r>
            <a:r>
              <a:rPr lang="en-US"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latin typeface="Times New Roman" panose="02020603050405020304" pitchFamily="18" charset="0"/>
                <a:ea typeface="Calibri" panose="020F0502020204030204" pitchFamily="34" charset="0"/>
                <a:cs typeface="Times New Roman" panose="02020603050405020304" pitchFamily="18" charset="0"/>
              </a:rPr>
              <a:t>беру</a:t>
            </a:r>
            <a:r>
              <a:rPr lang="en-US"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latin typeface="Times New Roman" panose="02020603050405020304" pitchFamily="18" charset="0"/>
                <a:ea typeface="Calibri" panose="020F0502020204030204" pitchFamily="34" charset="0"/>
                <a:cs typeface="Times New Roman" panose="02020603050405020304" pitchFamily="18" charset="0"/>
              </a:rPr>
              <a:t>шеңберінде</a:t>
            </a:r>
            <a:r>
              <a:rPr lang="en-US"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latin typeface="Times New Roman" panose="02020603050405020304" pitchFamily="18" charset="0"/>
                <a:ea typeface="Calibri" panose="020F0502020204030204" pitchFamily="34" charset="0"/>
                <a:cs typeface="Times New Roman" panose="02020603050405020304" pitchFamily="18" charset="0"/>
              </a:rPr>
              <a:t>арнайы</a:t>
            </a:r>
            <a:r>
              <a:rPr lang="en-US"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latin typeface="Times New Roman" panose="02020603050405020304" pitchFamily="18" charset="0"/>
                <a:ea typeface="Calibri" panose="020F0502020204030204" pitchFamily="34" charset="0"/>
                <a:cs typeface="Times New Roman" panose="02020603050405020304" pitchFamily="18" charset="0"/>
              </a:rPr>
              <a:t>медициналық</a:t>
            </a:r>
            <a:r>
              <a:rPr lang="en-US"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latin typeface="Times New Roman" panose="02020603050405020304" pitchFamily="18" charset="0"/>
                <a:ea typeface="Calibri" panose="020F0502020204030204" pitchFamily="34" charset="0"/>
                <a:cs typeface="Times New Roman" panose="02020603050405020304" pitchFamily="18" charset="0"/>
              </a:rPr>
              <a:t>топқа</a:t>
            </a:r>
            <a:r>
              <a:rPr lang="en-US"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latin typeface="Times New Roman" panose="02020603050405020304" pitchFamily="18" charset="0"/>
                <a:ea typeface="Calibri" panose="020F0502020204030204" pitchFamily="34" charset="0"/>
                <a:cs typeface="Times New Roman" panose="02020603050405020304" pitchFamily="18" charset="0"/>
              </a:rPr>
              <a:t>жатқызылған</a:t>
            </a:r>
            <a:r>
              <a:rPr lang="en-US"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latin typeface="Times New Roman" panose="02020603050405020304" pitchFamily="18" charset="0"/>
                <a:ea typeface="Calibri" panose="020F0502020204030204" pitchFamily="34" charset="0"/>
                <a:cs typeface="Times New Roman" panose="02020603050405020304" pitchFamily="18" charset="0"/>
              </a:rPr>
              <a:t>балалармен</a:t>
            </a:r>
            <a:r>
              <a:rPr lang="en-US"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latin typeface="Times New Roman" panose="02020603050405020304" pitchFamily="18" charset="0"/>
                <a:ea typeface="Calibri" panose="020F0502020204030204" pitchFamily="34" charset="0"/>
                <a:cs typeface="Times New Roman" panose="02020603050405020304" pitchFamily="18" charset="0"/>
              </a:rPr>
              <a:t>қосымша</a:t>
            </a:r>
            <a:r>
              <a:rPr lang="en-US"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latin typeface="Times New Roman" panose="02020603050405020304" pitchFamily="18" charset="0"/>
                <a:ea typeface="Calibri" panose="020F0502020204030204" pitchFamily="34" charset="0"/>
                <a:cs typeface="Times New Roman" panose="02020603050405020304" pitchFamily="18" charset="0"/>
              </a:rPr>
              <a:t>сабақтар</a:t>
            </a:r>
            <a:r>
              <a:rPr lang="en-US"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latin typeface="Times New Roman" panose="02020603050405020304" pitchFamily="18" charset="0"/>
                <a:ea typeface="Calibri" panose="020F0502020204030204" pitchFamily="34" charset="0"/>
                <a:cs typeface="Times New Roman" panose="02020603050405020304" pitchFamily="18" charset="0"/>
              </a:rPr>
              <a:t>өткізеді</a:t>
            </a:r>
            <a:r>
              <a:rPr lang="en-US"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latin typeface="Times New Roman" panose="02020603050405020304" pitchFamily="18" charset="0"/>
                <a:ea typeface="Calibri" panose="020F0502020204030204" pitchFamily="34" charset="0"/>
                <a:cs typeface="Times New Roman" panose="02020603050405020304" pitchFamily="18" charset="0"/>
              </a:rPr>
              <a:t>балалармен</a:t>
            </a:r>
            <a:r>
              <a:rPr lang="en-US"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latin typeface="Times New Roman" panose="02020603050405020304" pitchFamily="18" charset="0"/>
                <a:ea typeface="Calibri" panose="020F0502020204030204" pitchFamily="34" charset="0"/>
                <a:cs typeface="Times New Roman" panose="02020603050405020304" pitchFamily="18" charset="0"/>
              </a:rPr>
              <a:t>жұмыс</a:t>
            </a:r>
            <a:r>
              <a:rPr lang="en-US"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latin typeface="Times New Roman" panose="02020603050405020304" pitchFamily="18" charset="0"/>
                <a:ea typeface="Calibri" panose="020F0502020204030204" pitchFamily="34" charset="0"/>
                <a:cs typeface="Times New Roman" panose="02020603050405020304" pitchFamily="18" charset="0"/>
              </a:rPr>
              <a:t>жасауда</a:t>
            </a:r>
            <a:r>
              <a:rPr lang="en-US"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latin typeface="Times New Roman" panose="02020603050405020304" pitchFamily="18" charset="0"/>
                <a:ea typeface="Calibri" panose="020F0502020204030204" pitchFamily="34" charset="0"/>
                <a:cs typeface="Times New Roman" panose="02020603050405020304" pitchFamily="18" charset="0"/>
              </a:rPr>
              <a:t>көптілділікті</a:t>
            </a:r>
            <a:r>
              <a:rPr lang="en-US"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latin typeface="Times New Roman" panose="02020603050405020304" pitchFamily="18" charset="0"/>
                <a:ea typeface="Calibri" panose="020F0502020204030204" pitchFamily="34" charset="0"/>
                <a:cs typeface="Times New Roman" panose="02020603050405020304" pitchFamily="18" charset="0"/>
              </a:rPr>
              <a:t>пайдаланады</a:t>
            </a:r>
            <a:r>
              <a:rPr lang="en-US" sz="1400" dirty="0">
                <a:latin typeface="Times New Roman" panose="02020603050405020304" pitchFamily="18" charset="0"/>
                <a:ea typeface="Calibri" panose="020F0502020204030204" pitchFamily="34" charset="0"/>
                <a:cs typeface="Times New Roman" panose="02020603050405020304" pitchFamily="18" charset="0"/>
              </a:rPr>
              <a:t>.</a:t>
            </a:r>
            <a:endParaRPr lang="ru-RU" sz="14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kk-KZ" sz="1400" dirty="0" smtClean="0">
                <a:latin typeface="Times New Roman" panose="02020603050405020304" pitchFamily="18" charset="0"/>
                <a:ea typeface="Calibri" panose="020F0502020204030204" pitchFamily="34" charset="0"/>
                <a:cs typeface="Times New Roman" panose="02020603050405020304" pitchFamily="18" charset="0"/>
              </a:rPr>
              <a:t>4.8</a:t>
            </a:r>
            <a:r>
              <a:rPr lang="kk-KZ"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latin typeface="Times New Roman" panose="02020603050405020304" pitchFamily="18" charset="0"/>
                <a:ea typeface="Calibri" panose="020F0502020204030204" pitchFamily="34" charset="0"/>
                <a:cs typeface="Times New Roman" panose="02020603050405020304" pitchFamily="18" charset="0"/>
              </a:rPr>
              <a:t>Оқу</a:t>
            </a:r>
            <a:r>
              <a:rPr lang="en-US"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latin typeface="Times New Roman" panose="02020603050405020304" pitchFamily="18" charset="0"/>
                <a:ea typeface="Calibri" panose="020F0502020204030204" pitchFamily="34" charset="0"/>
                <a:cs typeface="Times New Roman" panose="02020603050405020304" pitchFamily="18" charset="0"/>
              </a:rPr>
              <a:t>дене</a:t>
            </a:r>
            <a:r>
              <a:rPr lang="en-US"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latin typeface="Times New Roman" panose="02020603050405020304" pitchFamily="18" charset="0"/>
                <a:ea typeface="Calibri" panose="020F0502020204030204" pitchFamily="34" charset="0"/>
                <a:cs typeface="Times New Roman" panose="02020603050405020304" pitchFamily="18" charset="0"/>
              </a:rPr>
              <a:t>шынықтыру-сауықтыру</a:t>
            </a:r>
            <a:r>
              <a:rPr lang="en-US"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latin typeface="Times New Roman" panose="02020603050405020304" pitchFamily="18" charset="0"/>
                <a:ea typeface="Calibri" panose="020F0502020204030204" pitchFamily="34" charset="0"/>
                <a:cs typeface="Times New Roman" panose="02020603050405020304" pitchFamily="18" charset="0"/>
              </a:rPr>
              <a:t>жұмыстары</a:t>
            </a:r>
            <a:r>
              <a:rPr lang="en-US"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latin typeface="Times New Roman" panose="02020603050405020304" pitchFamily="18" charset="0"/>
                <a:ea typeface="Calibri" panose="020F0502020204030204" pitchFamily="34" charset="0"/>
                <a:cs typeface="Times New Roman" panose="02020603050405020304" pitchFamily="18" charset="0"/>
              </a:rPr>
              <a:t>бойынша</a:t>
            </a:r>
            <a:r>
              <a:rPr lang="en-US"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latin typeface="Times New Roman" panose="02020603050405020304" pitchFamily="18" charset="0"/>
                <a:ea typeface="Calibri" panose="020F0502020204030204" pitchFamily="34" charset="0"/>
                <a:cs typeface="Times New Roman" panose="02020603050405020304" pitchFamily="18" charset="0"/>
              </a:rPr>
              <a:t>белгіленген</a:t>
            </a:r>
            <a:r>
              <a:rPr lang="en-US"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latin typeface="Times New Roman" panose="02020603050405020304" pitchFamily="18" charset="0"/>
                <a:ea typeface="Calibri" panose="020F0502020204030204" pitchFamily="34" charset="0"/>
                <a:cs typeface="Times New Roman" panose="02020603050405020304" pitchFamily="18" charset="0"/>
              </a:rPr>
              <a:t>есептіліктің</a:t>
            </a:r>
            <a:r>
              <a:rPr lang="en-US"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latin typeface="Times New Roman" panose="02020603050405020304" pitchFamily="18" charset="0"/>
                <a:ea typeface="Calibri" panose="020F0502020204030204" pitchFamily="34" charset="0"/>
                <a:cs typeface="Times New Roman" panose="02020603050405020304" pitchFamily="18" charset="0"/>
              </a:rPr>
              <a:t>құжаттамасын</a:t>
            </a:r>
            <a:r>
              <a:rPr lang="en-US" sz="1400" dirty="0">
                <a:latin typeface="Times New Roman" panose="02020603050405020304" pitchFamily="18" charset="0"/>
                <a:ea typeface="Calibri" panose="020F0502020204030204" pitchFamily="34" charset="0"/>
                <a:cs typeface="Times New Roman" panose="02020603050405020304" pitchFamily="18" charset="0"/>
              </a:rPr>
              <a:t> </a:t>
            </a:r>
            <a:r>
              <a:rPr lang="en-US" sz="1400" dirty="0" err="1">
                <a:latin typeface="Times New Roman" panose="02020603050405020304" pitchFamily="18" charset="0"/>
                <a:ea typeface="Calibri" panose="020F0502020204030204" pitchFamily="34" charset="0"/>
                <a:cs typeface="Times New Roman" panose="02020603050405020304" pitchFamily="18" charset="0"/>
              </a:rPr>
              <a:t>жүргізеді</a:t>
            </a:r>
            <a:r>
              <a:rPr lang="en-US" sz="1400" dirty="0">
                <a:latin typeface="Times New Roman" panose="02020603050405020304" pitchFamily="18" charset="0"/>
                <a:ea typeface="Calibri" panose="020F0502020204030204" pitchFamily="34" charset="0"/>
                <a:cs typeface="Times New Roman" panose="02020603050405020304" pitchFamily="18" charset="0"/>
              </a:rPr>
              <a:t>.</a:t>
            </a:r>
            <a:endParaRPr lang="ru-RU" sz="14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en-US" sz="1400" dirty="0">
                <a:latin typeface="Times New Roman" panose="02020603050405020304" pitchFamily="18" charset="0"/>
                <a:ea typeface="Calibri" panose="020F0502020204030204" pitchFamily="34" charset="0"/>
                <a:cs typeface="Times New Roman" panose="02020603050405020304" pitchFamily="18" charset="0"/>
              </a:rPr>
              <a:t> </a:t>
            </a:r>
            <a:endParaRPr lang="ru-RU" sz="1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0772479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 name="Прямая соединительная линия 8"/>
          <p:cNvCxnSpPr/>
          <p:nvPr/>
        </p:nvCxnSpPr>
        <p:spPr>
          <a:xfrm>
            <a:off x="386862" y="316523"/>
            <a:ext cx="0" cy="0"/>
          </a:xfrm>
          <a:prstGeom prst="line">
            <a:avLst/>
          </a:prstGeom>
        </p:spPr>
        <p:style>
          <a:lnRef idx="1">
            <a:schemeClr val="accent1"/>
          </a:lnRef>
          <a:fillRef idx="0">
            <a:schemeClr val="accent1"/>
          </a:fillRef>
          <a:effectRef idx="0">
            <a:schemeClr val="accent1"/>
          </a:effectRef>
          <a:fontRef idx="minor">
            <a:schemeClr val="tx1"/>
          </a:fontRef>
        </p:style>
      </p:cxnSp>
      <p:sp>
        <p:nvSpPr>
          <p:cNvPr id="47" name="Прямоугольник 46"/>
          <p:cNvSpPr/>
          <p:nvPr/>
        </p:nvSpPr>
        <p:spPr>
          <a:xfrm>
            <a:off x="3274259" y="6474784"/>
            <a:ext cx="2085058" cy="369332"/>
          </a:xfrm>
          <a:prstGeom prst="rect">
            <a:avLst/>
          </a:prstGeom>
          <a:noFill/>
        </p:spPr>
        <p:txBody>
          <a:bodyPr wrap="none" lIns="91440" tIns="45720" rIns="91440" bIns="45720">
            <a:spAutoFit/>
          </a:bodyPr>
          <a:lstStyle/>
          <a:p>
            <a:pPr algn="ctr"/>
            <a:r>
              <a:rPr lang="en-US" b="0" cap="none" spc="0" dirty="0" smtClean="0">
                <a:ln w="0"/>
                <a:solidFill>
                  <a:schemeClr val="tx1"/>
                </a:solidFill>
                <a:effectLst>
                  <a:outerShdw blurRad="38100" dist="19050" dir="2700000" algn="tl" rotWithShape="0">
                    <a:schemeClr val="dk1">
                      <a:alpha val="40000"/>
                    </a:schemeClr>
                  </a:outerShdw>
                </a:effectLst>
              </a:rPr>
              <a:t>@</a:t>
            </a:r>
            <a:r>
              <a:rPr lang="en-US" dirty="0" err="1">
                <a:ln w="0"/>
                <a:effectLst>
                  <a:outerShdw blurRad="38100" dist="19050" dir="2700000" algn="tl" rotWithShape="0">
                    <a:schemeClr val="dk1">
                      <a:alpha val="40000"/>
                    </a:schemeClr>
                  </a:outerShdw>
                </a:effectLst>
              </a:rPr>
              <a:t>e</a:t>
            </a:r>
            <a:r>
              <a:rPr lang="en-US" b="0" cap="none" spc="0" dirty="0" err="1" smtClean="0">
                <a:ln w="0"/>
                <a:solidFill>
                  <a:schemeClr val="tx1"/>
                </a:solidFill>
                <a:effectLst>
                  <a:outerShdw blurRad="38100" dist="19050" dir="2700000" algn="tl" rotWithShape="0">
                    <a:schemeClr val="dk1">
                      <a:alpha val="40000"/>
                    </a:schemeClr>
                  </a:outerShdw>
                </a:effectLst>
              </a:rPr>
              <a:t>rketai.shakhtinsk</a:t>
            </a:r>
            <a:endParaRPr lang="ru-RU" b="0" cap="none" spc="0" dirty="0">
              <a:ln w="0"/>
              <a:solidFill>
                <a:schemeClr val="tx1"/>
              </a:solidFill>
              <a:effectLst>
                <a:outerShdw blurRad="38100" dist="19050" dir="2700000" algn="tl" rotWithShape="0">
                  <a:schemeClr val="dk1">
                    <a:alpha val="40000"/>
                  </a:schemeClr>
                </a:outerShdw>
              </a:effectLst>
            </a:endParaRPr>
          </a:p>
        </p:txBody>
      </p:sp>
      <p:pic>
        <p:nvPicPr>
          <p:cNvPr id="48" name="Рисунок 47"/>
          <p:cNvPicPr>
            <a:picLocks noChangeAspect="1"/>
          </p:cNvPicPr>
          <p:nvPr/>
        </p:nvPicPr>
        <p:blipFill rotWithShape="1">
          <a:blip r:embed="rId2" cstate="print">
            <a:extLst>
              <a:ext uri="{28A0092B-C50C-407E-A947-70E740481C1C}">
                <a14:useLocalDpi xmlns:a14="http://schemas.microsoft.com/office/drawing/2010/main" val="0"/>
              </a:ext>
            </a:extLst>
          </a:blip>
          <a:srcRect l="24938" t="23462" r="24661" b="30641"/>
          <a:stretch/>
        </p:blipFill>
        <p:spPr>
          <a:xfrm>
            <a:off x="2835879" y="6507545"/>
            <a:ext cx="342211" cy="33657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036" name="Picture 12" descr="http://vishivka-uralsk.kz/uploads/product/1600/1635/ornament2_2020-03-20_11-32-11.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48873" t="10259" r="5189" b="4025"/>
          <a:stretch/>
        </p:blipFill>
        <p:spPr bwMode="auto">
          <a:xfrm>
            <a:off x="8093600" y="0"/>
            <a:ext cx="1011985" cy="1034589"/>
          </a:xfrm>
          <a:prstGeom prst="rect">
            <a:avLst/>
          </a:prstGeom>
          <a:noFill/>
          <a:extLst>
            <a:ext uri="{909E8E84-426E-40DD-AFC4-6F175D3DCCD1}">
              <a14:hiddenFill xmlns:a14="http://schemas.microsoft.com/office/drawing/2010/main">
                <a:solidFill>
                  <a:srgbClr val="FFFFFF"/>
                </a:solidFill>
              </a14:hiddenFill>
            </a:ext>
          </a:extLst>
        </p:spPr>
      </p:pic>
      <p:pic>
        <p:nvPicPr>
          <p:cNvPr id="55" name="Picture 12" descr="http://vishivka-uralsk.kz/uploads/product/1600/1635/ornament2_2020-03-20_11-32-11.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48873" t="10259" r="5189" b="4025"/>
          <a:stretch/>
        </p:blipFill>
        <p:spPr bwMode="auto">
          <a:xfrm rot="5400000">
            <a:off x="8101540" y="5834713"/>
            <a:ext cx="1011985" cy="1034589"/>
          </a:xfrm>
          <a:prstGeom prst="rect">
            <a:avLst/>
          </a:prstGeom>
          <a:noFill/>
          <a:extLst>
            <a:ext uri="{909E8E84-426E-40DD-AFC4-6F175D3DCCD1}">
              <a14:hiddenFill xmlns:a14="http://schemas.microsoft.com/office/drawing/2010/main">
                <a:solidFill>
                  <a:srgbClr val="FFFFFF"/>
                </a:solidFill>
              </a14:hiddenFill>
            </a:ext>
          </a:extLst>
        </p:spPr>
      </p:pic>
      <p:pic>
        <p:nvPicPr>
          <p:cNvPr id="56" name="Picture 12" descr="http://vishivka-uralsk.kz/uploads/product/1600/1635/ornament2_2020-03-20_11-32-11.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48873" t="10259" r="5189" b="4025"/>
          <a:stretch/>
        </p:blipFill>
        <p:spPr bwMode="auto">
          <a:xfrm rot="16200000">
            <a:off x="-28958" y="-11302"/>
            <a:ext cx="1011985" cy="1034589"/>
          </a:xfrm>
          <a:prstGeom prst="rect">
            <a:avLst/>
          </a:prstGeom>
          <a:noFill/>
          <a:extLst>
            <a:ext uri="{909E8E84-426E-40DD-AFC4-6F175D3DCCD1}">
              <a14:hiddenFill xmlns:a14="http://schemas.microsoft.com/office/drawing/2010/main">
                <a:solidFill>
                  <a:srgbClr val="FFFFFF"/>
                </a:solidFill>
              </a14:hiddenFill>
            </a:ext>
          </a:extLst>
        </p:spPr>
      </p:pic>
      <p:pic>
        <p:nvPicPr>
          <p:cNvPr id="57" name="Picture 12" descr="http://vishivka-uralsk.kz/uploads/product/1600/1635/ornament2_2020-03-20_11-32-11.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48873" t="10259" r="5189" b="4025"/>
          <a:stretch/>
        </p:blipFill>
        <p:spPr bwMode="auto">
          <a:xfrm rot="10800000">
            <a:off x="43724" y="5823411"/>
            <a:ext cx="1011985" cy="1034589"/>
          </a:xfrm>
          <a:prstGeom prst="rect">
            <a:avLst/>
          </a:prstGeom>
          <a:noFill/>
          <a:extLst>
            <a:ext uri="{909E8E84-426E-40DD-AFC4-6F175D3DCCD1}">
              <a14:hiddenFill xmlns:a14="http://schemas.microsoft.com/office/drawing/2010/main">
                <a:solidFill>
                  <a:srgbClr val="FFFFFF"/>
                </a:solidFill>
              </a14:hiddenFill>
            </a:ext>
          </a:extLst>
        </p:spPr>
      </p:pic>
      <p:sp>
        <p:nvSpPr>
          <p:cNvPr id="14" name="Прямоугольник 13"/>
          <p:cNvSpPr/>
          <p:nvPr/>
        </p:nvSpPr>
        <p:spPr>
          <a:xfrm>
            <a:off x="6363983" y="657256"/>
            <a:ext cx="2841675" cy="1292662"/>
          </a:xfrm>
          <a:prstGeom prst="rect">
            <a:avLst/>
          </a:prstGeom>
          <a:noFill/>
        </p:spPr>
        <p:txBody>
          <a:bodyPr wrap="none" lIns="91440" tIns="45720" rIns="91440" bIns="45720">
            <a:spAutoFit/>
          </a:bodyPr>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kk-KZ" sz="2400" b="0" cap="none" spc="0" dirty="0" smtClean="0">
              <a:ln w="0"/>
              <a:solidFill>
                <a:schemeClr val="tx1"/>
              </a:solidFill>
              <a:effectLst>
                <a:outerShdw blurRad="38100" dist="19050" dir="2700000" algn="tl" rotWithShape="0">
                  <a:schemeClr val="dk1">
                    <a:alpha val="40000"/>
                  </a:schemeClr>
                </a:outerShdw>
              </a:effectLst>
            </a:endParaRPr>
          </a:p>
          <a:p>
            <a:pPr algn="ctr"/>
            <a:endParaRPr lang="ru-RU" sz="5400" b="0" cap="none" spc="0" dirty="0">
              <a:ln w="0"/>
              <a:solidFill>
                <a:schemeClr val="tx1"/>
              </a:solidFill>
              <a:effectLst>
                <a:outerShdw blurRad="38100" dist="19050" dir="2700000" algn="tl" rotWithShape="0">
                  <a:schemeClr val="dk1">
                    <a:alpha val="40000"/>
                  </a:schemeClr>
                </a:outerShdw>
              </a:effectLst>
            </a:endParaRPr>
          </a:p>
        </p:txBody>
      </p:sp>
      <p:sp>
        <p:nvSpPr>
          <p:cNvPr id="2" name="AutoShape 2" descr="Остановить коронавирус COVID-19 Иллюстрация вектора - иллюстрации  насчитывающей круг, плоско: 175354306"/>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7" name="AutoShape 4" descr="Стоп ковид-19 знак &amp; символ. | Премиум векторы"/>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 name="Прямоугольник 2"/>
          <p:cNvSpPr/>
          <p:nvPr/>
        </p:nvSpPr>
        <p:spPr>
          <a:xfrm>
            <a:off x="994330" y="2781371"/>
            <a:ext cx="6946870" cy="3914918"/>
          </a:xfrm>
          <a:prstGeom prst="rect">
            <a:avLst/>
          </a:prstGeom>
        </p:spPr>
        <p:txBody>
          <a:bodyPr wrap="square">
            <a:spAutoFit/>
          </a:bodyPr>
          <a:lstStyle/>
          <a:p>
            <a:pPr marL="742950" lvl="1" indent="-285750" algn="just">
              <a:lnSpc>
                <a:spcPct val="115000"/>
              </a:lnSpc>
              <a:spcAft>
                <a:spcPts val="0"/>
              </a:spcAft>
              <a:buFont typeface="+mj-lt"/>
              <a:buAutoNum type="arabicPeriod" startAt="3"/>
            </a:pPr>
            <a:r>
              <a:rPr lang="kk-KZ" sz="1200" b="1" dirty="0">
                <a:latin typeface="Times New Roman" panose="02020603050405020304" pitchFamily="18" charset="0"/>
                <a:ea typeface="Calibri" panose="020F0502020204030204" pitchFamily="34" charset="0"/>
                <a:cs typeface="Times New Roman" panose="02020603050405020304" pitchFamily="18" charset="0"/>
              </a:rPr>
              <a:t>еңбекке ақы төлеу шарттары</a:t>
            </a:r>
            <a:endParaRPr lang="ru-RU" sz="11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kk-KZ" sz="1200" dirty="0">
                <a:latin typeface="Times New Roman" panose="02020603050405020304" pitchFamily="18" charset="0"/>
                <a:ea typeface="Calibri" panose="020F0502020204030204" pitchFamily="34" charset="0"/>
                <a:cs typeface="Times New Roman" panose="02020603050405020304" pitchFamily="18" charset="0"/>
              </a:rPr>
              <a:t>Айлық еңбекақы мөлшері жыл сайынғы тарифтеу тізімімен айқындалады</a:t>
            </a:r>
            <a:r>
              <a:rPr lang="kk-KZ" sz="1200" dirty="0" smtClean="0">
                <a:latin typeface="Times New Roman" panose="02020603050405020304" pitchFamily="18" charset="0"/>
                <a:ea typeface="Calibri" panose="020F0502020204030204" pitchFamily="34" charset="0"/>
                <a:cs typeface="Times New Roman" panose="02020603050405020304" pitchFamily="18" charset="0"/>
              </a:rPr>
              <a:t>.</a:t>
            </a:r>
            <a:endParaRPr lang="ru-RU" sz="11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mj-lt"/>
              <a:buAutoNum type="arabicParenR"/>
            </a:pPr>
            <a:r>
              <a:rPr lang="kk-KZ" sz="1200" b="1" dirty="0">
                <a:latin typeface="Times New Roman" panose="02020603050405020304" pitchFamily="18" charset="0"/>
                <a:ea typeface="Calibri" panose="020F0502020204030204" pitchFamily="34" charset="0"/>
                <a:cs typeface="Times New Roman" panose="02020603050405020304" pitchFamily="18" charset="0"/>
              </a:rPr>
              <a:t>Біліктілік талаптарына сәйкес конкурсқа қатысушыға қойылатын негізгі талаптар:</a:t>
            </a:r>
            <a:endParaRPr lang="ru-RU" sz="1100" dirty="0">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15000"/>
              </a:lnSpc>
              <a:spcAft>
                <a:spcPts val="0"/>
              </a:spcAft>
            </a:pPr>
            <a:r>
              <a:rPr lang="kk-KZ" sz="1200" dirty="0">
                <a:latin typeface="Times New Roman" panose="02020603050405020304" pitchFamily="18" charset="0"/>
                <a:ea typeface="Calibri" panose="020F0502020204030204" pitchFamily="34" charset="0"/>
                <a:cs typeface="Times New Roman" panose="02020603050405020304" pitchFamily="18" charset="0"/>
              </a:rPr>
              <a:t>Тиісті бейін болйынша жоғары және (немесе) жоғары оқу орнынан кейінгі педагогикалық немесе өзге де кәсіптік білім немесе педагогикалық қайта даярлығын растайтын құжат, жұмыс өтіліне талаптар қойылмайды</a:t>
            </a:r>
            <a:r>
              <a:rPr lang="kk-KZ" sz="1200" dirty="0" smtClean="0">
                <a:latin typeface="Times New Roman" panose="02020603050405020304" pitchFamily="18" charset="0"/>
                <a:ea typeface="Calibri" panose="020F0502020204030204" pitchFamily="34" charset="0"/>
                <a:cs typeface="Times New Roman" panose="02020603050405020304" pitchFamily="18" charset="0"/>
              </a:rPr>
              <a:t>.</a:t>
            </a:r>
            <a:endParaRPr lang="ru-RU" sz="1100" dirty="0">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15000"/>
              </a:lnSpc>
              <a:spcAft>
                <a:spcPts val="0"/>
              </a:spcAft>
            </a:pPr>
            <a:r>
              <a:rPr lang="kk-KZ" sz="1200" b="1" dirty="0">
                <a:latin typeface="Times New Roman" panose="02020603050405020304" pitchFamily="18" charset="0"/>
                <a:ea typeface="Calibri" panose="020F0502020204030204" pitchFamily="34" charset="0"/>
                <a:cs typeface="Times New Roman" panose="02020603050405020304" pitchFamily="18" charset="0"/>
              </a:rPr>
              <a:t>Білуге тиіс:</a:t>
            </a:r>
            <a:endParaRPr lang="ru-RU" sz="11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Times New Roman" panose="02020603050405020304" pitchFamily="18" charset="0"/>
              <a:buChar char="-"/>
            </a:pPr>
            <a:r>
              <a:rPr lang="kk-KZ" sz="1200" dirty="0">
                <a:latin typeface="Times New Roman" panose="02020603050405020304" pitchFamily="18" charset="0"/>
                <a:ea typeface="Calibri" panose="020F0502020204030204" pitchFamily="34" charset="0"/>
                <a:cs typeface="Times New Roman" panose="02020603050405020304" pitchFamily="18" charset="0"/>
              </a:rPr>
              <a:t>Қазақстан Республикасының Конституциясын, Қазақстан Республикасының Еңбек кодексін, Қазақстан Республикасының «Білім туралы», «Педагог мәртебесі туралы», «Қазақстан Республикасындағы Баланың құқықтары туралы», «Қазақстан Республикасындағы тілдер туралы», «Сыбайлас жемқорлыққа қарсы күрес туралы» Заңдарын және Қазақстан Республикасының білім беруді дамытудың бағыттары мен перспективаларын айқындайтын басқа да нормативтік құқықтық актілерін.</a:t>
            </a:r>
            <a:endParaRPr lang="ru-RU" sz="11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Times New Roman" panose="02020603050405020304" pitchFamily="18" charset="0"/>
              <a:buChar char="-"/>
            </a:pPr>
            <a:r>
              <a:rPr lang="kk-KZ" sz="1200" dirty="0">
                <a:latin typeface="Times New Roman" panose="02020603050405020304" pitchFamily="18" charset="0"/>
                <a:ea typeface="Calibri" panose="020F0502020204030204" pitchFamily="34" charset="0"/>
                <a:cs typeface="Times New Roman" panose="02020603050405020304" pitchFamily="18" charset="0"/>
              </a:rPr>
              <a:t> санитария мен гигиена</a:t>
            </a:r>
            <a:endParaRPr lang="ru-RU" sz="11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Times New Roman" panose="02020603050405020304" pitchFamily="18" charset="0"/>
              <a:buChar char="-"/>
            </a:pPr>
            <a:r>
              <a:rPr lang="kk-KZ" sz="1200" dirty="0">
                <a:latin typeface="Times New Roman" panose="02020603050405020304" pitchFamily="18" charset="0"/>
                <a:ea typeface="Calibri" panose="020F0502020204030204" pitchFamily="34" charset="0"/>
                <a:cs typeface="Times New Roman" panose="02020603050405020304" pitchFamily="18" charset="0"/>
              </a:rPr>
              <a:t>жас психологиясы мен педагогикасының негіздерін</a:t>
            </a:r>
            <a:endParaRPr lang="ru-RU" sz="11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Times New Roman" panose="02020603050405020304" pitchFamily="18" charset="0"/>
              <a:buChar char="-"/>
            </a:pPr>
            <a:r>
              <a:rPr lang="kk-KZ" sz="1200" dirty="0">
                <a:latin typeface="Times New Roman" panose="02020603050405020304" pitchFamily="18" charset="0"/>
                <a:ea typeface="Calibri" panose="020F0502020204030204" pitchFamily="34" charset="0"/>
                <a:cs typeface="Times New Roman" panose="02020603050405020304" pitchFamily="18" charset="0"/>
              </a:rPr>
              <a:t>мектепке дейінгі білім беру мәселелері жөніндегі әдістемелік құжаттарды.</a:t>
            </a:r>
            <a:endParaRPr lang="ru-RU" sz="11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Times New Roman" panose="02020603050405020304" pitchFamily="18" charset="0"/>
              <a:buChar char="-"/>
            </a:pPr>
            <a:r>
              <a:rPr lang="kk-KZ" sz="1200" dirty="0">
                <a:latin typeface="Times New Roman" panose="02020603050405020304" pitchFamily="18" charset="0"/>
                <a:ea typeface="Calibri" panose="020F0502020204030204" pitchFamily="34" charset="0"/>
                <a:cs typeface="Times New Roman" panose="02020603050405020304" pitchFamily="18" charset="0"/>
              </a:rPr>
              <a:t>еңбекті қорғау және қауіпсіздік техникасын.	</a:t>
            </a:r>
            <a:endParaRPr lang="ru-RU" sz="11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0"/>
              </a:spcAft>
            </a:pPr>
            <a:r>
              <a:rPr lang="kk-KZ" sz="1200" dirty="0">
                <a:latin typeface="Times New Roman" panose="02020603050405020304" pitchFamily="18" charset="0"/>
                <a:ea typeface="Calibri" panose="020F0502020204030204" pitchFamily="34" charset="0"/>
                <a:cs typeface="Times New Roman" panose="02020603050405020304" pitchFamily="18" charset="0"/>
              </a:rPr>
              <a:t> </a:t>
            </a:r>
            <a:endParaRPr lang="ru-RU" sz="1100" dirty="0">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13" name="Таблица 12"/>
          <p:cNvGraphicFramePr>
            <a:graphicFrameLocks noGrp="1"/>
          </p:cNvGraphicFramePr>
          <p:nvPr>
            <p:extLst>
              <p:ext uri="{D42A27DB-BD31-4B8C-83A1-F6EECF244321}">
                <p14:modId xmlns:p14="http://schemas.microsoft.com/office/powerpoint/2010/main" val="2822619229"/>
              </p:ext>
            </p:extLst>
          </p:nvPr>
        </p:nvGraphicFramePr>
        <p:xfrm>
          <a:off x="1055710" y="376926"/>
          <a:ext cx="7034528" cy="2263555"/>
        </p:xfrm>
        <a:graphic>
          <a:graphicData uri="http://schemas.openxmlformats.org/drawingml/2006/table">
            <a:tbl>
              <a:tblPr firstRow="1" bandRow="1">
                <a:tableStyleId>{5C22544A-7EE6-4342-B048-85BDC9FD1C3A}</a:tableStyleId>
              </a:tblPr>
              <a:tblGrid>
                <a:gridCol w="3053835">
                  <a:extLst>
                    <a:ext uri="{9D8B030D-6E8A-4147-A177-3AD203B41FA5}">
                      <a16:colId xmlns:a16="http://schemas.microsoft.com/office/drawing/2014/main" val="3504538745"/>
                    </a:ext>
                  </a:extLst>
                </a:gridCol>
                <a:gridCol w="1587062">
                  <a:extLst>
                    <a:ext uri="{9D8B030D-6E8A-4147-A177-3AD203B41FA5}">
                      <a16:colId xmlns:a16="http://schemas.microsoft.com/office/drawing/2014/main" val="540824674"/>
                    </a:ext>
                  </a:extLst>
                </a:gridCol>
                <a:gridCol w="2393631">
                  <a:extLst>
                    <a:ext uri="{9D8B030D-6E8A-4147-A177-3AD203B41FA5}">
                      <a16:colId xmlns:a16="http://schemas.microsoft.com/office/drawing/2014/main" val="4293956209"/>
                    </a:ext>
                  </a:extLst>
                </a:gridCol>
              </a:tblGrid>
              <a:tr h="371648">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kk-KZ" sz="1200" kern="50" dirty="0" smtClean="0">
                        <a:effectLst/>
                        <a:latin typeface="Times New Roman" panose="02020603050405020304" pitchFamily="18" charset="0"/>
                        <a:cs typeface="Times New Roman" panose="02020603050405020304" pitchFamily="18" charset="0"/>
                      </a:endParaRPr>
                    </a:p>
                    <a:p>
                      <a:pPr marL="0" marR="0" indent="0" algn="ctr" defTabSz="914400" rtl="0" eaLnBrk="1" fontAlgn="auto" latinLnBrk="0" hangingPunct="1">
                        <a:lnSpc>
                          <a:spcPct val="100000"/>
                        </a:lnSpc>
                        <a:spcBef>
                          <a:spcPts val="0"/>
                        </a:spcBef>
                        <a:spcAft>
                          <a:spcPts val="0"/>
                        </a:spcAft>
                        <a:buClrTx/>
                        <a:buSzTx/>
                        <a:buFontTx/>
                        <a:buNone/>
                        <a:tabLst/>
                        <a:defRPr/>
                      </a:pPr>
                      <a:r>
                        <a:rPr lang="kk-KZ" sz="1200" kern="50" dirty="0" smtClean="0">
                          <a:effectLst/>
                          <a:latin typeface="Times New Roman" panose="02020603050405020304" pitchFamily="18" charset="0"/>
                          <a:cs typeface="Times New Roman" panose="02020603050405020304" pitchFamily="18" charset="0"/>
                        </a:rPr>
                        <a:t>Буын</a:t>
                      </a:r>
                      <a:endParaRPr lang="ru-RU" sz="1200" kern="5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txBody>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kk-KZ" sz="1200" dirty="0" smtClean="0">
                          <a:effectLst/>
                          <a:latin typeface="Times New Roman" panose="02020603050405020304" pitchFamily="18" charset="0"/>
                          <a:cs typeface="Times New Roman" panose="02020603050405020304" pitchFamily="18" charset="0"/>
                        </a:rPr>
                        <a:t>Еңбек сіңірген жылдарына бйланысты</a:t>
                      </a:r>
                      <a:endParaRPr lang="ru-RU" sz="1200" dirty="0" smtClean="0">
                        <a:effectLst/>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tcPr>
                </a:tc>
                <a:tc hMerge="1">
                  <a:txBody>
                    <a:bodyPr/>
                    <a:lstStyle/>
                    <a:p>
                      <a:endParaRPr lang="ru-RU" dirty="0"/>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1813910"/>
                  </a:ext>
                </a:extLst>
              </a:tr>
              <a:tr h="371648">
                <a:tc vMerge="1">
                  <a:txBody>
                    <a:bodyPr/>
                    <a:lstStyle/>
                    <a:p>
                      <a:endParaRPr lang="ru-RU"/>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200" dirty="0" err="1" smtClean="0">
                          <a:effectLst/>
                          <a:latin typeface="Times New Roman" panose="02020603050405020304" pitchFamily="18" charset="0"/>
                          <a:cs typeface="Times New Roman" panose="02020603050405020304" pitchFamily="18" charset="0"/>
                        </a:rPr>
                        <a:t>min</a:t>
                      </a:r>
                      <a:endParaRPr lang="ru-RU" sz="1200" dirty="0" smtClean="0">
                        <a:effectLst/>
                        <a:latin typeface="Times New Roman" panose="02020603050405020304" pitchFamily="18" charset="0"/>
                        <a:cs typeface="Times New Roman" panose="02020603050405020304" pitchFamily="18" charset="0"/>
                      </a:endParaRPr>
                    </a:p>
                    <a:p>
                      <a:pPr algn="ctr"/>
                      <a:endParaRPr lang="ru-RU" sz="1200" dirty="0">
                        <a:latin typeface="Times New Roman" panose="02020603050405020304" pitchFamily="18" charset="0"/>
                        <a:cs typeface="Times New Roman" panose="02020603050405020304" pitchFamily="18"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200" dirty="0" err="1" smtClean="0">
                          <a:effectLst/>
                          <a:latin typeface="Times New Roman" panose="02020603050405020304" pitchFamily="18" charset="0"/>
                          <a:cs typeface="Times New Roman" panose="02020603050405020304" pitchFamily="18" charset="0"/>
                        </a:rPr>
                        <a:t>max</a:t>
                      </a:r>
                      <a:endParaRPr lang="ru-RU" sz="1200" dirty="0" smtClean="0">
                        <a:effectLst/>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462455481"/>
                  </a:ext>
                </a:extLst>
              </a:tr>
              <a:tr h="371648">
                <a:tc>
                  <a:txBody>
                    <a:bodyPr/>
                    <a:lstStyle/>
                    <a:p>
                      <a:r>
                        <a:rPr lang="kk-KZ" sz="1200" dirty="0" smtClean="0">
                          <a:latin typeface="Times New Roman" panose="02020603050405020304" pitchFamily="18" charset="0"/>
                          <a:cs typeface="Times New Roman" panose="02020603050405020304" pitchFamily="18" charset="0"/>
                        </a:rPr>
                        <a:t>В 3-4</a:t>
                      </a:r>
                    </a:p>
                    <a:p>
                      <a:r>
                        <a:rPr lang="kk-KZ" sz="1200" dirty="0" smtClean="0">
                          <a:latin typeface="Times New Roman" panose="02020603050405020304" pitchFamily="18" charset="0"/>
                          <a:cs typeface="Times New Roman" panose="02020603050405020304" pitchFamily="18" charset="0"/>
                        </a:rPr>
                        <a:t>Тәрбиеші</a:t>
                      </a:r>
                      <a:endParaRPr lang="ru-RU" sz="1200" dirty="0">
                        <a:latin typeface="Times New Roman" panose="02020603050405020304" pitchFamily="18" charset="0"/>
                        <a:cs typeface="Times New Roman" panose="02020603050405020304" pitchFamily="18" charset="0"/>
                      </a:endParaRPr>
                    </a:p>
                  </a:txBody>
                  <a:tcPr/>
                </a:tc>
                <a:tc>
                  <a:txBody>
                    <a:bodyPr/>
                    <a:lstStyle/>
                    <a:p>
                      <a:r>
                        <a:rPr lang="kk-KZ" sz="1200" dirty="0" smtClean="0">
                          <a:latin typeface="Times New Roman" panose="02020603050405020304" pitchFamily="18" charset="0"/>
                          <a:cs typeface="Times New Roman" panose="02020603050405020304" pitchFamily="18" charset="0"/>
                        </a:rPr>
                        <a:t>109014</a:t>
                      </a:r>
                      <a:endParaRPr lang="ru-RU" sz="1200" dirty="0">
                        <a:latin typeface="Times New Roman" panose="02020603050405020304" pitchFamily="18" charset="0"/>
                        <a:cs typeface="Times New Roman" panose="02020603050405020304" pitchFamily="18" charset="0"/>
                      </a:endParaRPr>
                    </a:p>
                  </a:txBody>
                  <a:tcPr>
                    <a:lnR w="12700" cap="flat" cmpd="sng" algn="ctr">
                      <a:solidFill>
                        <a:schemeClr val="tx1"/>
                      </a:solidFill>
                      <a:prstDash val="solid"/>
                      <a:round/>
                      <a:headEnd type="none" w="med" len="med"/>
                      <a:tailEnd type="none" w="med" len="med"/>
                    </a:lnR>
                  </a:tcPr>
                </a:tc>
                <a:tc>
                  <a:txBody>
                    <a:bodyPr/>
                    <a:lstStyle/>
                    <a:p>
                      <a:r>
                        <a:rPr lang="kk-KZ" sz="1200" dirty="0" smtClean="0">
                          <a:latin typeface="Times New Roman" panose="02020603050405020304" pitchFamily="18" charset="0"/>
                          <a:cs typeface="Times New Roman" panose="02020603050405020304" pitchFamily="18" charset="0"/>
                        </a:rPr>
                        <a:t>129763</a:t>
                      </a:r>
                      <a:endParaRPr lang="ru-RU" sz="12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493652403"/>
                  </a:ext>
                </a:extLst>
              </a:tr>
              <a:tr h="38204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k-KZ" sz="1200" dirty="0" smtClean="0">
                          <a:latin typeface="Times New Roman" panose="02020603050405020304" pitchFamily="18" charset="0"/>
                          <a:cs typeface="Times New Roman" panose="02020603050405020304" pitchFamily="18" charset="0"/>
                        </a:rPr>
                        <a:t>В 3-4</a:t>
                      </a:r>
                      <a:endParaRPr lang="ru-RU" sz="1200" dirty="0" smtClean="0">
                        <a:latin typeface="Times New Roman" panose="02020603050405020304" pitchFamily="18" charset="0"/>
                        <a:cs typeface="Times New Roman" panose="02020603050405020304" pitchFamily="18" charset="0"/>
                      </a:endParaRPr>
                    </a:p>
                    <a:p>
                      <a:r>
                        <a:rPr lang="kk-KZ" sz="1200" dirty="0" smtClean="0">
                          <a:latin typeface="Times New Roman" panose="02020603050405020304" pitchFamily="18" charset="0"/>
                          <a:cs typeface="Times New Roman" panose="02020603050405020304" pitchFamily="18" charset="0"/>
                        </a:rPr>
                        <a:t>Инновациялық әдіскер</a:t>
                      </a:r>
                      <a:endParaRPr lang="ru-RU" sz="1200" dirty="0">
                        <a:latin typeface="Times New Roman" panose="02020603050405020304" pitchFamily="18" charset="0"/>
                        <a:cs typeface="Times New Roman" panose="02020603050405020304" pitchFamily="18" charset="0"/>
                      </a:endParaRPr>
                    </a:p>
                  </a:txBody>
                  <a:tcPr/>
                </a:tc>
                <a:tc>
                  <a:txBody>
                    <a:bodyPr/>
                    <a:lstStyle/>
                    <a:p>
                      <a:r>
                        <a:rPr lang="kk-KZ" sz="1200" dirty="0" smtClean="0">
                          <a:latin typeface="Times New Roman" panose="02020603050405020304" pitchFamily="18" charset="0"/>
                          <a:cs typeface="Times New Roman" panose="02020603050405020304" pitchFamily="18" charset="0"/>
                        </a:rPr>
                        <a:t>109014</a:t>
                      </a:r>
                      <a:endParaRPr lang="ru-RU" sz="1200" dirty="0">
                        <a:latin typeface="Times New Roman" panose="02020603050405020304" pitchFamily="18" charset="0"/>
                        <a:cs typeface="Times New Roman" panose="02020603050405020304" pitchFamily="18" charset="0"/>
                      </a:endParaRPr>
                    </a:p>
                  </a:txBody>
                  <a:tcPr>
                    <a:lnR w="12700" cap="flat" cmpd="sng" algn="ctr">
                      <a:solidFill>
                        <a:schemeClr val="tx1"/>
                      </a:solidFill>
                      <a:prstDash val="solid"/>
                      <a:round/>
                      <a:headEnd type="none" w="med" len="med"/>
                      <a:tailEnd type="none" w="med" len="med"/>
                    </a:lnR>
                  </a:tcPr>
                </a:tc>
                <a:tc>
                  <a:txBody>
                    <a:bodyPr/>
                    <a:lstStyle/>
                    <a:p>
                      <a:r>
                        <a:rPr lang="kk-KZ" sz="1200" dirty="0" smtClean="0">
                          <a:latin typeface="Times New Roman" panose="02020603050405020304" pitchFamily="18" charset="0"/>
                          <a:cs typeface="Times New Roman" panose="02020603050405020304" pitchFamily="18" charset="0"/>
                        </a:rPr>
                        <a:t>129763</a:t>
                      </a:r>
                      <a:endParaRPr lang="ru-RU" sz="12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302864348"/>
                  </a:ext>
                </a:extLst>
              </a:tr>
              <a:tr h="52030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k-KZ" sz="1200" dirty="0" smtClean="0">
                          <a:latin typeface="Times New Roman" panose="02020603050405020304" pitchFamily="18" charset="0"/>
                          <a:cs typeface="Times New Roman" panose="02020603050405020304" pitchFamily="18" charset="0"/>
                        </a:rPr>
                        <a:t>В 3-4</a:t>
                      </a:r>
                      <a:endParaRPr lang="ru-RU" sz="1200" dirty="0" smtClean="0">
                        <a:latin typeface="Times New Roman" panose="02020603050405020304" pitchFamily="18" charset="0"/>
                        <a:cs typeface="Times New Roman" panose="02020603050405020304" pitchFamily="18" charset="0"/>
                      </a:endParaRPr>
                    </a:p>
                    <a:p>
                      <a:r>
                        <a:rPr lang="kk-KZ" sz="1200" dirty="0" smtClean="0">
                          <a:latin typeface="Times New Roman" panose="02020603050405020304" pitchFamily="18" charset="0"/>
                          <a:cs typeface="Times New Roman" panose="02020603050405020304" pitchFamily="18" charset="0"/>
                        </a:rPr>
                        <a:t>Дене</a:t>
                      </a:r>
                      <a:r>
                        <a:rPr lang="kk-KZ" sz="1200" baseline="0" dirty="0" smtClean="0">
                          <a:latin typeface="Times New Roman" panose="02020603050405020304" pitchFamily="18" charset="0"/>
                          <a:cs typeface="Times New Roman" panose="02020603050405020304" pitchFamily="18" charset="0"/>
                        </a:rPr>
                        <a:t> шынықтыру нұсқаушысы</a:t>
                      </a:r>
                      <a:endParaRPr lang="ru-RU" sz="1200" dirty="0">
                        <a:latin typeface="Times New Roman" panose="02020603050405020304" pitchFamily="18" charset="0"/>
                        <a:cs typeface="Times New Roman" panose="02020603050405020304" pitchFamily="18" charset="0"/>
                      </a:endParaRPr>
                    </a:p>
                  </a:txBody>
                  <a:tcPr/>
                </a:tc>
                <a:tc>
                  <a:txBody>
                    <a:bodyPr/>
                    <a:lstStyle/>
                    <a:p>
                      <a:r>
                        <a:rPr lang="kk-KZ" sz="1200" dirty="0" smtClean="0">
                          <a:latin typeface="Times New Roman" panose="02020603050405020304" pitchFamily="18" charset="0"/>
                          <a:cs typeface="Times New Roman" panose="02020603050405020304" pitchFamily="18" charset="0"/>
                        </a:rPr>
                        <a:t>81760</a:t>
                      </a:r>
                      <a:endParaRPr lang="ru-RU" sz="1200" dirty="0">
                        <a:latin typeface="Times New Roman" panose="02020603050405020304" pitchFamily="18" charset="0"/>
                        <a:cs typeface="Times New Roman" panose="02020603050405020304" pitchFamily="18" charset="0"/>
                      </a:endParaRPr>
                    </a:p>
                  </a:txBody>
                  <a:tcPr>
                    <a:lnR w="12700" cap="flat" cmpd="sng" algn="ctr">
                      <a:solidFill>
                        <a:schemeClr val="tx1"/>
                      </a:solidFill>
                      <a:prstDash val="solid"/>
                      <a:round/>
                      <a:headEnd type="none" w="med" len="med"/>
                      <a:tailEnd type="none" w="med" len="med"/>
                    </a:lnR>
                  </a:tcPr>
                </a:tc>
                <a:tc>
                  <a:txBody>
                    <a:bodyPr/>
                    <a:lstStyle/>
                    <a:p>
                      <a:r>
                        <a:rPr lang="kk-KZ" sz="1200" dirty="0" smtClean="0">
                          <a:latin typeface="Times New Roman" panose="02020603050405020304" pitchFamily="18" charset="0"/>
                          <a:cs typeface="Times New Roman" panose="02020603050405020304" pitchFamily="18" charset="0"/>
                        </a:rPr>
                        <a:t>97322</a:t>
                      </a:r>
                      <a:endParaRPr lang="ru-RU" sz="12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265195300"/>
                  </a:ext>
                </a:extLst>
              </a:tr>
            </a:tbl>
          </a:graphicData>
        </a:graphic>
      </p:graphicFrame>
      <p:sp>
        <p:nvSpPr>
          <p:cNvPr id="15" name="Rectangle 1"/>
          <p:cNvSpPr>
            <a:spLocks noChangeArrowheads="1"/>
          </p:cNvSpPr>
          <p:nvPr/>
        </p:nvSpPr>
        <p:spPr bwMode="auto">
          <a:xfrm>
            <a:off x="1055710" y="37671"/>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152352" rIns="91440" bIns="0" numCol="1" anchor="ctr" anchorCtr="0" compatLnSpc="1">
            <a:prstTxWarp prst="textNoShape">
              <a:avLst/>
            </a:prstTxWarp>
            <a:spAutoFit/>
          </a:bodyPr>
          <a:lstStyle>
            <a:lvl1pPr eaLnBrk="0" fontAlgn="base" hangingPunct="0">
              <a:spcBef>
                <a:spcPct val="0"/>
              </a:spcBef>
              <a:spcAft>
                <a:spcPct val="0"/>
              </a:spcAft>
              <a:tabLst>
                <a:tab pos="84138" algn="l"/>
                <a:tab pos="609600" algn="l"/>
                <a:tab pos="904875" algn="l"/>
                <a:tab pos="1217613" algn="l"/>
                <a:tab pos="1827213" algn="l"/>
                <a:tab pos="2435225" algn="l"/>
                <a:tab pos="3044825" algn="l"/>
                <a:tab pos="3654425" algn="l"/>
                <a:tab pos="4262438" algn="l"/>
                <a:tab pos="4872038" algn="l"/>
                <a:tab pos="5480050" algn="l"/>
                <a:tab pos="6089650" algn="l"/>
              </a:tabLst>
              <a:defRPr>
                <a:solidFill>
                  <a:schemeClr val="tx1"/>
                </a:solidFill>
                <a:latin typeface="Arial" panose="020B0604020202020204" pitchFamily="34" charset="0"/>
              </a:defRPr>
            </a:lvl1pPr>
            <a:lvl2pPr eaLnBrk="0" fontAlgn="base" hangingPunct="0">
              <a:spcBef>
                <a:spcPct val="0"/>
              </a:spcBef>
              <a:spcAft>
                <a:spcPct val="0"/>
              </a:spcAft>
              <a:tabLst>
                <a:tab pos="84138" algn="l"/>
                <a:tab pos="609600" algn="l"/>
                <a:tab pos="904875" algn="l"/>
                <a:tab pos="1217613" algn="l"/>
                <a:tab pos="1827213" algn="l"/>
                <a:tab pos="2435225" algn="l"/>
                <a:tab pos="3044825" algn="l"/>
                <a:tab pos="3654425" algn="l"/>
                <a:tab pos="4262438" algn="l"/>
                <a:tab pos="4872038" algn="l"/>
                <a:tab pos="5480050" algn="l"/>
                <a:tab pos="6089650" algn="l"/>
              </a:tabLst>
              <a:defRPr>
                <a:solidFill>
                  <a:schemeClr val="tx1"/>
                </a:solidFill>
                <a:latin typeface="Arial" panose="020B0604020202020204" pitchFamily="34" charset="0"/>
              </a:defRPr>
            </a:lvl2pPr>
            <a:lvl3pPr eaLnBrk="0" fontAlgn="base" hangingPunct="0">
              <a:spcBef>
                <a:spcPct val="0"/>
              </a:spcBef>
              <a:spcAft>
                <a:spcPct val="0"/>
              </a:spcAft>
              <a:tabLst>
                <a:tab pos="84138" algn="l"/>
                <a:tab pos="609600" algn="l"/>
                <a:tab pos="904875" algn="l"/>
                <a:tab pos="1217613" algn="l"/>
                <a:tab pos="1827213" algn="l"/>
                <a:tab pos="2435225" algn="l"/>
                <a:tab pos="3044825" algn="l"/>
                <a:tab pos="3654425" algn="l"/>
                <a:tab pos="4262438" algn="l"/>
                <a:tab pos="4872038" algn="l"/>
                <a:tab pos="5480050" algn="l"/>
                <a:tab pos="6089650" algn="l"/>
              </a:tabLst>
              <a:defRPr>
                <a:solidFill>
                  <a:schemeClr val="tx1"/>
                </a:solidFill>
                <a:latin typeface="Arial" panose="020B0604020202020204" pitchFamily="34" charset="0"/>
              </a:defRPr>
            </a:lvl3pPr>
            <a:lvl4pPr eaLnBrk="0" fontAlgn="base" hangingPunct="0">
              <a:spcBef>
                <a:spcPct val="0"/>
              </a:spcBef>
              <a:spcAft>
                <a:spcPct val="0"/>
              </a:spcAft>
              <a:tabLst>
                <a:tab pos="84138" algn="l"/>
                <a:tab pos="609600" algn="l"/>
                <a:tab pos="904875" algn="l"/>
                <a:tab pos="1217613" algn="l"/>
                <a:tab pos="1827213" algn="l"/>
                <a:tab pos="2435225" algn="l"/>
                <a:tab pos="3044825" algn="l"/>
                <a:tab pos="3654425" algn="l"/>
                <a:tab pos="4262438" algn="l"/>
                <a:tab pos="4872038" algn="l"/>
                <a:tab pos="5480050" algn="l"/>
                <a:tab pos="6089650" algn="l"/>
              </a:tabLst>
              <a:defRPr>
                <a:solidFill>
                  <a:schemeClr val="tx1"/>
                </a:solidFill>
                <a:latin typeface="Arial" panose="020B0604020202020204" pitchFamily="34" charset="0"/>
              </a:defRPr>
            </a:lvl4pPr>
            <a:lvl5pPr eaLnBrk="0" fontAlgn="base" hangingPunct="0">
              <a:spcBef>
                <a:spcPct val="0"/>
              </a:spcBef>
              <a:spcAft>
                <a:spcPct val="0"/>
              </a:spcAft>
              <a:tabLst>
                <a:tab pos="84138" algn="l"/>
                <a:tab pos="609600" algn="l"/>
                <a:tab pos="904875" algn="l"/>
                <a:tab pos="1217613" algn="l"/>
                <a:tab pos="1827213" algn="l"/>
                <a:tab pos="2435225" algn="l"/>
                <a:tab pos="3044825" algn="l"/>
                <a:tab pos="3654425" algn="l"/>
                <a:tab pos="4262438" algn="l"/>
                <a:tab pos="4872038" algn="l"/>
                <a:tab pos="5480050" algn="l"/>
                <a:tab pos="6089650" algn="l"/>
              </a:tabLst>
              <a:defRPr>
                <a:solidFill>
                  <a:schemeClr val="tx1"/>
                </a:solidFill>
                <a:latin typeface="Arial" panose="020B0604020202020204" pitchFamily="34" charset="0"/>
              </a:defRPr>
            </a:lvl5pPr>
            <a:lvl6pPr eaLnBrk="0" fontAlgn="base" hangingPunct="0">
              <a:spcBef>
                <a:spcPct val="0"/>
              </a:spcBef>
              <a:spcAft>
                <a:spcPct val="0"/>
              </a:spcAft>
              <a:tabLst>
                <a:tab pos="84138" algn="l"/>
                <a:tab pos="609600" algn="l"/>
                <a:tab pos="904875" algn="l"/>
                <a:tab pos="1217613" algn="l"/>
                <a:tab pos="1827213" algn="l"/>
                <a:tab pos="2435225" algn="l"/>
                <a:tab pos="3044825" algn="l"/>
                <a:tab pos="3654425" algn="l"/>
                <a:tab pos="4262438" algn="l"/>
                <a:tab pos="4872038" algn="l"/>
                <a:tab pos="5480050" algn="l"/>
                <a:tab pos="6089650" algn="l"/>
              </a:tabLst>
              <a:defRPr>
                <a:solidFill>
                  <a:schemeClr val="tx1"/>
                </a:solidFill>
                <a:latin typeface="Arial" panose="020B0604020202020204" pitchFamily="34" charset="0"/>
              </a:defRPr>
            </a:lvl6pPr>
            <a:lvl7pPr eaLnBrk="0" fontAlgn="base" hangingPunct="0">
              <a:spcBef>
                <a:spcPct val="0"/>
              </a:spcBef>
              <a:spcAft>
                <a:spcPct val="0"/>
              </a:spcAft>
              <a:tabLst>
                <a:tab pos="84138" algn="l"/>
                <a:tab pos="609600" algn="l"/>
                <a:tab pos="904875" algn="l"/>
                <a:tab pos="1217613" algn="l"/>
                <a:tab pos="1827213" algn="l"/>
                <a:tab pos="2435225" algn="l"/>
                <a:tab pos="3044825" algn="l"/>
                <a:tab pos="3654425" algn="l"/>
                <a:tab pos="4262438" algn="l"/>
                <a:tab pos="4872038" algn="l"/>
                <a:tab pos="5480050" algn="l"/>
                <a:tab pos="6089650" algn="l"/>
              </a:tabLst>
              <a:defRPr>
                <a:solidFill>
                  <a:schemeClr val="tx1"/>
                </a:solidFill>
                <a:latin typeface="Arial" panose="020B0604020202020204" pitchFamily="34" charset="0"/>
              </a:defRPr>
            </a:lvl7pPr>
            <a:lvl8pPr eaLnBrk="0" fontAlgn="base" hangingPunct="0">
              <a:spcBef>
                <a:spcPct val="0"/>
              </a:spcBef>
              <a:spcAft>
                <a:spcPct val="0"/>
              </a:spcAft>
              <a:tabLst>
                <a:tab pos="84138" algn="l"/>
                <a:tab pos="609600" algn="l"/>
                <a:tab pos="904875" algn="l"/>
                <a:tab pos="1217613" algn="l"/>
                <a:tab pos="1827213" algn="l"/>
                <a:tab pos="2435225" algn="l"/>
                <a:tab pos="3044825" algn="l"/>
                <a:tab pos="3654425" algn="l"/>
                <a:tab pos="4262438" algn="l"/>
                <a:tab pos="4872038" algn="l"/>
                <a:tab pos="5480050" algn="l"/>
                <a:tab pos="6089650" algn="l"/>
              </a:tabLst>
              <a:defRPr>
                <a:solidFill>
                  <a:schemeClr val="tx1"/>
                </a:solidFill>
                <a:latin typeface="Arial" panose="020B0604020202020204" pitchFamily="34" charset="0"/>
              </a:defRPr>
            </a:lvl8pPr>
            <a:lvl9pPr eaLnBrk="0" fontAlgn="base" hangingPunct="0">
              <a:spcBef>
                <a:spcPct val="0"/>
              </a:spcBef>
              <a:spcAft>
                <a:spcPct val="0"/>
              </a:spcAft>
              <a:tabLst>
                <a:tab pos="84138" algn="l"/>
                <a:tab pos="609600" algn="l"/>
                <a:tab pos="904875" algn="l"/>
                <a:tab pos="1217613" algn="l"/>
                <a:tab pos="1827213" algn="l"/>
                <a:tab pos="2435225" algn="l"/>
                <a:tab pos="3044825" algn="l"/>
                <a:tab pos="3654425" algn="l"/>
                <a:tab pos="4262438" algn="l"/>
                <a:tab pos="4872038" algn="l"/>
                <a:tab pos="5480050" algn="l"/>
                <a:tab pos="608965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84138" algn="l"/>
                <a:tab pos="609600" algn="l"/>
                <a:tab pos="904875" algn="l"/>
                <a:tab pos="1217613" algn="l"/>
                <a:tab pos="1827213" algn="l"/>
                <a:tab pos="2435225" algn="l"/>
                <a:tab pos="3044825" algn="l"/>
                <a:tab pos="3654425" algn="l"/>
                <a:tab pos="4262438" algn="l"/>
                <a:tab pos="4872038" algn="l"/>
                <a:tab pos="5480050" algn="l"/>
                <a:tab pos="6089650" algn="l"/>
              </a:tabLst>
            </a:pPr>
            <a:r>
              <a:rPr kumimoji="0" lang="kk-KZ" altLang="ru-RU" sz="1200" b="1"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2.2. еңбек ақысының мөлшері</a:t>
            </a:r>
            <a:endParaRPr kumimoji="0" lang="ru-RU" altLang="ru-RU" sz="6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84138" algn="l"/>
                <a:tab pos="609600" algn="l"/>
                <a:tab pos="904875" algn="l"/>
                <a:tab pos="1217613" algn="l"/>
                <a:tab pos="1827213" algn="l"/>
                <a:tab pos="2435225" algn="l"/>
                <a:tab pos="3044825" algn="l"/>
                <a:tab pos="3654425" algn="l"/>
                <a:tab pos="4262438" algn="l"/>
                <a:tab pos="4872038" algn="l"/>
                <a:tab pos="5480050" algn="l"/>
                <a:tab pos="6089650" algn="l"/>
              </a:tabLst>
            </a:pPr>
            <a:endParaRPr kumimoji="0" lang="ru-RU" altLang="ru-RU"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8711236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 name="Прямая соединительная линия 8"/>
          <p:cNvCxnSpPr/>
          <p:nvPr/>
        </p:nvCxnSpPr>
        <p:spPr>
          <a:xfrm>
            <a:off x="386862" y="316523"/>
            <a:ext cx="0" cy="0"/>
          </a:xfrm>
          <a:prstGeom prst="line">
            <a:avLst/>
          </a:prstGeom>
        </p:spPr>
        <p:style>
          <a:lnRef idx="1">
            <a:schemeClr val="accent1"/>
          </a:lnRef>
          <a:fillRef idx="0">
            <a:schemeClr val="accent1"/>
          </a:fillRef>
          <a:effectRef idx="0">
            <a:schemeClr val="accent1"/>
          </a:effectRef>
          <a:fontRef idx="minor">
            <a:schemeClr val="tx1"/>
          </a:fontRef>
        </p:style>
      </p:cxnSp>
      <p:sp>
        <p:nvSpPr>
          <p:cNvPr id="47" name="Прямоугольник 46"/>
          <p:cNvSpPr/>
          <p:nvPr/>
        </p:nvSpPr>
        <p:spPr>
          <a:xfrm>
            <a:off x="3274259" y="6474784"/>
            <a:ext cx="2085058" cy="369332"/>
          </a:xfrm>
          <a:prstGeom prst="rect">
            <a:avLst/>
          </a:prstGeom>
          <a:noFill/>
        </p:spPr>
        <p:txBody>
          <a:bodyPr wrap="none" lIns="91440" tIns="45720" rIns="91440" bIns="45720">
            <a:spAutoFit/>
          </a:bodyPr>
          <a:lstStyle/>
          <a:p>
            <a:pPr algn="ctr"/>
            <a:r>
              <a:rPr lang="en-US" b="0" cap="none" spc="0" dirty="0" smtClean="0">
                <a:ln w="0"/>
                <a:solidFill>
                  <a:schemeClr val="tx1"/>
                </a:solidFill>
                <a:effectLst>
                  <a:outerShdw blurRad="38100" dist="19050" dir="2700000" algn="tl" rotWithShape="0">
                    <a:schemeClr val="dk1">
                      <a:alpha val="40000"/>
                    </a:schemeClr>
                  </a:outerShdw>
                </a:effectLst>
              </a:rPr>
              <a:t>@</a:t>
            </a:r>
            <a:r>
              <a:rPr lang="en-US" dirty="0" err="1">
                <a:ln w="0"/>
                <a:effectLst>
                  <a:outerShdw blurRad="38100" dist="19050" dir="2700000" algn="tl" rotWithShape="0">
                    <a:schemeClr val="dk1">
                      <a:alpha val="40000"/>
                    </a:schemeClr>
                  </a:outerShdw>
                </a:effectLst>
              </a:rPr>
              <a:t>e</a:t>
            </a:r>
            <a:r>
              <a:rPr lang="en-US" b="0" cap="none" spc="0" dirty="0" err="1" smtClean="0">
                <a:ln w="0"/>
                <a:solidFill>
                  <a:schemeClr val="tx1"/>
                </a:solidFill>
                <a:effectLst>
                  <a:outerShdw blurRad="38100" dist="19050" dir="2700000" algn="tl" rotWithShape="0">
                    <a:schemeClr val="dk1">
                      <a:alpha val="40000"/>
                    </a:schemeClr>
                  </a:outerShdw>
                </a:effectLst>
              </a:rPr>
              <a:t>rketai.shakhtinsk</a:t>
            </a:r>
            <a:endParaRPr lang="ru-RU" b="0" cap="none" spc="0" dirty="0">
              <a:ln w="0"/>
              <a:solidFill>
                <a:schemeClr val="tx1"/>
              </a:solidFill>
              <a:effectLst>
                <a:outerShdw blurRad="38100" dist="19050" dir="2700000" algn="tl" rotWithShape="0">
                  <a:schemeClr val="dk1">
                    <a:alpha val="40000"/>
                  </a:schemeClr>
                </a:outerShdw>
              </a:effectLst>
            </a:endParaRPr>
          </a:p>
        </p:txBody>
      </p:sp>
      <p:pic>
        <p:nvPicPr>
          <p:cNvPr id="48" name="Рисунок 47"/>
          <p:cNvPicPr>
            <a:picLocks noChangeAspect="1"/>
          </p:cNvPicPr>
          <p:nvPr/>
        </p:nvPicPr>
        <p:blipFill rotWithShape="1">
          <a:blip r:embed="rId2" cstate="print">
            <a:extLst>
              <a:ext uri="{28A0092B-C50C-407E-A947-70E740481C1C}">
                <a14:useLocalDpi xmlns:a14="http://schemas.microsoft.com/office/drawing/2010/main" val="0"/>
              </a:ext>
            </a:extLst>
          </a:blip>
          <a:srcRect l="24938" t="23462" r="24661" b="30641"/>
          <a:stretch/>
        </p:blipFill>
        <p:spPr>
          <a:xfrm>
            <a:off x="2835879" y="6507545"/>
            <a:ext cx="342211" cy="33657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036" name="Picture 12" descr="http://vishivka-uralsk.kz/uploads/product/1600/1635/ornament2_2020-03-20_11-32-11.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48873" t="10259" r="5189" b="4025"/>
          <a:stretch/>
        </p:blipFill>
        <p:spPr bwMode="auto">
          <a:xfrm>
            <a:off x="8093600" y="0"/>
            <a:ext cx="1011985" cy="1034589"/>
          </a:xfrm>
          <a:prstGeom prst="rect">
            <a:avLst/>
          </a:prstGeom>
          <a:noFill/>
          <a:extLst>
            <a:ext uri="{909E8E84-426E-40DD-AFC4-6F175D3DCCD1}">
              <a14:hiddenFill xmlns:a14="http://schemas.microsoft.com/office/drawing/2010/main">
                <a:solidFill>
                  <a:srgbClr val="FFFFFF"/>
                </a:solidFill>
              </a14:hiddenFill>
            </a:ext>
          </a:extLst>
        </p:spPr>
      </p:pic>
      <p:pic>
        <p:nvPicPr>
          <p:cNvPr id="55" name="Picture 12" descr="http://vishivka-uralsk.kz/uploads/product/1600/1635/ornament2_2020-03-20_11-32-11.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48873" t="10259" r="5189" b="4025"/>
          <a:stretch/>
        </p:blipFill>
        <p:spPr bwMode="auto">
          <a:xfrm rot="5400000">
            <a:off x="8101540" y="5834713"/>
            <a:ext cx="1011985" cy="1034589"/>
          </a:xfrm>
          <a:prstGeom prst="rect">
            <a:avLst/>
          </a:prstGeom>
          <a:noFill/>
          <a:extLst>
            <a:ext uri="{909E8E84-426E-40DD-AFC4-6F175D3DCCD1}">
              <a14:hiddenFill xmlns:a14="http://schemas.microsoft.com/office/drawing/2010/main">
                <a:solidFill>
                  <a:srgbClr val="FFFFFF"/>
                </a:solidFill>
              </a14:hiddenFill>
            </a:ext>
          </a:extLst>
        </p:spPr>
      </p:pic>
      <p:pic>
        <p:nvPicPr>
          <p:cNvPr id="56" name="Picture 12" descr="http://vishivka-uralsk.kz/uploads/product/1600/1635/ornament2_2020-03-20_11-32-11.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48873" t="10259" r="5189" b="4025"/>
          <a:stretch/>
        </p:blipFill>
        <p:spPr bwMode="auto">
          <a:xfrm rot="16200000">
            <a:off x="-28958" y="-11302"/>
            <a:ext cx="1011985" cy="1034589"/>
          </a:xfrm>
          <a:prstGeom prst="rect">
            <a:avLst/>
          </a:prstGeom>
          <a:noFill/>
          <a:extLst>
            <a:ext uri="{909E8E84-426E-40DD-AFC4-6F175D3DCCD1}">
              <a14:hiddenFill xmlns:a14="http://schemas.microsoft.com/office/drawing/2010/main">
                <a:solidFill>
                  <a:srgbClr val="FFFFFF"/>
                </a:solidFill>
              </a14:hiddenFill>
            </a:ext>
          </a:extLst>
        </p:spPr>
      </p:pic>
      <p:pic>
        <p:nvPicPr>
          <p:cNvPr id="57" name="Picture 12" descr="http://vishivka-uralsk.kz/uploads/product/1600/1635/ornament2_2020-03-20_11-32-11.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48873" t="10259" r="5189" b="4025"/>
          <a:stretch/>
        </p:blipFill>
        <p:spPr bwMode="auto">
          <a:xfrm rot="10800000">
            <a:off x="43724" y="5823411"/>
            <a:ext cx="1011985" cy="1034589"/>
          </a:xfrm>
          <a:prstGeom prst="rect">
            <a:avLst/>
          </a:prstGeom>
          <a:noFill/>
          <a:extLst>
            <a:ext uri="{909E8E84-426E-40DD-AFC4-6F175D3DCCD1}">
              <a14:hiddenFill xmlns:a14="http://schemas.microsoft.com/office/drawing/2010/main">
                <a:solidFill>
                  <a:srgbClr val="FFFFFF"/>
                </a:solidFill>
              </a14:hiddenFill>
            </a:ext>
          </a:extLst>
        </p:spPr>
      </p:pic>
      <p:sp>
        <p:nvSpPr>
          <p:cNvPr id="14" name="Прямоугольник 13"/>
          <p:cNvSpPr/>
          <p:nvPr/>
        </p:nvSpPr>
        <p:spPr>
          <a:xfrm>
            <a:off x="6363983" y="657256"/>
            <a:ext cx="2841675" cy="1292662"/>
          </a:xfrm>
          <a:prstGeom prst="rect">
            <a:avLst/>
          </a:prstGeom>
          <a:noFill/>
        </p:spPr>
        <p:txBody>
          <a:bodyPr wrap="none" lIns="91440" tIns="45720" rIns="91440" bIns="45720">
            <a:spAutoFit/>
          </a:bodyPr>
          <a:ls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kk-KZ" sz="2400" b="0" cap="none" spc="0" dirty="0" smtClean="0">
              <a:ln w="0"/>
              <a:solidFill>
                <a:schemeClr val="tx1"/>
              </a:solidFill>
              <a:effectLst>
                <a:outerShdw blurRad="38100" dist="19050" dir="2700000" algn="tl" rotWithShape="0">
                  <a:schemeClr val="dk1">
                    <a:alpha val="40000"/>
                  </a:schemeClr>
                </a:outerShdw>
              </a:effectLst>
            </a:endParaRPr>
          </a:p>
          <a:p>
            <a:pPr algn="ctr"/>
            <a:endParaRPr lang="ru-RU" sz="5400" b="0" cap="none" spc="0" dirty="0">
              <a:ln w="0"/>
              <a:solidFill>
                <a:schemeClr val="tx1"/>
              </a:solidFill>
              <a:effectLst>
                <a:outerShdw blurRad="38100" dist="19050" dir="2700000" algn="tl" rotWithShape="0">
                  <a:schemeClr val="dk1">
                    <a:alpha val="40000"/>
                  </a:schemeClr>
                </a:outerShdw>
              </a:effectLst>
            </a:endParaRPr>
          </a:p>
        </p:txBody>
      </p:sp>
      <p:sp>
        <p:nvSpPr>
          <p:cNvPr id="2" name="AutoShape 2" descr="Остановить коронавирус COVID-19 Иллюстрация вектора - иллюстрации  насчитывающей круг, плоско: 175354306"/>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7" name="AutoShape 4" descr="Стоп ковид-19 знак &amp; символ. | Премиум векторы"/>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 name="Прямоугольник 2"/>
          <p:cNvSpPr/>
          <p:nvPr/>
        </p:nvSpPr>
        <p:spPr>
          <a:xfrm>
            <a:off x="321540" y="903230"/>
            <a:ext cx="8502869" cy="5456878"/>
          </a:xfrm>
          <a:prstGeom prst="rect">
            <a:avLst/>
          </a:prstGeom>
        </p:spPr>
        <p:txBody>
          <a:bodyPr wrap="square">
            <a:spAutoFit/>
          </a:bodyPr>
          <a:lstStyle/>
          <a:p>
            <a:pPr marL="342900" lvl="0" indent="-342900">
              <a:spcAft>
                <a:spcPts val="0"/>
              </a:spcAft>
              <a:buFont typeface="+mj-lt"/>
              <a:buAutoNum type="arabicPeriod" startAt="4"/>
            </a:pPr>
            <a:r>
              <a:rPr lang="kk-KZ" sz="1200" b="1" dirty="0">
                <a:latin typeface="Times New Roman" panose="02020603050405020304" pitchFamily="18" charset="0"/>
                <a:ea typeface="Calibri" panose="020F0502020204030204" pitchFamily="34" charset="0"/>
                <a:cs typeface="Times New Roman" panose="02020603050405020304" pitchFamily="18" charset="0"/>
              </a:rPr>
              <a:t>Конкурсқа қатысу үшін қажетті құжаттар тізімі:</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marL="228600">
              <a:spcAft>
                <a:spcPts val="0"/>
              </a:spcAft>
            </a:pPr>
            <a:r>
              <a:rPr lang="kk-KZ" sz="1200" dirty="0">
                <a:latin typeface="Times New Roman" panose="02020603050405020304" pitchFamily="18" charset="0"/>
                <a:ea typeface="Calibri" panose="020F0502020204030204" pitchFamily="34" charset="0"/>
                <a:cs typeface="Times New Roman" panose="02020603050405020304" pitchFamily="18" charset="0"/>
              </a:rPr>
              <a:t> 1) осы Қағидаларға </a:t>
            </a:r>
            <a:r>
              <a:rPr lang="kk-KZ" sz="1200" u="sng" spc="10" dirty="0">
                <a:solidFill>
                  <a:srgbClr val="073A5E"/>
                </a:solidFill>
                <a:latin typeface="Times New Roman" panose="02020603050405020304" pitchFamily="18" charset="0"/>
                <a:ea typeface="Calibri" panose="020F0502020204030204" pitchFamily="34" charset="0"/>
                <a:cs typeface="Times New Roman" panose="02020603050405020304" pitchFamily="18" charset="0"/>
                <a:hlinkClick r:id="rId4"/>
              </a:rPr>
              <a:t>10-қосымшаға</a:t>
            </a:r>
            <a:r>
              <a:rPr lang="kk-KZ" sz="1200" dirty="0">
                <a:latin typeface="Times New Roman" panose="02020603050405020304" pitchFamily="18" charset="0"/>
                <a:ea typeface="Calibri" panose="020F0502020204030204" pitchFamily="34" charset="0"/>
                <a:cs typeface="Times New Roman" panose="02020603050405020304" pitchFamily="18" charset="0"/>
              </a:rPr>
              <a:t> сәйкес нысан бойынша қоса берілетін құжаттардың тізбесін көрсете отырып, Конкурсқа қатысу туралы өтініш;</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kk-KZ" sz="1200" dirty="0">
                <a:latin typeface="Times New Roman" panose="02020603050405020304" pitchFamily="18" charset="0"/>
                <a:ea typeface="Calibri" panose="020F0502020204030204" pitchFamily="34" charset="0"/>
                <a:cs typeface="Times New Roman" panose="02020603050405020304" pitchFamily="18" charset="0"/>
              </a:rPr>
              <a:t>      2) жеке басын куәландыратын құжат не цифрлық құжаттар сервисінен алынған электронды құжат (идентификация үшін);</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kk-KZ" sz="1200" dirty="0">
                <a:latin typeface="Times New Roman" panose="02020603050405020304" pitchFamily="18" charset="0"/>
                <a:ea typeface="Calibri" panose="020F0502020204030204" pitchFamily="34" charset="0"/>
                <a:cs typeface="Times New Roman" panose="02020603050405020304" pitchFamily="18" charset="0"/>
              </a:rPr>
              <a:t>      3) кадрларды есепке алу бойынша толтырылған жеке іс парағы (нақты тұрғылықты мекенжайы мен байланыс телефондары көрсетілген – бар болса);</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kk-KZ" sz="1200" dirty="0">
                <a:latin typeface="Times New Roman" panose="02020603050405020304" pitchFamily="18" charset="0"/>
                <a:ea typeface="Calibri" panose="020F0502020204030204" pitchFamily="34" charset="0"/>
                <a:cs typeface="Times New Roman" panose="02020603050405020304" pitchFamily="18" charset="0"/>
              </a:rPr>
              <a:t>      4) Педагогтердің үлгілік біліктілік сипаттамаларымен бекітілген лауазымға қойылатын біліктілік талаптарына сәйкес білімі туралы құжаттардың көшірмелері;</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kk-KZ" sz="1200" dirty="0">
                <a:latin typeface="Times New Roman" panose="02020603050405020304" pitchFamily="18" charset="0"/>
                <a:ea typeface="Calibri" panose="020F0502020204030204" pitchFamily="34" charset="0"/>
                <a:cs typeface="Times New Roman" panose="02020603050405020304" pitchFamily="18" charset="0"/>
              </a:rPr>
              <a:t>      5) еңбек қызметін растайтын құжаттың көшірмесі (бар болса);</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kk-KZ" sz="1200" dirty="0">
                <a:latin typeface="Times New Roman" panose="02020603050405020304" pitchFamily="18" charset="0"/>
                <a:ea typeface="Calibri" panose="020F0502020204030204" pitchFamily="34" charset="0"/>
                <a:cs typeface="Times New Roman" panose="02020603050405020304" pitchFamily="18" charset="0"/>
              </a:rPr>
              <a:t>      6) "Денсаулық сақтау саласындағы есепке алу құжаттамасының нысандарын бекіту туралы" Қазақстан Республикасы Денсаулық сақтау министрінің міндетін атқарушының 2020 жылғы 30 қазандағы № ҚР ДСМ-175/2020 </a:t>
            </a:r>
            <a:r>
              <a:rPr lang="kk-KZ" sz="1200" u="sng" spc="10" dirty="0">
                <a:solidFill>
                  <a:srgbClr val="073A5E"/>
                </a:solidFill>
                <a:latin typeface="Times New Roman" panose="02020603050405020304" pitchFamily="18" charset="0"/>
                <a:ea typeface="Calibri" panose="020F0502020204030204" pitchFamily="34" charset="0"/>
                <a:cs typeface="Times New Roman" panose="02020603050405020304" pitchFamily="18" charset="0"/>
                <a:hlinkClick r:id="rId5"/>
              </a:rPr>
              <a:t>бұйрығымен</a:t>
            </a:r>
            <a:r>
              <a:rPr lang="kk-KZ" sz="1200" dirty="0">
                <a:latin typeface="Times New Roman" panose="02020603050405020304" pitchFamily="18" charset="0"/>
                <a:ea typeface="Calibri" panose="020F0502020204030204" pitchFamily="34" charset="0"/>
                <a:cs typeface="Times New Roman" panose="02020603050405020304" pitchFamily="18" charset="0"/>
              </a:rPr>
              <a:t> бекітілген нысан бойынша денсаулық жағдайы туралы анықтама (Нормативтік құқықтық актілерді мемлекеттік тіркеу тізілімінде № 21579 болып тіркелген).</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kk-KZ" sz="1200" dirty="0">
                <a:latin typeface="Times New Roman" panose="02020603050405020304" pitchFamily="18" charset="0"/>
                <a:ea typeface="Calibri" panose="020F0502020204030204" pitchFamily="34" charset="0"/>
                <a:cs typeface="Times New Roman" panose="02020603050405020304" pitchFamily="18" charset="0"/>
              </a:rPr>
              <a:t>      7) психоневрологиялық ұйымнан анықтама;</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kk-KZ" sz="1200" dirty="0">
                <a:latin typeface="Times New Roman" panose="02020603050405020304" pitchFamily="18" charset="0"/>
                <a:ea typeface="Calibri" panose="020F0502020204030204" pitchFamily="34" charset="0"/>
                <a:cs typeface="Times New Roman" panose="02020603050405020304" pitchFamily="18" charset="0"/>
              </a:rPr>
              <a:t>      8) наркологиялық ұйымнан анықтама;</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kk-KZ" sz="1200" dirty="0">
                <a:latin typeface="Times New Roman" panose="02020603050405020304" pitchFamily="18" charset="0"/>
                <a:ea typeface="Calibri" panose="020F0502020204030204" pitchFamily="34" charset="0"/>
                <a:cs typeface="Times New Roman" panose="02020603050405020304" pitchFamily="18" charset="0"/>
              </a:rPr>
              <a:t>      9) Ұлттық біліктілік тестілеу сертификаты (бұдан әрі – ҰБТ) немесе педагог-модератордың, педагог-сарапшының, педагог-зерттеушінің, педагог-шебердің біліктілік санатының болуы туралы куәлік (болған жағдайда).</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kk-KZ" sz="1200" dirty="0">
                <a:latin typeface="Times New Roman" panose="02020603050405020304" pitchFamily="18" charset="0"/>
                <a:ea typeface="Calibri" panose="020F0502020204030204" pitchFamily="34" charset="0"/>
                <a:cs typeface="Times New Roman" panose="02020603050405020304" pitchFamily="18" charset="0"/>
              </a:rPr>
              <a:t>      </a:t>
            </a:r>
            <a:r>
              <a:rPr lang="en-US" sz="1200" dirty="0">
                <a:latin typeface="Times New Roman" panose="02020603050405020304" pitchFamily="18" charset="0"/>
                <a:ea typeface="Calibri" panose="020F0502020204030204" pitchFamily="34" charset="0"/>
                <a:cs typeface="Times New Roman" panose="02020603050405020304" pitchFamily="18" charset="0"/>
              </a:rPr>
              <a:t>10) 11-</a:t>
            </a:r>
            <a:r>
              <a:rPr lang="ru-RU" sz="1200" dirty="0" err="1">
                <a:latin typeface="Times New Roman" panose="02020603050405020304" pitchFamily="18" charset="0"/>
                <a:ea typeface="Calibri" panose="020F0502020204030204" pitchFamily="34" charset="0"/>
                <a:cs typeface="Times New Roman" panose="02020603050405020304" pitchFamily="18" charset="0"/>
              </a:rPr>
              <a:t>қосымшаға</a:t>
            </a:r>
            <a:r>
              <a:rPr lang="ru-RU" sz="1200" dirty="0">
                <a:latin typeface="Times New Roman" panose="02020603050405020304" pitchFamily="18" charset="0"/>
                <a:ea typeface="Calibri" panose="020F0502020204030204" pitchFamily="34" charset="0"/>
                <a:cs typeface="Times New Roman" panose="02020603050405020304" pitchFamily="18" charset="0"/>
              </a:rPr>
              <a:t> </a:t>
            </a:r>
            <a:r>
              <a:rPr lang="ru-RU" sz="1200" dirty="0" err="1">
                <a:latin typeface="Times New Roman" panose="02020603050405020304" pitchFamily="18" charset="0"/>
                <a:ea typeface="Calibri" panose="020F0502020204030204" pitchFamily="34" charset="0"/>
                <a:cs typeface="Times New Roman" panose="02020603050405020304" pitchFamily="18" charset="0"/>
              </a:rPr>
              <a:t>сәйкес</a:t>
            </a:r>
            <a:r>
              <a:rPr lang="ru-RU" sz="1200" dirty="0">
                <a:latin typeface="Times New Roman" panose="02020603050405020304" pitchFamily="18" charset="0"/>
                <a:ea typeface="Calibri" panose="020F0502020204030204" pitchFamily="34" charset="0"/>
                <a:cs typeface="Times New Roman" panose="02020603050405020304" pitchFamily="18" charset="0"/>
              </a:rPr>
              <a:t> </a:t>
            </a:r>
            <a:r>
              <a:rPr lang="ru-RU" sz="1200" dirty="0" err="1">
                <a:latin typeface="Times New Roman" panose="02020603050405020304" pitchFamily="18" charset="0"/>
                <a:ea typeface="Calibri" panose="020F0502020204030204" pitchFamily="34" charset="0"/>
                <a:cs typeface="Times New Roman" panose="02020603050405020304" pitchFamily="18" charset="0"/>
              </a:rPr>
              <a:t>нысан</a:t>
            </a:r>
            <a:r>
              <a:rPr lang="ru-RU" sz="1200" dirty="0">
                <a:latin typeface="Times New Roman" panose="02020603050405020304" pitchFamily="18" charset="0"/>
                <a:ea typeface="Calibri" panose="020F0502020204030204" pitchFamily="34" charset="0"/>
                <a:cs typeface="Times New Roman" panose="02020603050405020304" pitchFamily="18" charset="0"/>
              </a:rPr>
              <a:t> </a:t>
            </a:r>
            <a:r>
              <a:rPr lang="ru-RU" sz="1200" dirty="0" err="1">
                <a:latin typeface="Times New Roman" panose="02020603050405020304" pitchFamily="18" charset="0"/>
                <a:ea typeface="Calibri" panose="020F0502020204030204" pitchFamily="34" charset="0"/>
                <a:cs typeface="Times New Roman" panose="02020603050405020304" pitchFamily="18" charset="0"/>
              </a:rPr>
              <a:t>бойынша</a:t>
            </a:r>
            <a:r>
              <a:rPr lang="ru-RU" sz="1200" dirty="0">
                <a:latin typeface="Times New Roman" panose="02020603050405020304" pitchFamily="18" charset="0"/>
                <a:ea typeface="Calibri" panose="020F0502020204030204" pitchFamily="34" charset="0"/>
                <a:cs typeface="Times New Roman" panose="02020603050405020304" pitchFamily="18" charset="0"/>
              </a:rPr>
              <a:t> </a:t>
            </a:r>
            <a:r>
              <a:rPr lang="ru-RU" sz="1200" dirty="0" err="1">
                <a:latin typeface="Times New Roman" panose="02020603050405020304" pitchFamily="18" charset="0"/>
                <a:ea typeface="Calibri" panose="020F0502020204030204" pitchFamily="34" charset="0"/>
                <a:cs typeface="Times New Roman" panose="02020603050405020304" pitchFamily="18" charset="0"/>
              </a:rPr>
              <a:t>педагогтің</a:t>
            </a:r>
            <a:r>
              <a:rPr lang="ru-RU" sz="1200" dirty="0">
                <a:latin typeface="Times New Roman" panose="02020603050405020304" pitchFamily="18" charset="0"/>
                <a:ea typeface="Calibri" panose="020F0502020204030204" pitchFamily="34" charset="0"/>
                <a:cs typeface="Times New Roman" panose="02020603050405020304" pitchFamily="18" charset="0"/>
              </a:rPr>
              <a:t> бос </a:t>
            </a:r>
            <a:r>
              <a:rPr lang="ru-RU" sz="1200" dirty="0" err="1">
                <a:latin typeface="Times New Roman" panose="02020603050405020304" pitchFamily="18" charset="0"/>
                <a:ea typeface="Calibri" panose="020F0502020204030204" pitchFamily="34" charset="0"/>
                <a:cs typeface="Times New Roman" panose="02020603050405020304" pitchFamily="18" charset="0"/>
              </a:rPr>
              <a:t>немесе</a:t>
            </a:r>
            <a:r>
              <a:rPr lang="ru-RU" sz="1200" dirty="0">
                <a:latin typeface="Times New Roman" panose="02020603050405020304" pitchFamily="18" charset="0"/>
                <a:ea typeface="Calibri" panose="020F0502020204030204" pitchFamily="34" charset="0"/>
                <a:cs typeface="Times New Roman" panose="02020603050405020304" pitchFamily="18" charset="0"/>
              </a:rPr>
              <a:t> </a:t>
            </a:r>
            <a:r>
              <a:rPr lang="ru-RU" sz="1200" dirty="0" err="1">
                <a:latin typeface="Times New Roman" panose="02020603050405020304" pitchFamily="18" charset="0"/>
                <a:ea typeface="Calibri" panose="020F0502020204030204" pitchFamily="34" charset="0"/>
                <a:cs typeface="Times New Roman" panose="02020603050405020304" pitchFamily="18" charset="0"/>
              </a:rPr>
              <a:t>уақытша</a:t>
            </a:r>
            <a:r>
              <a:rPr lang="ru-RU" sz="1200" dirty="0">
                <a:latin typeface="Times New Roman" panose="02020603050405020304" pitchFamily="18" charset="0"/>
                <a:ea typeface="Calibri" panose="020F0502020204030204" pitchFamily="34" charset="0"/>
                <a:cs typeface="Times New Roman" panose="02020603050405020304" pitchFamily="18" charset="0"/>
              </a:rPr>
              <a:t> бос </a:t>
            </a:r>
            <a:r>
              <a:rPr lang="ru-RU" sz="1200" dirty="0" err="1">
                <a:latin typeface="Times New Roman" panose="02020603050405020304" pitchFamily="18" charset="0"/>
                <a:ea typeface="Calibri" panose="020F0502020204030204" pitchFamily="34" charset="0"/>
                <a:cs typeface="Times New Roman" panose="02020603050405020304" pitchFamily="18" charset="0"/>
              </a:rPr>
              <a:t>лауазымына</a:t>
            </a:r>
            <a:r>
              <a:rPr lang="ru-RU" sz="1200" dirty="0">
                <a:latin typeface="Times New Roman" panose="02020603050405020304" pitchFamily="18" charset="0"/>
                <a:ea typeface="Calibri" panose="020F0502020204030204" pitchFamily="34" charset="0"/>
                <a:cs typeface="Times New Roman" panose="02020603050405020304" pitchFamily="18" charset="0"/>
              </a:rPr>
              <a:t> </a:t>
            </a:r>
            <a:r>
              <a:rPr lang="ru-RU" sz="1200" dirty="0" err="1">
                <a:latin typeface="Times New Roman" panose="02020603050405020304" pitchFamily="18" charset="0"/>
                <a:ea typeface="Calibri" panose="020F0502020204030204" pitchFamily="34" charset="0"/>
                <a:cs typeface="Times New Roman" panose="02020603050405020304" pitchFamily="18" charset="0"/>
              </a:rPr>
              <a:t>кандидаттың</a:t>
            </a:r>
            <a:r>
              <a:rPr lang="ru-RU" sz="1200" dirty="0">
                <a:latin typeface="Times New Roman" panose="02020603050405020304" pitchFamily="18" charset="0"/>
                <a:ea typeface="Calibri" panose="020F0502020204030204" pitchFamily="34" charset="0"/>
                <a:cs typeface="Times New Roman" panose="02020603050405020304" pitchFamily="18" charset="0"/>
              </a:rPr>
              <a:t> </a:t>
            </a:r>
            <a:r>
              <a:rPr lang="ru-RU" sz="1200" dirty="0" err="1">
                <a:latin typeface="Times New Roman" panose="02020603050405020304" pitchFamily="18" charset="0"/>
                <a:ea typeface="Calibri" panose="020F0502020204030204" pitchFamily="34" charset="0"/>
                <a:cs typeface="Times New Roman" panose="02020603050405020304" pitchFamily="18" charset="0"/>
              </a:rPr>
              <a:t>толтырылған</a:t>
            </a:r>
            <a:r>
              <a:rPr lang="ru-RU" sz="1200" dirty="0">
                <a:latin typeface="Times New Roman" panose="02020603050405020304" pitchFamily="18" charset="0"/>
                <a:ea typeface="Calibri" panose="020F0502020204030204" pitchFamily="34" charset="0"/>
                <a:cs typeface="Times New Roman" panose="02020603050405020304" pitchFamily="18" charset="0"/>
              </a:rPr>
              <a:t> </a:t>
            </a:r>
            <a:r>
              <a:rPr lang="ru-RU" sz="1200" dirty="0" err="1">
                <a:latin typeface="Times New Roman" panose="02020603050405020304" pitchFamily="18" charset="0"/>
                <a:ea typeface="Calibri" panose="020F0502020204030204" pitchFamily="34" charset="0"/>
                <a:cs typeface="Times New Roman" panose="02020603050405020304" pitchFamily="18" charset="0"/>
              </a:rPr>
              <a:t>Бағалау</a:t>
            </a:r>
            <a:r>
              <a:rPr lang="ru-RU" sz="1200" dirty="0">
                <a:latin typeface="Times New Roman" panose="02020603050405020304" pitchFamily="18" charset="0"/>
                <a:ea typeface="Calibri" panose="020F0502020204030204" pitchFamily="34" charset="0"/>
                <a:cs typeface="Times New Roman" panose="02020603050405020304" pitchFamily="18" charset="0"/>
              </a:rPr>
              <a:t> </a:t>
            </a:r>
            <a:r>
              <a:rPr lang="ru-RU" sz="1200" dirty="0" err="1">
                <a:latin typeface="Times New Roman" panose="02020603050405020304" pitchFamily="18" charset="0"/>
                <a:ea typeface="Calibri" panose="020F0502020204030204" pitchFamily="34" charset="0"/>
                <a:cs typeface="Times New Roman" panose="02020603050405020304" pitchFamily="18" charset="0"/>
              </a:rPr>
              <a:t>парағы</a:t>
            </a:r>
            <a:r>
              <a:rPr lang="en-US" sz="1200" dirty="0" smtClean="0">
                <a:latin typeface="Times New Roman" panose="02020603050405020304" pitchFamily="18" charset="0"/>
                <a:ea typeface="Calibri" panose="020F0502020204030204" pitchFamily="34" charset="0"/>
                <a:cs typeface="Times New Roman" panose="02020603050405020304" pitchFamily="18" charset="0"/>
              </a:rPr>
              <a:t>.</a:t>
            </a:r>
            <a:endParaRPr lang="kk-KZ" sz="1200" dirty="0" smtClean="0">
              <a:latin typeface="Times New Roman" panose="02020603050405020304" pitchFamily="18" charset="0"/>
              <a:ea typeface="Calibri" panose="020F0502020204030204" pitchFamily="34" charset="0"/>
              <a:cs typeface="Times New Roman" panose="02020603050405020304" pitchFamily="18" charset="0"/>
            </a:endParaRPr>
          </a:p>
          <a:p>
            <a:r>
              <a:rPr lang="en-US" sz="1200" dirty="0"/>
              <a:t> </a:t>
            </a:r>
            <a:r>
              <a:rPr lang="en-US" sz="1200" dirty="0" smtClean="0"/>
              <a:t>      </a:t>
            </a:r>
            <a:r>
              <a:rPr lang="kk-KZ" sz="1200" dirty="0" smtClean="0"/>
              <a:t>11</a:t>
            </a:r>
            <a:r>
              <a:rPr lang="kk-KZ" sz="1200" dirty="0"/>
              <a:t>) </a:t>
            </a:r>
            <a:r>
              <a:rPr lang="kk-KZ" sz="1200" dirty="0">
                <a:latin typeface="Times New Roman" panose="02020603050405020304" pitchFamily="18" charset="0"/>
                <a:cs typeface="Times New Roman" panose="02020603050405020304" pitchFamily="18" charset="0"/>
              </a:rPr>
              <a:t>Тәжірибе жоқ кондидаттың  бейнепризинтация кемінде 15 минут,  ең төменгі ажыратылымдылығы 720-480</a:t>
            </a:r>
            <a:r>
              <a:rPr lang="kk-KZ" sz="1200" dirty="0"/>
              <a:t>.</a:t>
            </a:r>
            <a:endParaRPr lang="ru-RU" sz="1200" dirty="0"/>
          </a:p>
          <a:p>
            <a:pPr>
              <a:spcAft>
                <a:spcPts val="0"/>
              </a:spcAft>
            </a:pP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mj-lt"/>
              <a:buAutoNum type="arabicParenR" startAt="5"/>
            </a:pPr>
            <a:r>
              <a:rPr lang="kk-KZ" sz="1200" b="1" dirty="0">
                <a:latin typeface="Times New Roman" panose="02020603050405020304" pitchFamily="18" charset="0"/>
                <a:ea typeface="Calibri" panose="020F0502020204030204" pitchFamily="34" charset="0"/>
                <a:cs typeface="Times New Roman" panose="02020603050405020304" pitchFamily="18" charset="0"/>
              </a:rPr>
              <a:t>Құжаттарды қабылдау мерзімі конкурс өткізу туралы хабарландыру соңғы жарияланғаннан кейін келесі күннен бастап есептеледі.</a:t>
            </a: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kk-KZ" sz="1200" dirty="0">
                <a:latin typeface="Times New Roman" panose="02020603050405020304" pitchFamily="18" charset="0"/>
                <a:ea typeface="Calibri" panose="020F0502020204030204" pitchFamily="34" charset="0"/>
                <a:cs typeface="Times New Roman" panose="02020603050405020304" pitchFamily="18" charset="0"/>
              </a:rPr>
              <a:t>Конкурсқа қажетті құжаттар Қарағанды облысы білім басқармасының Шахтинск қаласы білім бөлімі «Еркетай» бөбекжайы» КМҚК әлеуметтік желілердің ресми аккаунтында конкурс өткізу туралы хабарландыру жарияланған сәттен бастап 7  күн ішінде ұсынылуы тиіс (Instagram – erketai.shakhtinsk)</a:t>
            </a:r>
            <a:br>
              <a:rPr lang="kk-KZ" sz="1200" dirty="0">
                <a:latin typeface="Times New Roman" panose="02020603050405020304" pitchFamily="18" charset="0"/>
                <a:ea typeface="Calibri" panose="020F0502020204030204" pitchFamily="34" charset="0"/>
                <a:cs typeface="Times New Roman" panose="02020603050405020304" pitchFamily="18" charset="0"/>
              </a:rPr>
            </a:br>
            <a:endParaRPr lang="ru-RU" sz="12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kk-KZ" sz="1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ru-RU"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Прямоугольник 3"/>
          <p:cNvSpPr/>
          <p:nvPr/>
        </p:nvSpPr>
        <p:spPr>
          <a:xfrm>
            <a:off x="702564" y="373061"/>
            <a:ext cx="8403021" cy="517065"/>
          </a:xfrm>
          <a:prstGeom prst="rect">
            <a:avLst/>
          </a:prstGeom>
        </p:spPr>
        <p:txBody>
          <a:bodyPr wrap="square">
            <a:spAutoFit/>
          </a:bodyPr>
          <a:lstStyle/>
          <a:p>
            <a:pPr algn="just">
              <a:lnSpc>
                <a:spcPct val="115000"/>
              </a:lnSpc>
              <a:spcAft>
                <a:spcPts val="0"/>
              </a:spcAft>
            </a:pPr>
            <a:r>
              <a:rPr lang="kk-KZ" sz="1200" b="1" dirty="0">
                <a:latin typeface="Times New Roman" panose="02020603050405020304" pitchFamily="18" charset="0"/>
                <a:ea typeface="Calibri" panose="020F0502020204030204" pitchFamily="34" charset="0"/>
                <a:cs typeface="Times New Roman" panose="02020603050405020304" pitchFamily="18" charset="0"/>
              </a:rPr>
              <a:t>Құжаттарды қабылдау басталған күн, уақыты </a:t>
            </a:r>
            <a:r>
              <a:rPr lang="kk-KZ" sz="1200" b="1" dirty="0" smtClean="0">
                <a:latin typeface="Times New Roman" panose="02020603050405020304" pitchFamily="18" charset="0"/>
                <a:ea typeface="Calibri" panose="020F0502020204030204" pitchFamily="34" charset="0"/>
                <a:cs typeface="Times New Roman" panose="02020603050405020304" pitchFamily="18" charset="0"/>
              </a:rPr>
              <a:t>15</a:t>
            </a:r>
            <a:r>
              <a:rPr lang="kk-KZ" sz="1200" b="1" dirty="0" smtClean="0">
                <a:latin typeface="Times New Roman" panose="02020603050405020304" pitchFamily="18" charset="0"/>
                <a:ea typeface="Calibri" panose="020F0502020204030204" pitchFamily="34" charset="0"/>
                <a:cs typeface="Times New Roman" panose="02020603050405020304" pitchFamily="18" charset="0"/>
              </a:rPr>
              <a:t>.0</a:t>
            </a:r>
            <a:r>
              <a:rPr lang="ru-RU" sz="1200" b="1" dirty="0">
                <a:latin typeface="Times New Roman" panose="02020603050405020304" pitchFamily="18" charset="0"/>
                <a:ea typeface="Calibri" panose="020F0502020204030204" pitchFamily="34" charset="0"/>
                <a:cs typeface="Times New Roman" panose="02020603050405020304" pitchFamily="18" charset="0"/>
              </a:rPr>
              <a:t>5</a:t>
            </a:r>
            <a:r>
              <a:rPr lang="kk-KZ" sz="1200" b="1" dirty="0" smtClean="0">
                <a:latin typeface="Times New Roman" panose="02020603050405020304" pitchFamily="18" charset="0"/>
                <a:ea typeface="Calibri" panose="020F0502020204030204" pitchFamily="34" charset="0"/>
                <a:cs typeface="Times New Roman" panose="02020603050405020304" pitchFamily="18" charset="0"/>
              </a:rPr>
              <a:t>.2023 </a:t>
            </a:r>
            <a:r>
              <a:rPr lang="kk-KZ" sz="1200" b="1" dirty="0" smtClean="0">
                <a:latin typeface="Times New Roman" panose="02020603050405020304" pitchFamily="18" charset="0"/>
                <a:ea typeface="Calibri" panose="020F0502020204030204" pitchFamily="34" charset="0"/>
                <a:cs typeface="Times New Roman" panose="02020603050405020304" pitchFamily="18" charset="0"/>
              </a:rPr>
              <a:t>ж</a:t>
            </a:r>
            <a:endParaRPr lang="ru-RU" sz="12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0"/>
              </a:spcAft>
            </a:pPr>
            <a:r>
              <a:rPr lang="kk-KZ" sz="1200" b="1" dirty="0">
                <a:latin typeface="Times New Roman" panose="02020603050405020304" pitchFamily="18" charset="0"/>
                <a:ea typeface="Calibri" panose="020F0502020204030204" pitchFamily="34" charset="0"/>
                <a:cs typeface="Times New Roman" panose="02020603050405020304" pitchFamily="18" charset="0"/>
              </a:rPr>
              <a:t>Құжаттарды қабылдау аяқталған күн, уақыты </a:t>
            </a:r>
            <a:r>
              <a:rPr lang="kk-KZ" sz="1200" b="1" dirty="0" smtClean="0">
                <a:latin typeface="Times New Roman" panose="02020603050405020304" pitchFamily="18" charset="0"/>
                <a:ea typeface="Calibri" panose="020F0502020204030204" pitchFamily="34" charset="0"/>
                <a:cs typeface="Times New Roman" panose="02020603050405020304" pitchFamily="18" charset="0"/>
              </a:rPr>
              <a:t>22</a:t>
            </a:r>
            <a:r>
              <a:rPr lang="kk-KZ" sz="1200" b="1" dirty="0" smtClean="0">
                <a:latin typeface="Times New Roman" panose="02020603050405020304" pitchFamily="18" charset="0"/>
                <a:ea typeface="Calibri" panose="020F0502020204030204" pitchFamily="34" charset="0"/>
                <a:cs typeface="Times New Roman" panose="02020603050405020304" pitchFamily="18" charset="0"/>
              </a:rPr>
              <a:t>.0</a:t>
            </a:r>
            <a:r>
              <a:rPr lang="ru-RU" sz="1200" b="1" dirty="0">
                <a:latin typeface="Times New Roman" panose="02020603050405020304" pitchFamily="18" charset="0"/>
                <a:ea typeface="Calibri" panose="020F0502020204030204" pitchFamily="34" charset="0"/>
                <a:cs typeface="Times New Roman" panose="02020603050405020304" pitchFamily="18" charset="0"/>
              </a:rPr>
              <a:t>5</a:t>
            </a:r>
            <a:r>
              <a:rPr lang="kk-KZ" sz="1200" b="1" dirty="0" smtClean="0">
                <a:latin typeface="Times New Roman" panose="02020603050405020304" pitchFamily="18" charset="0"/>
                <a:ea typeface="Calibri" panose="020F0502020204030204" pitchFamily="34" charset="0"/>
                <a:cs typeface="Times New Roman" panose="02020603050405020304" pitchFamily="18" charset="0"/>
              </a:rPr>
              <a:t>.2023 </a:t>
            </a:r>
            <a:r>
              <a:rPr lang="kk-KZ" sz="1200" b="1" dirty="0">
                <a:latin typeface="Times New Roman" panose="02020603050405020304" pitchFamily="18" charset="0"/>
                <a:ea typeface="Calibri" panose="020F0502020204030204" pitchFamily="34" charset="0"/>
                <a:cs typeface="Times New Roman" panose="02020603050405020304" pitchFamily="18" charset="0"/>
              </a:rPr>
              <a:t>ж. </a:t>
            </a:r>
            <a:endParaRPr lang="ru-RU" sz="12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60488237"/>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Тема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Тема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Тема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317</TotalTime>
  <Words>825</Words>
  <Application>Microsoft Office PowerPoint</Application>
  <PresentationFormat>Экран (4:3)</PresentationFormat>
  <Paragraphs>90</Paragraphs>
  <Slides>5</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5</vt:i4>
      </vt:variant>
    </vt:vector>
  </HeadingPairs>
  <TitlesOfParts>
    <vt:vector size="10" baseType="lpstr">
      <vt:lpstr>Arial</vt:lpstr>
      <vt:lpstr>Calibri</vt:lpstr>
      <vt:lpstr>Calibri Light</vt:lpstr>
      <vt:lpstr>Times New Roman</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dc:creator>
  <cp:lastModifiedBy>HP</cp:lastModifiedBy>
  <cp:revision>42</cp:revision>
  <dcterms:created xsi:type="dcterms:W3CDTF">2020-09-22T05:23:18Z</dcterms:created>
  <dcterms:modified xsi:type="dcterms:W3CDTF">2023-05-15T04:32:11Z</dcterms:modified>
</cp:coreProperties>
</file>