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0"/>
  </p:notesMasterIdLst>
  <p:sldIdLst>
    <p:sldId id="273" r:id="rId2"/>
    <p:sldId id="272" r:id="rId3"/>
    <p:sldId id="3235" r:id="rId4"/>
    <p:sldId id="3236" r:id="rId5"/>
    <p:sldId id="3237" r:id="rId6"/>
    <p:sldId id="3238" r:id="rId7"/>
    <p:sldId id="3239" r:id="rId8"/>
    <p:sldId id="256" r:id="rId9"/>
  </p:sldIdLst>
  <p:sldSz cx="12192000" cy="6858000"/>
  <p:notesSz cx="6810375" cy="99425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аздел по умолчанию" id="{85BDEDE8-EC27-41D0-BCBC-CD9974C950BE}">
          <p14:sldIdLst>
            <p14:sldId id="273"/>
            <p14:sldId id="272"/>
            <p14:sldId id="3235"/>
            <p14:sldId id="3236"/>
            <p14:sldId id="3237"/>
            <p14:sldId id="3238"/>
            <p14:sldId id="3239"/>
            <p14:sldId id="256"/>
          </p14:sldIdLst>
        </p14:section>
      </p14:sectionLst>
    </p:ext>
    <p:ext uri="{EFAFB233-063F-42B5-8137-9DF3F51BA10A}">
      <p15:sldGuideLst xmlns:p15="http://schemas.microsoft.com/office/powerpoint/2012/main">
        <p15:guide id="1" orient="horz" pos="2183" userDrawn="1">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9i4xhnBY8ddIYHAcc+OHaPcoW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726C1B-A178-CF09-BEDB-62468A7607A5}" name="Gulsara Kalieva" initials="GK" userId="e6083f36ddb0feb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444E7F"/>
    <a:srgbClr val="63B3C6"/>
    <a:srgbClr val="FBCC34"/>
    <a:srgbClr val="F1F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0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 Target="slides/slide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lsara Kalieva" userId="e6083f36ddb0feb4" providerId="LiveId" clId="{A6D32BC8-027C-4D05-B94A-89CBC4CF2B91}"/>
    <pc:docChg chg="undo custSel modSld">
      <pc:chgData name="Gulsara Kalieva" userId="e6083f36ddb0feb4" providerId="LiveId" clId="{A6D32BC8-027C-4D05-B94A-89CBC4CF2B91}" dt="2023-06-11T12:15:38.575" v="13"/>
      <pc:docMkLst>
        <pc:docMk/>
      </pc:docMkLst>
      <pc:sldChg chg="modSp mod addCm modCm">
        <pc:chgData name="Gulsara Kalieva" userId="e6083f36ddb0feb4" providerId="LiveId" clId="{A6D32BC8-027C-4D05-B94A-89CBC4CF2B91}" dt="2023-06-11T12:15:38.575" v="13"/>
        <pc:sldMkLst>
          <pc:docMk/>
          <pc:sldMk cId="407152062" sldId="281"/>
        </pc:sldMkLst>
        <pc:spChg chg="mod">
          <ac:chgData name="Gulsara Kalieva" userId="e6083f36ddb0feb4" providerId="LiveId" clId="{A6D32BC8-027C-4D05-B94A-89CBC4CF2B91}" dt="2023-06-11T11:59:58.817" v="8" actId="6549"/>
          <ac:spMkLst>
            <pc:docMk/>
            <pc:sldMk cId="407152062" sldId="281"/>
            <ac:spMk id="8" creationId="{00000000-0000-0000-0000-000000000000}"/>
          </ac:spMkLst>
        </pc:spChg>
        <pc:extLst>
          <p:ext xmlns:p="http://schemas.openxmlformats.org/presentationml/2006/main" uri="{D6D511B9-2390-475A-947B-AFAB55BFBCF1}">
            <pc226:cmChg xmlns:pc226="http://schemas.microsoft.com/office/powerpoint/2022/06/main/command" xmlns="" chg="add mod">
              <pc226:chgData name="Gulsara Kalieva" userId="e6083f36ddb0feb4" providerId="LiveId" clId="{A6D32BC8-027C-4D05-B94A-89CBC4CF2B91}" dt="2023-06-11T12:15:38.575" v="13"/>
              <pc2:cmMkLst xmlns:pc2="http://schemas.microsoft.com/office/powerpoint/2019/9/main/command">
                <pc:docMk/>
                <pc:sldMk cId="407152062" sldId="281"/>
                <pc2:cmMk id="{D55B45F6-3EC8-47CB-90DB-8F89EBCC90BC}"/>
              </pc2:cmMkLst>
            </pc226:cmChg>
          </p:ext>
        </pc:extLst>
      </pc:sldChg>
      <pc:sldChg chg="addCm modCm">
        <pc:chgData name="Gulsara Kalieva" userId="e6083f36ddb0feb4" providerId="LiveId" clId="{A6D32BC8-027C-4D05-B94A-89CBC4CF2B91}" dt="2023-06-11T12:13:18.578" v="12"/>
        <pc:sldMkLst>
          <pc:docMk/>
          <pc:sldMk cId="2361839251" sldId="3213"/>
        </pc:sldMkLst>
        <pc:extLst>
          <p:ext xmlns:p="http://schemas.openxmlformats.org/presentationml/2006/main" uri="{D6D511B9-2390-475A-947B-AFAB55BFBCF1}">
            <pc226:cmChg xmlns:pc226="http://schemas.microsoft.com/office/powerpoint/2022/06/main/command" xmlns="" chg="add mod">
              <pc226:chgData name="Gulsara Kalieva" userId="e6083f36ddb0feb4" providerId="LiveId" clId="{A6D32BC8-027C-4D05-B94A-89CBC4CF2B91}" dt="2023-06-11T12:13:18.578" v="12"/>
              <pc2:cmMkLst xmlns:pc2="http://schemas.microsoft.com/office/powerpoint/2019/9/main/command">
                <pc:docMk/>
                <pc:sldMk cId="2361839251" sldId="3213"/>
                <pc2:cmMk id="{09D0582C-C97D-4607-8FE5-9E04118C1666}"/>
              </pc2:cmMkLst>
            </pc226:cmChg>
          </p:ext>
        </pc:extLst>
      </pc:sldChg>
      <pc:sldChg chg="addCm">
        <pc:chgData name="Gulsara Kalieva" userId="e6083f36ddb0feb4" providerId="LiveId" clId="{A6D32BC8-027C-4D05-B94A-89CBC4CF2B91}" dt="2023-06-11T12:04:25.091" v="11"/>
        <pc:sldMkLst>
          <pc:docMk/>
          <pc:sldMk cId="559053054" sldId="3223"/>
        </pc:sldMkLst>
        <pc:extLst>
          <p:ext xmlns:p="http://schemas.openxmlformats.org/presentationml/2006/main" uri="{D6D511B9-2390-475A-947B-AFAB55BFBCF1}">
            <pc226:cmChg xmlns:pc226="http://schemas.microsoft.com/office/powerpoint/2022/06/main/command" xmlns="" chg="add">
              <pc226:chgData name="Gulsara Kalieva" userId="e6083f36ddb0feb4" providerId="LiveId" clId="{A6D32BC8-027C-4D05-B94A-89CBC4CF2B91}" dt="2023-06-11T12:04:25.091" v="11"/>
              <pc2:cmMkLst xmlns:pc2="http://schemas.microsoft.com/office/powerpoint/2019/9/main/command">
                <pc:docMk/>
                <pc:sldMk cId="559053054" sldId="3223"/>
                <pc2:cmMk id="{6C91503D-560B-4E56-B0FF-34F4BDF33139}"/>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1162" cy="498475"/>
          </a:xfrm>
          <a:prstGeom prst="rect">
            <a:avLst/>
          </a:prstGeom>
          <a:noFill/>
          <a:ln>
            <a:noFill/>
          </a:ln>
        </p:spPr>
        <p:txBody>
          <a:bodyPr spcFirstLastPara="1" wrap="square" lIns="91550" tIns="45775" rIns="91550" bIns="45775"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7625" y="0"/>
            <a:ext cx="2951162" cy="498475"/>
          </a:xfrm>
          <a:prstGeom prst="rect">
            <a:avLst/>
          </a:prstGeom>
          <a:noFill/>
          <a:ln>
            <a:noFill/>
          </a:ln>
        </p:spPr>
        <p:txBody>
          <a:bodyPr spcFirstLastPara="1" wrap="square" lIns="91550" tIns="45775" rIns="91550" bIns="45775"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3862" y="1243012"/>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037" y="4784725"/>
            <a:ext cx="5448300" cy="3914775"/>
          </a:xfrm>
          <a:prstGeom prst="rect">
            <a:avLst/>
          </a:prstGeom>
          <a:noFill/>
          <a:ln>
            <a:noFill/>
          </a:ln>
        </p:spPr>
        <p:txBody>
          <a:bodyPr spcFirstLastPara="1" wrap="square" lIns="91550" tIns="45775" rIns="91550" bIns="4577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44037"/>
            <a:ext cx="2951162" cy="498475"/>
          </a:xfrm>
          <a:prstGeom prst="rect">
            <a:avLst/>
          </a:prstGeom>
          <a:noFill/>
          <a:ln>
            <a:noFill/>
          </a:ln>
        </p:spPr>
        <p:txBody>
          <a:bodyPr spcFirstLastPara="1" wrap="square" lIns="91550" tIns="45775" rIns="91550" bIns="45775" anchor="b"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7625" y="9444037"/>
            <a:ext cx="2951162" cy="498475"/>
          </a:xfrm>
          <a:prstGeom prst="rect">
            <a:avLst/>
          </a:prstGeom>
          <a:noFill/>
          <a:ln>
            <a:noFill/>
          </a:ln>
        </p:spPr>
        <p:txBody>
          <a:bodyPr spcFirstLastPara="1" wrap="square" lIns="91550" tIns="45775" rIns="91550" bIns="457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a:t>
            </a:fld>
            <a:endParaRPr/>
          </a:p>
        </p:txBody>
      </p:sp>
    </p:spTree>
    <p:extLst>
      <p:ext uri="{BB962C8B-B14F-4D97-AF65-F5344CB8AC3E}">
        <p14:creationId xmlns:p14="http://schemas.microsoft.com/office/powerpoint/2010/main" val="1082880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76;g1fa1abc381b_3_0:notes">
            <a:extLst>
              <a:ext uri="{FF2B5EF4-FFF2-40B4-BE49-F238E27FC236}">
                <a16:creationId xmlns:a16="http://schemas.microsoft.com/office/drawing/2014/main" id="{C46CB876-4449-988F-3E77-324E92290BF1}"/>
              </a:ext>
            </a:extLst>
          </p:cNvPr>
          <p:cNvSpPr>
            <a:spLocks noGrp="1" noRot="1" noChangeAspect="1" noTextEdit="1"/>
          </p:cNvSpPr>
          <p:nvPr>
            <p:ph type="sldImg" idx="2"/>
          </p:nvPr>
        </p:nvSpPr>
        <p:spPr>
          <a:xfrm>
            <a:off x="423863" y="1243013"/>
            <a:ext cx="5962650" cy="3354387"/>
          </a:xfrm>
          <a:noFill/>
          <a:ln w="9525">
            <a:miter lim="800000"/>
            <a:headEnd/>
            <a:tailEnd/>
          </a:ln>
        </p:spPr>
      </p:sp>
      <p:sp>
        <p:nvSpPr>
          <p:cNvPr id="7171" name="Google Shape;77;g1fa1abc381b_3_0:notes">
            <a:extLst>
              <a:ext uri="{FF2B5EF4-FFF2-40B4-BE49-F238E27FC236}">
                <a16:creationId xmlns:a16="http://schemas.microsoft.com/office/drawing/2014/main" id="{7D07DC7C-7CD1-8789-0102-4518496EAF48}"/>
              </a:ext>
            </a:extLst>
          </p:cNvPr>
          <p:cNvSpPr txBox="1">
            <a:spLocks noGrp="1" noChangeArrowheads="1"/>
          </p:cNvSpPr>
          <p:nvPr>
            <p:ph type="body" idx="1"/>
          </p:nvPr>
        </p:nvSpPr>
        <p:spPr>
          <a:noFill/>
        </p:spPr>
        <p:txBody>
          <a:bodyPr/>
          <a:lstStyle/>
          <a:p>
            <a:pPr marL="0" indent="0" eaLnBrk="1" hangingPunct="1">
              <a:buSzPts val="1400"/>
            </a:pPr>
            <a:endParaRPr lang="ru-RU" altLang="ru-RU" sz="1200" dirty="0">
              <a:latin typeface="Calibri" panose="020F0502020204030204" pitchFamily="34" charset="0"/>
              <a:cs typeface="Calibri" panose="020F0502020204030204" pitchFamily="34" charset="0"/>
              <a:sym typeface="Calibri" panose="020F0502020204030204" pitchFamily="34" charset="0"/>
            </a:endParaRPr>
          </a:p>
        </p:txBody>
      </p:sp>
      <p:sp>
        <p:nvSpPr>
          <p:cNvPr id="7172" name="Google Shape;78;g1fa1abc381b_3_0:notes">
            <a:extLst>
              <a:ext uri="{FF2B5EF4-FFF2-40B4-BE49-F238E27FC236}">
                <a16:creationId xmlns:a16="http://schemas.microsoft.com/office/drawing/2014/main" id="{2D6989FD-C274-A2DB-D5BC-4D372D987C9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1363" indent="-28416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1413" indent="-2270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598613" indent="-2270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5813" indent="-2270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3013" indent="-2270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0213" indent="-2270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7413" indent="-2270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4613" indent="-2270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2898816-7B2F-4FE8-A5BC-EF6B98F59634}" type="slidenum">
              <a:rPr lang="ru-RU" altLang="ru-RU" sz="1200">
                <a:latin typeface="Calibri" panose="020F0502020204030204" pitchFamily="34" charset="0"/>
                <a:cs typeface="Calibri" panose="020F0502020204030204" pitchFamily="34" charset="0"/>
                <a:sym typeface="Calibri" panose="020F0502020204030204" pitchFamily="34" charset="0"/>
              </a:rPr>
              <a:pPr/>
              <a:t>1</a:t>
            </a:fld>
            <a:endParaRPr lang="ru-RU" altLang="ru-RU"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224719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17"/>
        <p:cNvGrpSpPr/>
        <p:nvPr/>
      </p:nvGrpSpPr>
      <p:grpSpPr>
        <a:xfrm>
          <a:off x="0" y="0"/>
          <a:ext cx="0" cy="0"/>
          <a:chOff x="0" y="0"/>
          <a:chExt cx="0" cy="0"/>
        </a:xfrm>
      </p:grpSpPr>
      <p:pic>
        <p:nvPicPr>
          <p:cNvPr id="2" name="Google Shape;18;p14">
            <a:extLst>
              <a:ext uri="{FF2B5EF4-FFF2-40B4-BE49-F238E27FC236}">
                <a16:creationId xmlns:a16="http://schemas.microsoft.com/office/drawing/2014/main" id="{E2FF8B87-06E8-5CA4-9BB7-E202C536341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9;p14">
            <a:extLst>
              <a:ext uri="{FF2B5EF4-FFF2-40B4-BE49-F238E27FC236}">
                <a16:creationId xmlns:a16="http://schemas.microsoft.com/office/drawing/2014/main" id="{9FEAEF06-EBBC-1E7E-1A6D-BA802DB762B0}"/>
              </a:ext>
            </a:extLst>
          </p:cNvPr>
          <p:cNvSpPr txBox="1">
            <a:spLocks noGrp="1" noChangeArrowheads="1"/>
          </p:cNvSpPr>
          <p:nvPr>
            <p:ph type="sldNum" idx="10"/>
          </p:nvPr>
        </p:nvSpPr>
        <p:spPr>
          <a:xfrm>
            <a:off x="11409363" y="6332538"/>
            <a:ext cx="731837" cy="525462"/>
          </a:xfrm>
        </p:spPr>
        <p:txBody>
          <a:bodyPr/>
          <a:lstStyle>
            <a:lvl1pPr>
              <a:buSzPts val="1300"/>
              <a:defRPr sz="1300" smtClean="0">
                <a:solidFill>
                  <a:srgbClr val="000000"/>
                </a:solidFill>
              </a:defRPr>
            </a:lvl1pPr>
          </a:lstStyle>
          <a:p>
            <a:pPr>
              <a:defRPr/>
            </a:pPr>
            <a:fld id="{1578F15F-6D39-4EBD-A74D-6F1EEB873FA3}" type="slidenum">
              <a:rPr lang="ru-RU" altLang="ru-RU"/>
              <a:pPr>
                <a:defRPr/>
              </a:pPr>
              <a:t>‹#›</a:t>
            </a:fld>
            <a:endParaRPr lang="ru-RU" altLang="ru-RU"/>
          </a:p>
        </p:txBody>
      </p:sp>
    </p:spTree>
    <p:extLst>
      <p:ext uri="{BB962C8B-B14F-4D97-AF65-F5344CB8AC3E}">
        <p14:creationId xmlns:p14="http://schemas.microsoft.com/office/powerpoint/2010/main" val="384415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Заголовок раздела">
    <p:spTree>
      <p:nvGrpSpPr>
        <p:cNvPr id="1" name="Shape 15"/>
        <p:cNvGrpSpPr/>
        <p:nvPr/>
      </p:nvGrpSpPr>
      <p:grpSpPr>
        <a:xfrm>
          <a:off x="0" y="0"/>
          <a:ext cx="0" cy="0"/>
          <a:chOff x="0" y="0"/>
          <a:chExt cx="0" cy="0"/>
        </a:xfrm>
      </p:grpSpPr>
      <p:pic>
        <p:nvPicPr>
          <p:cNvPr id="2" name="Google Shape;16;p13">
            <a:extLst>
              <a:ext uri="{FF2B5EF4-FFF2-40B4-BE49-F238E27FC236}">
                <a16:creationId xmlns:a16="http://schemas.microsoft.com/office/drawing/2014/main" id="{9D2EDDFB-06F6-597B-6788-256AA3EB2CE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24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E3A78CE-FF30-4510-A3D9-BFEF76F9544F}" type="datetimeFigureOut">
              <a:rPr lang="ru-RU" smtClean="0"/>
              <a:t>чт 27.07.23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508DA-EC8E-4413-BDD2-DFA31B8A7193}" type="slidenum">
              <a:rPr lang="ru-RU" smtClean="0"/>
              <a:t>‹#›</a:t>
            </a:fld>
            <a:endParaRPr lang="ru-RU"/>
          </a:p>
        </p:txBody>
      </p:sp>
    </p:spTree>
    <p:extLst>
      <p:ext uri="{BB962C8B-B14F-4D97-AF65-F5344CB8AC3E}">
        <p14:creationId xmlns:p14="http://schemas.microsoft.com/office/powerpoint/2010/main" val="872513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12;p11"/>
          <p:cNvSpPr txBox="1">
            <a:spLocks noGrp="1"/>
          </p:cNvSpPr>
          <p:nvPr>
            <p:ph type="sldNum" idx="12"/>
          </p:nvPr>
        </p:nvSpPr>
        <p:spPr>
          <a:xfrm>
            <a:off x="11409362" y="6332537"/>
            <a:ext cx="731837" cy="52546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Lst>
  <p:transition>
    <p:push/>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p1">
            <a:extLst>
              <a:ext uri="{FF2B5EF4-FFF2-40B4-BE49-F238E27FC236}">
                <a16:creationId xmlns:a16="http://schemas.microsoft.com/office/drawing/2014/main" id="{F2824AA6-FE29-29C0-47C5-63513AAA7CDD}"/>
              </a:ext>
            </a:extLst>
          </p:cNvPr>
          <p:cNvSpPr txBox="1"/>
          <p:nvPr/>
        </p:nvSpPr>
        <p:spPr>
          <a:xfrm>
            <a:off x="708025" y="1843971"/>
            <a:ext cx="10775950" cy="3170058"/>
          </a:xfrm>
          <a:prstGeom prst="rect">
            <a:avLst/>
          </a:prstGeom>
          <a:noFill/>
          <a:ln>
            <a:noFill/>
          </a:ln>
        </p:spPr>
        <p:txBody>
          <a:bodyPr spcFirstLastPara="1" wrap="square" lIns="91425" tIns="45700" rIns="91425" bIns="45700" anchor="t" anchorCtr="0">
            <a:spAutoFit/>
          </a:bodyPr>
          <a:lstStyle/>
          <a:p>
            <a:pPr algn="ctr"/>
            <a:r>
              <a:rPr lang="kk-KZ" sz="5000" b="1" dirty="0">
                <a:solidFill>
                  <a:schemeClr val="bg1"/>
                </a:solidFill>
              </a:rPr>
              <a:t>БАЛАЛАРҒА ҚАТЫСТЫ ЗОРЛЫҚ-ЗОМБЫЛЫҚ ФАКТІЛЕРІНЕ ЖЕДЕЛ ДЕН ҚОЮ АЛГОРИТМІ  </a:t>
            </a:r>
            <a:endParaRPr lang="ru-RU" sz="50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Скругленный прямоугольник 27"/>
          <p:cNvSpPr/>
          <p:nvPr/>
        </p:nvSpPr>
        <p:spPr>
          <a:xfrm>
            <a:off x="1733909" y="4071668"/>
            <a:ext cx="8729931" cy="1647646"/>
          </a:xfrm>
          <a:prstGeom prst="roundRect">
            <a:avLst/>
          </a:prstGeom>
          <a:solidFill>
            <a:schemeClr val="bg1"/>
          </a:solidFill>
          <a:ln w="3175">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8EAD786F-9D07-4527-8CBA-FF2220273B1A}"/>
              </a:ext>
            </a:extLst>
          </p:cNvPr>
          <p:cNvSpPr>
            <a:spLocks noGrp="1"/>
          </p:cNvSpPr>
          <p:nvPr>
            <p:ph type="sldNum" idx="10"/>
          </p:nvPr>
        </p:nvSpPr>
        <p:spPr/>
        <p:txBody>
          <a:bodyPr/>
          <a:lstStyle/>
          <a:p>
            <a:pPr>
              <a:defRPr/>
            </a:pPr>
            <a:fld id="{1578F15F-6D39-4EBD-A74D-6F1EEB873FA3}" type="slidenum">
              <a:rPr lang="ru-RU" altLang="ru-RU" smtClean="0">
                <a:solidFill>
                  <a:schemeClr val="tx1"/>
                </a:solidFill>
              </a:rPr>
              <a:pPr>
                <a:defRPr/>
              </a:pPr>
              <a:t>2</a:t>
            </a:fld>
            <a:endParaRPr lang="ru-RU" altLang="ru-RU" dirty="0">
              <a:solidFill>
                <a:schemeClr val="tx1"/>
              </a:solidFill>
            </a:endParaRPr>
          </a:p>
        </p:txBody>
      </p:sp>
      <p:sp>
        <p:nvSpPr>
          <p:cNvPr id="25" name="Прямоугольник 24"/>
          <p:cNvSpPr/>
          <p:nvPr/>
        </p:nvSpPr>
        <p:spPr>
          <a:xfrm>
            <a:off x="1971134" y="2315781"/>
            <a:ext cx="8255479" cy="1323439"/>
          </a:xfrm>
          <a:prstGeom prst="rect">
            <a:avLst/>
          </a:prstGeom>
        </p:spPr>
        <p:txBody>
          <a:bodyPr wrap="square">
            <a:spAutoFit/>
          </a:bodyPr>
          <a:lstStyle/>
          <a:p>
            <a:pPr algn="ctr"/>
            <a:r>
              <a:rPr lang="ru-RU" sz="1600" dirty="0">
                <a:solidFill>
                  <a:schemeClr val="accent5">
                    <a:lumMod val="75000"/>
                  </a:schemeClr>
                </a:solidFill>
              </a:rPr>
              <a:t>Алгоритм </a:t>
            </a:r>
            <a:r>
              <a:rPr lang="ru-RU" sz="1600" dirty="0" err="1">
                <a:solidFill>
                  <a:schemeClr val="accent5">
                    <a:lumMod val="75000"/>
                  </a:schemeClr>
                </a:solidFill>
              </a:rPr>
              <a:t>Қазақстан</a:t>
            </a:r>
            <a:r>
              <a:rPr lang="ru-RU" sz="1600" dirty="0">
                <a:solidFill>
                  <a:schemeClr val="accent5">
                    <a:lumMod val="75000"/>
                  </a:schemeClr>
                </a:solidFill>
              </a:rPr>
              <a:t> </a:t>
            </a:r>
            <a:r>
              <a:rPr lang="ru-RU" sz="1600" dirty="0" err="1">
                <a:solidFill>
                  <a:schemeClr val="accent5">
                    <a:lumMod val="75000"/>
                  </a:schemeClr>
                </a:solidFill>
              </a:rPr>
              <a:t>Республикасының</a:t>
            </a:r>
            <a:r>
              <a:rPr lang="ru-RU" sz="1600" dirty="0">
                <a:solidFill>
                  <a:schemeClr val="accent5">
                    <a:lumMod val="75000"/>
                  </a:schemeClr>
                </a:solidFill>
              </a:rPr>
              <a:t> </a:t>
            </a:r>
            <a:r>
              <a:rPr lang="ru-RU" sz="1600" dirty="0" err="1">
                <a:solidFill>
                  <a:schemeClr val="accent5">
                    <a:lumMod val="75000"/>
                  </a:schemeClr>
                </a:solidFill>
              </a:rPr>
              <a:t>аумағында</a:t>
            </a:r>
            <a:r>
              <a:rPr lang="ru-RU" sz="1600" dirty="0">
                <a:solidFill>
                  <a:schemeClr val="accent5">
                    <a:lumMod val="75000"/>
                  </a:schemeClr>
                </a:solidFill>
              </a:rPr>
              <a:t> </a:t>
            </a:r>
            <a:r>
              <a:rPr lang="ru-RU" sz="1600" dirty="0" err="1">
                <a:solidFill>
                  <a:schemeClr val="accent5">
                    <a:lumMod val="75000"/>
                  </a:schemeClr>
                </a:solidFill>
              </a:rPr>
              <a:t>болған</a:t>
            </a:r>
            <a:r>
              <a:rPr lang="ru-RU" sz="1600" dirty="0">
                <a:solidFill>
                  <a:schemeClr val="accent5">
                    <a:lumMod val="75000"/>
                  </a:schemeClr>
                </a:solidFill>
              </a:rPr>
              <a:t> 18 </a:t>
            </a:r>
            <a:r>
              <a:rPr lang="ru-RU" sz="1600" dirty="0" err="1">
                <a:solidFill>
                  <a:schemeClr val="accent5">
                    <a:lumMod val="75000"/>
                  </a:schemeClr>
                </a:solidFill>
              </a:rPr>
              <a:t>жасқа</a:t>
            </a:r>
            <a:r>
              <a:rPr lang="ru-RU" sz="1600" dirty="0">
                <a:solidFill>
                  <a:schemeClr val="accent5">
                    <a:lumMod val="75000"/>
                  </a:schemeClr>
                </a:solidFill>
              </a:rPr>
              <a:t> </a:t>
            </a:r>
            <a:r>
              <a:rPr lang="ru-RU" sz="1600" dirty="0" err="1">
                <a:solidFill>
                  <a:schemeClr val="accent5">
                    <a:lumMod val="75000"/>
                  </a:schemeClr>
                </a:solidFill>
              </a:rPr>
              <a:t>дейінгі</a:t>
            </a:r>
            <a:r>
              <a:rPr lang="ru-RU" sz="1600" dirty="0">
                <a:solidFill>
                  <a:schemeClr val="accent5">
                    <a:lumMod val="75000"/>
                  </a:schemeClr>
                </a:solidFill>
              </a:rPr>
              <a:t> </a:t>
            </a:r>
            <a:r>
              <a:rPr lang="ru-RU" sz="1600" dirty="0" err="1">
                <a:solidFill>
                  <a:schemeClr val="accent5">
                    <a:lumMod val="75000"/>
                  </a:schemeClr>
                </a:solidFill>
              </a:rPr>
              <a:t>кез</a:t>
            </a:r>
            <a:r>
              <a:rPr lang="ru-RU" sz="1600" dirty="0">
                <a:solidFill>
                  <a:schemeClr val="accent5">
                    <a:lumMod val="75000"/>
                  </a:schemeClr>
                </a:solidFill>
              </a:rPr>
              <a:t> </a:t>
            </a:r>
            <a:r>
              <a:rPr lang="ru-RU" sz="1600" dirty="0" err="1">
                <a:solidFill>
                  <a:schemeClr val="accent5">
                    <a:lumMod val="75000"/>
                  </a:schemeClr>
                </a:solidFill>
              </a:rPr>
              <a:t>келген</a:t>
            </a:r>
            <a:r>
              <a:rPr lang="ru-RU" sz="1600" dirty="0">
                <a:solidFill>
                  <a:schemeClr val="accent5">
                    <a:lumMod val="75000"/>
                  </a:schemeClr>
                </a:solidFill>
              </a:rPr>
              <a:t> </a:t>
            </a:r>
            <a:r>
              <a:rPr lang="ru-RU" sz="1600" dirty="0" err="1">
                <a:solidFill>
                  <a:schemeClr val="accent5">
                    <a:lumMod val="75000"/>
                  </a:schemeClr>
                </a:solidFill>
              </a:rPr>
              <a:t>жеке</a:t>
            </a:r>
            <a:r>
              <a:rPr lang="ru-RU" sz="1600" dirty="0">
                <a:solidFill>
                  <a:schemeClr val="accent5">
                    <a:lumMod val="75000"/>
                  </a:schemeClr>
                </a:solidFill>
              </a:rPr>
              <a:t> </a:t>
            </a:r>
            <a:r>
              <a:rPr lang="ru-RU" sz="1600" dirty="0" err="1">
                <a:solidFill>
                  <a:schemeClr val="accent5">
                    <a:lumMod val="75000"/>
                  </a:schemeClr>
                </a:solidFill>
              </a:rPr>
              <a:t>тұлғаға</a:t>
            </a:r>
            <a:r>
              <a:rPr lang="ru-RU" sz="1600" dirty="0">
                <a:solidFill>
                  <a:schemeClr val="accent5">
                    <a:lumMod val="75000"/>
                  </a:schemeClr>
                </a:solidFill>
              </a:rPr>
              <a:t> </a:t>
            </a:r>
            <a:r>
              <a:rPr lang="ru-RU" sz="1600" dirty="0" err="1">
                <a:solidFill>
                  <a:schemeClr val="accent5">
                    <a:lumMod val="75000"/>
                  </a:schemeClr>
                </a:solidFill>
              </a:rPr>
              <a:t>қатысты</a:t>
            </a:r>
            <a:r>
              <a:rPr lang="ru-RU" sz="1600" dirty="0">
                <a:solidFill>
                  <a:schemeClr val="accent5">
                    <a:lumMod val="75000"/>
                  </a:schemeClr>
                </a:solidFill>
              </a:rPr>
              <a:t> </a:t>
            </a:r>
            <a:r>
              <a:rPr lang="ru-RU" sz="1600" dirty="0" err="1">
                <a:solidFill>
                  <a:schemeClr val="accent5">
                    <a:lumMod val="75000"/>
                  </a:schemeClr>
                </a:solidFill>
              </a:rPr>
              <a:t>зорлық-зомбылық</a:t>
            </a:r>
            <a:r>
              <a:rPr lang="ru-RU" sz="1600" dirty="0">
                <a:solidFill>
                  <a:schemeClr val="accent5">
                    <a:lumMod val="75000"/>
                  </a:schemeClr>
                </a:solidFill>
              </a:rPr>
              <a:t> </a:t>
            </a:r>
            <a:r>
              <a:rPr lang="ru-RU" sz="1600" dirty="0" err="1">
                <a:solidFill>
                  <a:schemeClr val="accent5">
                    <a:lumMod val="75000"/>
                  </a:schemeClr>
                </a:solidFill>
              </a:rPr>
              <a:t>және</a:t>
            </a:r>
            <a:r>
              <a:rPr lang="ru-RU" sz="1600" dirty="0">
                <a:solidFill>
                  <a:schemeClr val="accent5">
                    <a:lumMod val="75000"/>
                  </a:schemeClr>
                </a:solidFill>
              </a:rPr>
              <a:t> </a:t>
            </a:r>
            <a:r>
              <a:rPr lang="ru-RU" sz="1600" dirty="0" err="1">
                <a:solidFill>
                  <a:schemeClr val="accent5">
                    <a:lumMod val="75000"/>
                  </a:schemeClr>
                </a:solidFill>
              </a:rPr>
              <a:t>қатыгездік</a:t>
            </a:r>
            <a:r>
              <a:rPr lang="ru-RU" sz="1600" dirty="0">
                <a:solidFill>
                  <a:schemeClr val="accent5">
                    <a:lumMod val="75000"/>
                  </a:schemeClr>
                </a:solidFill>
              </a:rPr>
              <a:t> </a:t>
            </a:r>
            <a:r>
              <a:rPr lang="ru-RU" sz="1600" dirty="0" err="1">
                <a:solidFill>
                  <a:schemeClr val="accent5">
                    <a:lumMod val="75000"/>
                  </a:schemeClr>
                </a:solidFill>
              </a:rPr>
              <a:t>фактілерін</a:t>
            </a:r>
            <a:r>
              <a:rPr lang="ru-RU" sz="1600" dirty="0">
                <a:solidFill>
                  <a:schemeClr val="accent5">
                    <a:lumMod val="75000"/>
                  </a:schemeClr>
                </a:solidFill>
              </a:rPr>
              <a:t> </a:t>
            </a:r>
            <a:r>
              <a:rPr lang="ru-RU" sz="1600" dirty="0" err="1">
                <a:solidFill>
                  <a:schemeClr val="accent5">
                    <a:lumMod val="75000"/>
                  </a:schemeClr>
                </a:solidFill>
              </a:rPr>
              <a:t>анықтау</a:t>
            </a:r>
            <a:r>
              <a:rPr lang="ru-RU" sz="1600" dirty="0">
                <a:solidFill>
                  <a:schemeClr val="accent5">
                    <a:lumMod val="75000"/>
                  </a:schemeClr>
                </a:solidFill>
              </a:rPr>
              <a:t> </a:t>
            </a:r>
            <a:r>
              <a:rPr lang="ru-RU" sz="1600" dirty="0" err="1">
                <a:solidFill>
                  <a:schemeClr val="accent5">
                    <a:lumMod val="75000"/>
                  </a:schemeClr>
                </a:solidFill>
              </a:rPr>
              <a:t>және</a:t>
            </a:r>
            <a:r>
              <a:rPr lang="ru-RU" sz="1600" dirty="0">
                <a:solidFill>
                  <a:schemeClr val="accent5">
                    <a:lumMod val="75000"/>
                  </a:schemeClr>
                </a:solidFill>
              </a:rPr>
              <a:t> </a:t>
            </a:r>
            <a:r>
              <a:rPr lang="ru-RU" sz="1600" dirty="0" err="1">
                <a:solidFill>
                  <a:schemeClr val="accent5">
                    <a:lumMod val="75000"/>
                  </a:schemeClr>
                </a:solidFill>
              </a:rPr>
              <a:t>оларға</a:t>
            </a:r>
            <a:r>
              <a:rPr lang="ru-RU" sz="1600" dirty="0">
                <a:solidFill>
                  <a:schemeClr val="accent5">
                    <a:lumMod val="75000"/>
                  </a:schemeClr>
                </a:solidFill>
              </a:rPr>
              <a:t> </a:t>
            </a:r>
            <a:r>
              <a:rPr lang="ru-RU" sz="1600" dirty="0" err="1">
                <a:solidFill>
                  <a:schemeClr val="accent5">
                    <a:lumMod val="75000"/>
                  </a:schemeClr>
                </a:solidFill>
              </a:rPr>
              <a:t>қатысты</a:t>
            </a:r>
            <a:r>
              <a:rPr lang="ru-RU" sz="1600" dirty="0">
                <a:solidFill>
                  <a:schemeClr val="accent5">
                    <a:lumMod val="75000"/>
                  </a:schemeClr>
                </a:solidFill>
              </a:rPr>
              <a:t> </a:t>
            </a:r>
            <a:r>
              <a:rPr lang="ru-RU" sz="1600" dirty="0" err="1">
                <a:solidFill>
                  <a:schemeClr val="accent5">
                    <a:lumMod val="75000"/>
                  </a:schemeClr>
                </a:solidFill>
              </a:rPr>
              <a:t>жұмыс</a:t>
            </a:r>
            <a:r>
              <a:rPr lang="ru-RU" sz="1600" dirty="0">
                <a:solidFill>
                  <a:schemeClr val="accent5">
                    <a:lumMod val="75000"/>
                  </a:schemeClr>
                </a:solidFill>
              </a:rPr>
              <a:t> </a:t>
            </a:r>
            <a:r>
              <a:rPr lang="ru-RU" sz="1600" dirty="0" err="1">
                <a:solidFill>
                  <a:schemeClr val="accent5">
                    <a:lumMod val="75000"/>
                  </a:schemeClr>
                </a:solidFill>
              </a:rPr>
              <a:t>жөніндегі</a:t>
            </a:r>
            <a:r>
              <a:rPr lang="ru-RU" sz="1600" dirty="0">
                <a:solidFill>
                  <a:schemeClr val="accent5">
                    <a:lumMod val="75000"/>
                  </a:schemeClr>
                </a:solidFill>
              </a:rPr>
              <a:t> </a:t>
            </a:r>
            <a:r>
              <a:rPr lang="ru-RU" sz="1600" dirty="0" err="1">
                <a:solidFill>
                  <a:schemeClr val="accent5">
                    <a:lumMod val="75000"/>
                  </a:schemeClr>
                </a:solidFill>
              </a:rPr>
              <a:t>уәкілетті</a:t>
            </a:r>
            <a:r>
              <a:rPr lang="ru-RU" sz="1600" dirty="0">
                <a:solidFill>
                  <a:schemeClr val="accent5">
                    <a:lumMod val="75000"/>
                  </a:schemeClr>
                </a:solidFill>
              </a:rPr>
              <a:t> </a:t>
            </a:r>
            <a:r>
              <a:rPr lang="ru-RU" sz="1600" dirty="0" err="1">
                <a:solidFill>
                  <a:schemeClr val="accent5">
                    <a:lumMod val="75000"/>
                  </a:schemeClr>
                </a:solidFill>
              </a:rPr>
              <a:t>органдар</a:t>
            </a:r>
            <a:r>
              <a:rPr lang="ru-RU" sz="1600" dirty="0">
                <a:solidFill>
                  <a:schemeClr val="accent5">
                    <a:lumMod val="75000"/>
                  </a:schemeClr>
                </a:solidFill>
              </a:rPr>
              <a:t>, бала </a:t>
            </a:r>
            <a:r>
              <a:rPr lang="ru-RU" sz="1600" dirty="0" err="1">
                <a:solidFill>
                  <a:schemeClr val="accent5">
                    <a:lumMod val="75000"/>
                  </a:schemeClr>
                </a:solidFill>
              </a:rPr>
              <a:t>құқықтары</a:t>
            </a:r>
            <a:r>
              <a:rPr lang="ru-RU" sz="1600" dirty="0">
                <a:solidFill>
                  <a:schemeClr val="accent5">
                    <a:lumMod val="75000"/>
                  </a:schemeClr>
                </a:solidFill>
              </a:rPr>
              <a:t> </a:t>
            </a:r>
            <a:r>
              <a:rPr lang="ru-RU" sz="1600" dirty="0" err="1">
                <a:solidFill>
                  <a:schemeClr val="accent5">
                    <a:lumMod val="75000"/>
                  </a:schemeClr>
                </a:solidFill>
              </a:rPr>
              <a:t>жөніндегі</a:t>
            </a:r>
            <a:r>
              <a:rPr lang="ru-RU" sz="1600" dirty="0">
                <a:solidFill>
                  <a:schemeClr val="accent5">
                    <a:lumMod val="75000"/>
                  </a:schemeClr>
                </a:solidFill>
              </a:rPr>
              <a:t> </a:t>
            </a:r>
            <a:r>
              <a:rPr lang="ru-RU" sz="1600" dirty="0" err="1">
                <a:solidFill>
                  <a:schemeClr val="accent5">
                    <a:lumMod val="75000"/>
                  </a:schemeClr>
                </a:solidFill>
              </a:rPr>
              <a:t>өңірлік</a:t>
            </a:r>
            <a:r>
              <a:rPr lang="ru-RU" sz="1600" dirty="0">
                <a:solidFill>
                  <a:schemeClr val="accent5">
                    <a:lumMod val="75000"/>
                  </a:schemeClr>
                </a:solidFill>
              </a:rPr>
              <a:t> </a:t>
            </a:r>
            <a:r>
              <a:rPr lang="ru-RU" sz="1600" dirty="0" err="1">
                <a:solidFill>
                  <a:schemeClr val="accent5">
                    <a:lumMod val="75000"/>
                  </a:schemeClr>
                </a:solidFill>
              </a:rPr>
              <a:t>уәкілдер</a:t>
            </a:r>
            <a:r>
              <a:rPr lang="ru-RU" sz="1600" dirty="0">
                <a:solidFill>
                  <a:schemeClr val="accent5">
                    <a:lumMod val="75000"/>
                  </a:schemeClr>
                </a:solidFill>
              </a:rPr>
              <a:t> (</a:t>
            </a:r>
            <a:r>
              <a:rPr lang="ru-RU" sz="1600" dirty="0" err="1">
                <a:solidFill>
                  <a:schemeClr val="accent5">
                    <a:lumMod val="75000"/>
                  </a:schemeClr>
                </a:solidFill>
              </a:rPr>
              <a:t>бұдан</a:t>
            </a:r>
            <a:r>
              <a:rPr lang="ru-RU" sz="1600" dirty="0">
                <a:solidFill>
                  <a:schemeClr val="accent5">
                    <a:lumMod val="75000"/>
                  </a:schemeClr>
                </a:solidFill>
              </a:rPr>
              <a:t> </a:t>
            </a:r>
            <a:r>
              <a:rPr lang="ru-RU" sz="1600" dirty="0" err="1">
                <a:solidFill>
                  <a:schemeClr val="accent5">
                    <a:lumMod val="75000"/>
                  </a:schemeClr>
                </a:solidFill>
              </a:rPr>
              <a:t>әрі</a:t>
            </a:r>
            <a:r>
              <a:rPr lang="ru-RU" sz="1600" dirty="0">
                <a:solidFill>
                  <a:schemeClr val="accent5">
                    <a:lumMod val="75000"/>
                  </a:schemeClr>
                </a:solidFill>
              </a:rPr>
              <a:t> - БҚӨУ), </a:t>
            </a:r>
            <a:r>
              <a:rPr lang="ru-RU" sz="1600" dirty="0" err="1">
                <a:solidFill>
                  <a:schemeClr val="accent5">
                    <a:lumMod val="75000"/>
                  </a:schemeClr>
                </a:solidFill>
              </a:rPr>
              <a:t>сондай-ақ</a:t>
            </a:r>
            <a:r>
              <a:rPr lang="ru-RU" sz="1600" dirty="0">
                <a:solidFill>
                  <a:schemeClr val="accent5">
                    <a:lumMod val="75000"/>
                  </a:schemeClr>
                </a:solidFill>
              </a:rPr>
              <a:t> </a:t>
            </a:r>
            <a:r>
              <a:rPr lang="ru-RU" sz="1600" dirty="0" err="1">
                <a:solidFill>
                  <a:schemeClr val="accent5">
                    <a:lumMod val="75000"/>
                  </a:schemeClr>
                </a:solidFill>
              </a:rPr>
              <a:t>ұйымдар</a:t>
            </a:r>
            <a:r>
              <a:rPr lang="ru-RU" sz="1600" dirty="0">
                <a:solidFill>
                  <a:schemeClr val="accent5">
                    <a:lumMod val="75000"/>
                  </a:schemeClr>
                </a:solidFill>
              </a:rPr>
              <a:t> </a:t>
            </a:r>
            <a:r>
              <a:rPr lang="ru-RU" sz="1600" dirty="0" err="1">
                <a:solidFill>
                  <a:schemeClr val="accent5">
                    <a:lumMod val="75000"/>
                  </a:schemeClr>
                </a:solidFill>
              </a:rPr>
              <a:t>қызметкерлерінің</a:t>
            </a:r>
            <a:r>
              <a:rPr lang="ru-RU" sz="1600" dirty="0">
                <a:solidFill>
                  <a:schemeClr val="accent5">
                    <a:lumMod val="75000"/>
                  </a:schemeClr>
                </a:solidFill>
              </a:rPr>
              <a:t> </a:t>
            </a:r>
            <a:r>
              <a:rPr lang="ru-RU" sz="1600" dirty="0" err="1">
                <a:solidFill>
                  <a:schemeClr val="accent5">
                    <a:lumMod val="75000"/>
                  </a:schemeClr>
                </a:solidFill>
              </a:rPr>
              <a:t>өзара</a:t>
            </a:r>
            <a:r>
              <a:rPr lang="ru-RU" sz="1600" dirty="0">
                <a:solidFill>
                  <a:schemeClr val="accent5">
                    <a:lumMod val="75000"/>
                  </a:schemeClr>
                </a:solidFill>
              </a:rPr>
              <a:t> </a:t>
            </a:r>
            <a:r>
              <a:rPr lang="ru-RU" sz="1600" dirty="0" err="1">
                <a:solidFill>
                  <a:schemeClr val="accent5">
                    <a:lumMod val="75000"/>
                  </a:schemeClr>
                </a:solidFill>
              </a:rPr>
              <a:t>іс-қимылын</a:t>
            </a:r>
            <a:r>
              <a:rPr lang="ru-RU" sz="1600" dirty="0">
                <a:solidFill>
                  <a:schemeClr val="accent5">
                    <a:lumMod val="75000"/>
                  </a:schemeClr>
                </a:solidFill>
              </a:rPr>
              <a:t> </a:t>
            </a:r>
            <a:r>
              <a:rPr lang="ru-RU" sz="1600" dirty="0" err="1">
                <a:solidFill>
                  <a:schemeClr val="accent5">
                    <a:lumMod val="75000"/>
                  </a:schemeClr>
                </a:solidFill>
              </a:rPr>
              <a:t>айқындайды</a:t>
            </a:r>
            <a:r>
              <a:rPr lang="ru-RU" sz="1600" dirty="0">
                <a:solidFill>
                  <a:schemeClr val="accent5">
                    <a:lumMod val="75000"/>
                  </a:schemeClr>
                </a:solidFill>
              </a:rPr>
              <a:t>.</a:t>
            </a:r>
          </a:p>
        </p:txBody>
      </p:sp>
      <p:sp>
        <p:nvSpPr>
          <p:cNvPr id="27" name="Прямоугольник 26"/>
          <p:cNvSpPr/>
          <p:nvPr/>
        </p:nvSpPr>
        <p:spPr>
          <a:xfrm>
            <a:off x="3050874" y="4386994"/>
            <a:ext cx="6096000" cy="830997"/>
          </a:xfrm>
          <a:prstGeom prst="rect">
            <a:avLst/>
          </a:prstGeom>
        </p:spPr>
        <p:txBody>
          <a:bodyPr>
            <a:spAutoFit/>
          </a:bodyPr>
          <a:lstStyle/>
          <a:p>
            <a:pPr algn="ctr"/>
            <a:r>
              <a:rPr lang="kk-KZ" sz="1600" b="1" dirty="0">
                <a:solidFill>
                  <a:schemeClr val="accent5">
                    <a:lumMod val="75000"/>
                  </a:schemeClr>
                </a:solidFill>
              </a:rPr>
              <a:t>Қазақстан Республикасының Оқу-ағарту министрлігі</a:t>
            </a:r>
            <a:r>
              <a:rPr lang="kk-KZ" sz="1600" dirty="0">
                <a:solidFill>
                  <a:schemeClr val="accent5">
                    <a:lumMod val="75000"/>
                  </a:schemeClr>
                </a:solidFill>
              </a:rPr>
              <a:t> балаларға қатысты зорлық-зомбылық фактілеріне жедел ден қоюдың </a:t>
            </a:r>
            <a:r>
              <a:rPr lang="kk-KZ" sz="1600" b="1" dirty="0">
                <a:solidFill>
                  <a:schemeClr val="accent5">
                    <a:lumMod val="75000"/>
                  </a:schemeClr>
                </a:solidFill>
              </a:rPr>
              <a:t>жұмыс органы</a:t>
            </a:r>
            <a:r>
              <a:rPr lang="kk-KZ" sz="1600" dirty="0">
                <a:solidFill>
                  <a:schemeClr val="accent5">
                    <a:lumMod val="75000"/>
                  </a:schemeClr>
                </a:solidFill>
              </a:rPr>
              <a:t> болып табылады.</a:t>
            </a:r>
            <a:endParaRPr lang="ru-RU" sz="1600" dirty="0">
              <a:solidFill>
                <a:schemeClr val="accent5">
                  <a:lumMod val="75000"/>
                </a:schemeClr>
              </a:solidFill>
            </a:endParaRPr>
          </a:p>
        </p:txBody>
      </p:sp>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8821" y="1099215"/>
            <a:ext cx="931654" cy="790531"/>
          </a:xfrm>
          <a:prstGeom prst="rect">
            <a:avLst/>
          </a:prstGeom>
        </p:spPr>
      </p:pic>
      <p:pic>
        <p:nvPicPr>
          <p:cNvPr id="40" name="Рисунок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561" y="1136654"/>
            <a:ext cx="1374657" cy="759505"/>
          </a:xfrm>
          <a:prstGeom prst="rect">
            <a:avLst/>
          </a:prstGeom>
        </p:spPr>
      </p:pic>
    </p:spTree>
    <p:extLst>
      <p:ext uri="{BB962C8B-B14F-4D97-AF65-F5344CB8AC3E}">
        <p14:creationId xmlns:p14="http://schemas.microsoft.com/office/powerpoint/2010/main" val="199070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EAD786F-9D07-4527-8CBA-FF2220273B1A}"/>
              </a:ext>
            </a:extLst>
          </p:cNvPr>
          <p:cNvSpPr>
            <a:spLocks noGrp="1"/>
          </p:cNvSpPr>
          <p:nvPr>
            <p:ph type="sldNum" idx="10"/>
          </p:nvPr>
        </p:nvSpPr>
        <p:spPr/>
        <p:txBody>
          <a:bodyPr/>
          <a:lstStyle/>
          <a:p>
            <a:pPr>
              <a:defRPr/>
            </a:pPr>
            <a:fld id="{1578F15F-6D39-4EBD-A74D-6F1EEB873FA3}" type="slidenum">
              <a:rPr lang="ru-RU" altLang="ru-RU" smtClean="0">
                <a:solidFill>
                  <a:schemeClr val="tx1"/>
                </a:solidFill>
              </a:rPr>
              <a:pPr>
                <a:defRPr/>
              </a:pPr>
              <a:t>3</a:t>
            </a:fld>
            <a:endParaRPr lang="ru-RU" altLang="ru-RU" dirty="0">
              <a:solidFill>
                <a:schemeClr val="tx1"/>
              </a:solidFill>
            </a:endParaRPr>
          </a:p>
        </p:txBody>
      </p:sp>
      <p:sp>
        <p:nvSpPr>
          <p:cNvPr id="3" name="Прямоугольник 2"/>
          <p:cNvSpPr/>
          <p:nvPr/>
        </p:nvSpPr>
        <p:spPr>
          <a:xfrm>
            <a:off x="451449" y="389684"/>
            <a:ext cx="8088702" cy="584775"/>
          </a:xfrm>
          <a:prstGeom prst="rect">
            <a:avLst/>
          </a:prstGeom>
        </p:spPr>
        <p:txBody>
          <a:bodyPr wrap="square">
            <a:spAutoFit/>
          </a:bodyPr>
          <a:lstStyle/>
          <a:p>
            <a:r>
              <a:rPr lang="kk-KZ" sz="1600" dirty="0">
                <a:solidFill>
                  <a:srgbClr val="002060"/>
                </a:solidFill>
              </a:rPr>
              <a:t>МЕМЛЕКЕТТІК ОРГАНДАРДЫҢ ЖӘНЕ ҰЙЫМДАРДЫҢ БАЛАЛАРҒА ҚАТЫСТЫ ЗОРЛЫҚ-ЗОМБЫЛЫҚ ФАКТІЛЕРІНЕ ӨЗАРА ІС-ҚИМЫЛ ЖӘНЕ ДЕН ҚОЮ ТӘРТІБІ </a:t>
            </a:r>
            <a:endParaRPr lang="ru-RU" sz="1600" dirty="0">
              <a:solidFill>
                <a:srgbClr val="002060"/>
              </a:solidFill>
              <a:latin typeface="+mn-lt"/>
            </a:endParaRPr>
          </a:p>
        </p:txBody>
      </p:sp>
      <p:sp>
        <p:nvSpPr>
          <p:cNvPr id="4" name="Прямоугольник 3"/>
          <p:cNvSpPr/>
          <p:nvPr/>
        </p:nvSpPr>
        <p:spPr>
          <a:xfrm>
            <a:off x="451449" y="1191983"/>
            <a:ext cx="10806023" cy="954107"/>
          </a:xfrm>
          <a:prstGeom prst="rect">
            <a:avLst/>
          </a:prstGeom>
        </p:spPr>
        <p:txBody>
          <a:bodyPr wrap="square">
            <a:spAutoFit/>
          </a:bodyPr>
          <a:lstStyle/>
          <a:p>
            <a:pPr algn="just"/>
            <a:r>
              <a:rPr lang="kk-KZ" dirty="0">
                <a:solidFill>
                  <a:schemeClr val="accent5">
                    <a:lumMod val="75000"/>
                  </a:schemeClr>
                </a:solidFill>
              </a:rPr>
              <a:t>Кәмелетке толмағандарға қатысты немесе олардың арасында зорлық-зомбылық немесе қатыгездік фактілерін анықтау келесі органдар мен ұйымдар қызметкерлерінің аулаларды аралау, патронаждық бару, рейдтер, азаматтарды қабылдау, жеке немесе заңды тұлғалардың өтініштерін қарау, ақпараттық кеңістік пен әлеуметтік желілерге тұрақты мониторинг жүргізу барысында жүзеге асырылады:</a:t>
            </a:r>
            <a:endParaRPr lang="ru-RU" dirty="0">
              <a:solidFill>
                <a:schemeClr val="accent5">
                  <a:lumMod val="75000"/>
                </a:schemeClr>
              </a:solidFill>
              <a:effectLst/>
              <a:latin typeface="+mn-lt"/>
              <a:ea typeface="Calibri" panose="020F0502020204030204" pitchFamily="34" charset="0"/>
              <a:cs typeface="Times New Roman" panose="02020603050405020304" pitchFamily="18" charset="0"/>
            </a:endParaRPr>
          </a:p>
        </p:txBody>
      </p:sp>
      <p:sp>
        <p:nvSpPr>
          <p:cNvPr id="6" name="Прямоугольник 5"/>
          <p:cNvSpPr/>
          <p:nvPr/>
        </p:nvSpPr>
        <p:spPr>
          <a:xfrm>
            <a:off x="548593" y="5394861"/>
            <a:ext cx="10708879" cy="738664"/>
          </a:xfrm>
          <a:prstGeom prst="rect">
            <a:avLst/>
          </a:prstGeom>
        </p:spPr>
        <p:txBody>
          <a:bodyPr wrap="square">
            <a:spAutoFit/>
          </a:bodyPr>
          <a:lstStyle/>
          <a:p>
            <a:pPr algn="just"/>
            <a:r>
              <a:rPr lang="kk-KZ" dirty="0">
                <a:solidFill>
                  <a:schemeClr val="accent5">
                    <a:lumMod val="75000"/>
                  </a:schemeClr>
                </a:solidFill>
              </a:rPr>
              <a:t>Балаға (балаларға) қатысты немесе олардың арасында зорлық-зомбылық немесе қатыгездік фактілері анықталғаннан кейін, ақпарат не факт туралы хабарлама келіп түскеннен кейін барлық уәкілетті мемлекеттік органдар - ішкі істер, прокуратура, білім беру, денсаулық сақтау, әлеуметтік қорғау органдары, сондай-ақ </a:t>
            </a:r>
            <a:r>
              <a:rPr lang="kk-KZ" b="1" dirty="0">
                <a:solidFill>
                  <a:schemeClr val="accent5">
                    <a:lumMod val="75000"/>
                  </a:schemeClr>
                </a:solidFill>
              </a:rPr>
              <a:t>БҚӨУ</a:t>
            </a:r>
            <a:r>
              <a:rPr lang="kk-KZ" dirty="0">
                <a:solidFill>
                  <a:schemeClr val="accent5">
                    <a:lumMod val="75000"/>
                  </a:schemeClr>
                </a:solidFill>
              </a:rPr>
              <a:t> жедел хабардар етілуге тиіс.</a:t>
            </a:r>
            <a:endParaRPr lang="ru-RU" b="1" dirty="0">
              <a:solidFill>
                <a:schemeClr val="accent5">
                  <a:lumMod val="75000"/>
                </a:schemeClr>
              </a:solidFill>
              <a:effectLst/>
              <a:latin typeface="+mn-lt"/>
              <a:ea typeface="Calibri" panose="020F0502020204030204" pitchFamily="34" charset="0"/>
              <a:cs typeface="Times New Roman" panose="02020603050405020304" pitchFamily="18" charset="0"/>
            </a:endParaRPr>
          </a:p>
        </p:txBody>
      </p:sp>
      <p:sp>
        <p:nvSpPr>
          <p:cNvPr id="7" name="Прямоугольник 6"/>
          <p:cNvSpPr/>
          <p:nvPr/>
        </p:nvSpPr>
        <p:spPr>
          <a:xfrm>
            <a:off x="1095557" y="2512576"/>
            <a:ext cx="2921958" cy="622447"/>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95557" y="3300712"/>
            <a:ext cx="2921958" cy="622447"/>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095557" y="4088849"/>
            <a:ext cx="2921958" cy="622447"/>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733027" y="2509377"/>
            <a:ext cx="2921958" cy="622447"/>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733027" y="3297513"/>
            <a:ext cx="2921958" cy="622447"/>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733027" y="4085650"/>
            <a:ext cx="2921958" cy="622447"/>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8554524" y="2509377"/>
            <a:ext cx="2921958" cy="622447"/>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8554524" y="3297513"/>
            <a:ext cx="2921958" cy="622447"/>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8554524" y="4085650"/>
            <a:ext cx="2921958" cy="891785"/>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059194" y="2659140"/>
            <a:ext cx="1035861" cy="307777"/>
          </a:xfrm>
          <a:prstGeom prst="rect">
            <a:avLst/>
          </a:prstGeom>
        </p:spPr>
        <p:txBody>
          <a:bodyPr wrap="none">
            <a:spAutoFit/>
          </a:bodyPr>
          <a:lstStyle/>
          <a:p>
            <a:r>
              <a:rPr lang="kk-KZ" dirty="0">
                <a:solidFill>
                  <a:schemeClr val="accent5">
                    <a:lumMod val="75000"/>
                  </a:schemeClr>
                </a:solidFill>
                <a:ea typeface="Calibri" panose="020F0502020204030204" pitchFamily="34" charset="0"/>
                <a:cs typeface="Times New Roman" panose="02020603050405020304" pitchFamily="18" charset="0"/>
              </a:rPr>
              <a:t>білім беру</a:t>
            </a:r>
            <a:endParaRPr lang="ru-RU" dirty="0"/>
          </a:p>
        </p:txBody>
      </p:sp>
      <p:sp>
        <p:nvSpPr>
          <p:cNvPr id="18" name="Прямоугольник 17"/>
          <p:cNvSpPr/>
          <p:nvPr/>
        </p:nvSpPr>
        <p:spPr>
          <a:xfrm>
            <a:off x="2098462" y="3441881"/>
            <a:ext cx="947695" cy="307777"/>
          </a:xfrm>
          <a:prstGeom prst="rect">
            <a:avLst/>
          </a:prstGeom>
        </p:spPr>
        <p:txBody>
          <a:bodyPr wrap="none">
            <a:spAutoFit/>
          </a:bodyPr>
          <a:lstStyle/>
          <a:p>
            <a:r>
              <a:rPr lang="kk-KZ" dirty="0">
                <a:solidFill>
                  <a:schemeClr val="accent5">
                    <a:lumMod val="75000"/>
                  </a:schemeClr>
                </a:solidFill>
                <a:ea typeface="Calibri" panose="020F0502020204030204" pitchFamily="34" charset="0"/>
                <a:cs typeface="Times New Roman" panose="02020603050405020304" pitchFamily="18" charset="0"/>
              </a:rPr>
              <a:t>ішкі істер</a:t>
            </a:r>
            <a:endParaRPr lang="ru-RU" dirty="0"/>
          </a:p>
        </p:txBody>
      </p:sp>
      <p:sp>
        <p:nvSpPr>
          <p:cNvPr id="19" name="Прямоугольник 18"/>
          <p:cNvSpPr/>
          <p:nvPr/>
        </p:nvSpPr>
        <p:spPr>
          <a:xfrm>
            <a:off x="2199707" y="4242983"/>
            <a:ext cx="713657" cy="307777"/>
          </a:xfrm>
          <a:prstGeom prst="rect">
            <a:avLst/>
          </a:prstGeom>
        </p:spPr>
        <p:txBody>
          <a:bodyPr wrap="none">
            <a:spAutoFit/>
          </a:bodyPr>
          <a:lstStyle/>
          <a:p>
            <a:r>
              <a:rPr lang="kk-KZ" dirty="0">
                <a:solidFill>
                  <a:schemeClr val="accent5">
                    <a:lumMod val="75000"/>
                  </a:schemeClr>
                </a:solidFill>
                <a:ea typeface="Calibri" panose="020F0502020204030204" pitchFamily="34" charset="0"/>
                <a:cs typeface="Times New Roman" panose="02020603050405020304" pitchFamily="18" charset="0"/>
              </a:rPr>
              <a:t>әділет</a:t>
            </a:r>
            <a:endParaRPr lang="ru-RU" dirty="0"/>
          </a:p>
        </p:txBody>
      </p:sp>
      <p:sp>
        <p:nvSpPr>
          <p:cNvPr id="20" name="Прямоугольник 19"/>
          <p:cNvSpPr/>
          <p:nvPr/>
        </p:nvSpPr>
        <p:spPr>
          <a:xfrm>
            <a:off x="5401440" y="2664424"/>
            <a:ext cx="1667444" cy="307777"/>
          </a:xfrm>
          <a:prstGeom prst="rect">
            <a:avLst/>
          </a:prstGeom>
        </p:spPr>
        <p:txBody>
          <a:bodyPr wrap="none">
            <a:spAutoFit/>
          </a:bodyPr>
          <a:lstStyle/>
          <a:p>
            <a:r>
              <a:rPr lang="kk-KZ" dirty="0">
                <a:solidFill>
                  <a:schemeClr val="accent5">
                    <a:lumMod val="75000"/>
                  </a:schemeClr>
                </a:solidFill>
                <a:ea typeface="Calibri" panose="020F0502020204030204" pitchFamily="34" charset="0"/>
                <a:cs typeface="Times New Roman" panose="02020603050405020304" pitchFamily="18" charset="0"/>
              </a:rPr>
              <a:t>денсаулық сақтау</a:t>
            </a:r>
            <a:endParaRPr lang="ru-RU" dirty="0"/>
          </a:p>
        </p:txBody>
      </p:sp>
      <p:sp>
        <p:nvSpPr>
          <p:cNvPr id="21" name="Прямоугольник 20"/>
          <p:cNvSpPr/>
          <p:nvPr/>
        </p:nvSpPr>
        <p:spPr>
          <a:xfrm>
            <a:off x="4987865" y="3420104"/>
            <a:ext cx="2427268" cy="307777"/>
          </a:xfrm>
          <a:prstGeom prst="rect">
            <a:avLst/>
          </a:prstGeom>
        </p:spPr>
        <p:txBody>
          <a:bodyPr wrap="none">
            <a:spAutoFit/>
          </a:bodyPr>
          <a:lstStyle/>
          <a:p>
            <a:r>
              <a:rPr lang="kk-KZ" dirty="0">
                <a:solidFill>
                  <a:schemeClr val="accent5">
                    <a:lumMod val="75000"/>
                  </a:schemeClr>
                </a:solidFill>
                <a:ea typeface="Calibri" panose="020F0502020204030204" pitchFamily="34" charset="0"/>
                <a:cs typeface="Times New Roman" panose="02020603050405020304" pitchFamily="18" charset="0"/>
              </a:rPr>
              <a:t>халықты әлеуметтік қорғау</a:t>
            </a:r>
            <a:endParaRPr lang="ru-RU" dirty="0"/>
          </a:p>
        </p:txBody>
      </p:sp>
      <p:sp>
        <p:nvSpPr>
          <p:cNvPr id="22" name="Прямоугольник 21"/>
          <p:cNvSpPr/>
          <p:nvPr/>
        </p:nvSpPr>
        <p:spPr>
          <a:xfrm>
            <a:off x="5569476" y="4242983"/>
            <a:ext cx="1249060" cy="307777"/>
          </a:xfrm>
          <a:prstGeom prst="rect">
            <a:avLst/>
          </a:prstGeom>
        </p:spPr>
        <p:txBody>
          <a:bodyPr wrap="none">
            <a:spAutoFit/>
          </a:bodyPr>
          <a:lstStyle/>
          <a:p>
            <a:r>
              <a:rPr lang="kk-KZ" dirty="0">
                <a:solidFill>
                  <a:schemeClr val="accent5">
                    <a:lumMod val="75000"/>
                  </a:schemeClr>
                </a:solidFill>
                <a:ea typeface="Calibri" panose="020F0502020204030204" pitchFamily="34" charset="0"/>
                <a:cs typeface="Times New Roman" panose="02020603050405020304" pitchFamily="18" charset="0"/>
              </a:rPr>
              <a:t>прокуратура</a:t>
            </a:r>
            <a:endParaRPr lang="ru-RU" dirty="0"/>
          </a:p>
        </p:txBody>
      </p:sp>
      <p:sp>
        <p:nvSpPr>
          <p:cNvPr id="23" name="Прямоугольник 22"/>
          <p:cNvSpPr/>
          <p:nvPr/>
        </p:nvSpPr>
        <p:spPr>
          <a:xfrm>
            <a:off x="9295771" y="2664423"/>
            <a:ext cx="1162498" cy="307777"/>
          </a:xfrm>
          <a:prstGeom prst="rect">
            <a:avLst/>
          </a:prstGeom>
        </p:spPr>
        <p:txBody>
          <a:bodyPr wrap="none">
            <a:spAutoFit/>
          </a:bodyPr>
          <a:lstStyle/>
          <a:p>
            <a:r>
              <a:rPr lang="kk-KZ" dirty="0">
                <a:solidFill>
                  <a:schemeClr val="accent5">
                    <a:lumMod val="75000"/>
                  </a:schemeClr>
                </a:solidFill>
                <a:ea typeface="Calibri" panose="020F0502020204030204" pitchFamily="34" charset="0"/>
                <a:cs typeface="Times New Roman" panose="02020603050405020304" pitchFamily="18" charset="0"/>
              </a:rPr>
              <a:t>жұртшылық</a:t>
            </a:r>
            <a:endParaRPr lang="ru-RU" dirty="0"/>
          </a:p>
        </p:txBody>
      </p:sp>
      <p:sp>
        <p:nvSpPr>
          <p:cNvPr id="24" name="Прямоугольник 23"/>
          <p:cNvSpPr/>
          <p:nvPr/>
        </p:nvSpPr>
        <p:spPr>
          <a:xfrm>
            <a:off x="8596217" y="3334159"/>
            <a:ext cx="2838572" cy="523220"/>
          </a:xfrm>
          <a:prstGeom prst="rect">
            <a:avLst/>
          </a:prstGeom>
        </p:spPr>
        <p:txBody>
          <a:bodyPr wrap="square">
            <a:spAutoFit/>
          </a:bodyPr>
          <a:lstStyle/>
          <a:p>
            <a:pPr algn="ctr"/>
            <a:r>
              <a:rPr lang="kk-KZ" dirty="0">
                <a:solidFill>
                  <a:schemeClr val="accent5">
                    <a:lumMod val="75000"/>
                  </a:schemeClr>
                </a:solidFill>
                <a:ea typeface="Calibri" panose="020F0502020204030204" pitchFamily="34" charset="0"/>
                <a:cs typeface="Times New Roman" panose="02020603050405020304" pitchFamily="18" charset="0"/>
              </a:rPr>
              <a:t>бала құқықтары жөніндегі өңірлік уәкілдер</a:t>
            </a:r>
            <a:endParaRPr lang="ru-RU" dirty="0"/>
          </a:p>
        </p:txBody>
      </p:sp>
      <p:sp>
        <p:nvSpPr>
          <p:cNvPr id="25" name="Прямоугольник 24"/>
          <p:cNvSpPr/>
          <p:nvPr/>
        </p:nvSpPr>
        <p:spPr>
          <a:xfrm>
            <a:off x="8655166" y="4162210"/>
            <a:ext cx="2700379" cy="738664"/>
          </a:xfrm>
          <a:prstGeom prst="rect">
            <a:avLst/>
          </a:prstGeom>
        </p:spPr>
        <p:txBody>
          <a:bodyPr wrap="square">
            <a:spAutoFit/>
          </a:bodyPr>
          <a:lstStyle/>
          <a:p>
            <a:pPr algn="ctr"/>
            <a:r>
              <a:rPr lang="kk-KZ" dirty="0">
                <a:solidFill>
                  <a:schemeClr val="accent5">
                    <a:lumMod val="75000"/>
                  </a:schemeClr>
                </a:solidFill>
                <a:ea typeface="Calibri" panose="020F0502020204030204" pitchFamily="34" charset="0"/>
                <a:cs typeface="Times New Roman" panose="02020603050405020304" pitchFamily="18" charset="0"/>
              </a:rPr>
              <a:t>басқа жергілікті атқарушы органдардың (ұйымдардың, мекемелердің) қызметкерлері</a:t>
            </a:r>
            <a:endParaRPr lang="ru-RU" dirty="0"/>
          </a:p>
        </p:txBody>
      </p:sp>
      <p:sp>
        <p:nvSpPr>
          <p:cNvPr id="26" name="Прямоугольник 25"/>
          <p:cNvSpPr/>
          <p:nvPr/>
        </p:nvSpPr>
        <p:spPr>
          <a:xfrm>
            <a:off x="552571" y="2455742"/>
            <a:ext cx="470000" cy="707886"/>
          </a:xfrm>
          <a:prstGeom prst="rect">
            <a:avLst/>
          </a:prstGeom>
        </p:spPr>
        <p:txBody>
          <a:bodyPr wrap="none">
            <a:spAutoFit/>
          </a:bodyPr>
          <a:lstStyle/>
          <a:p>
            <a:r>
              <a:rPr lang="ru-RU" sz="4000" dirty="0">
                <a:solidFill>
                  <a:schemeClr val="accent4">
                    <a:lumMod val="60000"/>
                    <a:lumOff val="40000"/>
                  </a:schemeClr>
                </a:solidFill>
                <a:ea typeface="Calibri" panose="020F0502020204030204" pitchFamily="34" charset="0"/>
                <a:cs typeface="Times New Roman" panose="02020603050405020304" pitchFamily="18" charset="0"/>
              </a:rPr>
              <a:t>1</a:t>
            </a:r>
            <a:endParaRPr lang="ru-RU" sz="4000" dirty="0">
              <a:solidFill>
                <a:schemeClr val="accent4">
                  <a:lumMod val="60000"/>
                  <a:lumOff val="40000"/>
                </a:schemeClr>
              </a:solidFill>
            </a:endParaRPr>
          </a:p>
        </p:txBody>
      </p:sp>
      <p:sp>
        <p:nvSpPr>
          <p:cNvPr id="27" name="Прямоугольник 26"/>
          <p:cNvSpPr/>
          <p:nvPr/>
        </p:nvSpPr>
        <p:spPr>
          <a:xfrm>
            <a:off x="548593" y="3241826"/>
            <a:ext cx="470000" cy="707886"/>
          </a:xfrm>
          <a:prstGeom prst="rect">
            <a:avLst/>
          </a:prstGeom>
        </p:spPr>
        <p:txBody>
          <a:bodyPr wrap="none">
            <a:spAutoFit/>
          </a:bodyPr>
          <a:lstStyle/>
          <a:p>
            <a:r>
              <a:rPr lang="ru-RU" sz="4000" dirty="0">
                <a:solidFill>
                  <a:schemeClr val="accent4">
                    <a:lumMod val="60000"/>
                    <a:lumOff val="40000"/>
                  </a:schemeClr>
                </a:solidFill>
                <a:ea typeface="Calibri" panose="020F0502020204030204" pitchFamily="34" charset="0"/>
                <a:cs typeface="Times New Roman" panose="02020603050405020304" pitchFamily="18" charset="0"/>
              </a:rPr>
              <a:t>2</a:t>
            </a:r>
            <a:endParaRPr lang="ru-RU" sz="4000" dirty="0">
              <a:solidFill>
                <a:schemeClr val="accent4">
                  <a:lumMod val="60000"/>
                  <a:lumOff val="40000"/>
                </a:schemeClr>
              </a:solidFill>
            </a:endParaRPr>
          </a:p>
        </p:txBody>
      </p:sp>
      <p:sp>
        <p:nvSpPr>
          <p:cNvPr id="28" name="Прямоугольник 27"/>
          <p:cNvSpPr/>
          <p:nvPr/>
        </p:nvSpPr>
        <p:spPr>
          <a:xfrm>
            <a:off x="552689" y="3953538"/>
            <a:ext cx="470000" cy="707886"/>
          </a:xfrm>
          <a:prstGeom prst="rect">
            <a:avLst/>
          </a:prstGeom>
        </p:spPr>
        <p:txBody>
          <a:bodyPr wrap="none">
            <a:spAutoFit/>
          </a:bodyPr>
          <a:lstStyle/>
          <a:p>
            <a:r>
              <a:rPr lang="ru-RU" sz="4000" dirty="0">
                <a:solidFill>
                  <a:schemeClr val="accent4">
                    <a:lumMod val="60000"/>
                    <a:lumOff val="40000"/>
                  </a:schemeClr>
                </a:solidFill>
                <a:ea typeface="Calibri" panose="020F0502020204030204" pitchFamily="34" charset="0"/>
                <a:cs typeface="Times New Roman" panose="02020603050405020304" pitchFamily="18" charset="0"/>
              </a:rPr>
              <a:t>3</a:t>
            </a:r>
            <a:endParaRPr lang="ru-RU" sz="4000" dirty="0">
              <a:solidFill>
                <a:schemeClr val="accent4">
                  <a:lumMod val="60000"/>
                  <a:lumOff val="40000"/>
                </a:schemeClr>
              </a:solidFill>
            </a:endParaRPr>
          </a:p>
        </p:txBody>
      </p:sp>
      <p:sp>
        <p:nvSpPr>
          <p:cNvPr id="29" name="Прямоугольник 28"/>
          <p:cNvSpPr/>
          <p:nvPr/>
        </p:nvSpPr>
        <p:spPr>
          <a:xfrm>
            <a:off x="4266887" y="2455742"/>
            <a:ext cx="470000" cy="707886"/>
          </a:xfrm>
          <a:prstGeom prst="rect">
            <a:avLst/>
          </a:prstGeom>
        </p:spPr>
        <p:txBody>
          <a:bodyPr wrap="none">
            <a:spAutoFit/>
          </a:bodyPr>
          <a:lstStyle/>
          <a:p>
            <a:r>
              <a:rPr lang="ru-RU" sz="4000" dirty="0">
                <a:solidFill>
                  <a:schemeClr val="accent4">
                    <a:lumMod val="60000"/>
                    <a:lumOff val="40000"/>
                  </a:schemeClr>
                </a:solidFill>
                <a:ea typeface="Calibri" panose="020F0502020204030204" pitchFamily="34" charset="0"/>
                <a:cs typeface="Times New Roman" panose="02020603050405020304" pitchFamily="18" charset="0"/>
              </a:rPr>
              <a:t>4</a:t>
            </a:r>
            <a:endParaRPr lang="ru-RU" sz="4000" dirty="0">
              <a:solidFill>
                <a:schemeClr val="accent4">
                  <a:lumMod val="60000"/>
                  <a:lumOff val="40000"/>
                </a:schemeClr>
              </a:solidFill>
            </a:endParaRPr>
          </a:p>
        </p:txBody>
      </p:sp>
      <p:sp>
        <p:nvSpPr>
          <p:cNvPr id="30" name="Прямоугольник 29"/>
          <p:cNvSpPr/>
          <p:nvPr/>
        </p:nvSpPr>
        <p:spPr>
          <a:xfrm>
            <a:off x="4262909" y="3241826"/>
            <a:ext cx="470000" cy="707886"/>
          </a:xfrm>
          <a:prstGeom prst="rect">
            <a:avLst/>
          </a:prstGeom>
        </p:spPr>
        <p:txBody>
          <a:bodyPr wrap="none">
            <a:spAutoFit/>
          </a:bodyPr>
          <a:lstStyle/>
          <a:p>
            <a:r>
              <a:rPr lang="ru-RU" sz="4000" dirty="0">
                <a:solidFill>
                  <a:schemeClr val="accent4">
                    <a:lumMod val="60000"/>
                    <a:lumOff val="40000"/>
                  </a:schemeClr>
                </a:solidFill>
                <a:ea typeface="Calibri" panose="020F0502020204030204" pitchFamily="34" charset="0"/>
                <a:cs typeface="Times New Roman" panose="02020603050405020304" pitchFamily="18" charset="0"/>
              </a:rPr>
              <a:t>5</a:t>
            </a:r>
            <a:endParaRPr lang="ru-RU" sz="4000" dirty="0">
              <a:solidFill>
                <a:schemeClr val="accent4">
                  <a:lumMod val="60000"/>
                  <a:lumOff val="40000"/>
                </a:schemeClr>
              </a:solidFill>
            </a:endParaRPr>
          </a:p>
        </p:txBody>
      </p:sp>
      <p:sp>
        <p:nvSpPr>
          <p:cNvPr id="31" name="Прямоугольник 30"/>
          <p:cNvSpPr/>
          <p:nvPr/>
        </p:nvSpPr>
        <p:spPr>
          <a:xfrm>
            <a:off x="4267005" y="3953538"/>
            <a:ext cx="470000" cy="707886"/>
          </a:xfrm>
          <a:prstGeom prst="rect">
            <a:avLst/>
          </a:prstGeom>
        </p:spPr>
        <p:txBody>
          <a:bodyPr wrap="none">
            <a:spAutoFit/>
          </a:bodyPr>
          <a:lstStyle/>
          <a:p>
            <a:r>
              <a:rPr lang="ru-RU" sz="4000" dirty="0">
                <a:solidFill>
                  <a:schemeClr val="accent4">
                    <a:lumMod val="60000"/>
                    <a:lumOff val="40000"/>
                  </a:schemeClr>
                </a:solidFill>
                <a:ea typeface="Calibri" panose="020F0502020204030204" pitchFamily="34" charset="0"/>
                <a:cs typeface="Times New Roman" panose="02020603050405020304" pitchFamily="18" charset="0"/>
              </a:rPr>
              <a:t>6</a:t>
            </a:r>
            <a:endParaRPr lang="ru-RU" sz="4000" dirty="0">
              <a:solidFill>
                <a:schemeClr val="accent4">
                  <a:lumMod val="60000"/>
                  <a:lumOff val="40000"/>
                </a:schemeClr>
              </a:solidFill>
            </a:endParaRPr>
          </a:p>
        </p:txBody>
      </p:sp>
      <p:sp>
        <p:nvSpPr>
          <p:cNvPr id="32" name="Прямоугольник 31"/>
          <p:cNvSpPr/>
          <p:nvPr/>
        </p:nvSpPr>
        <p:spPr>
          <a:xfrm>
            <a:off x="8110626" y="2433966"/>
            <a:ext cx="470000" cy="707886"/>
          </a:xfrm>
          <a:prstGeom prst="rect">
            <a:avLst/>
          </a:prstGeom>
        </p:spPr>
        <p:txBody>
          <a:bodyPr wrap="none">
            <a:spAutoFit/>
          </a:bodyPr>
          <a:lstStyle/>
          <a:p>
            <a:r>
              <a:rPr lang="ru-RU" sz="4000" dirty="0">
                <a:solidFill>
                  <a:schemeClr val="accent4">
                    <a:lumMod val="60000"/>
                    <a:lumOff val="40000"/>
                  </a:schemeClr>
                </a:solidFill>
                <a:ea typeface="Calibri" panose="020F0502020204030204" pitchFamily="34" charset="0"/>
                <a:cs typeface="Times New Roman" panose="02020603050405020304" pitchFamily="18" charset="0"/>
              </a:rPr>
              <a:t>7</a:t>
            </a:r>
            <a:endParaRPr lang="ru-RU" sz="4000" dirty="0">
              <a:solidFill>
                <a:schemeClr val="accent4">
                  <a:lumMod val="60000"/>
                  <a:lumOff val="40000"/>
                </a:schemeClr>
              </a:solidFill>
            </a:endParaRPr>
          </a:p>
        </p:txBody>
      </p:sp>
      <p:sp>
        <p:nvSpPr>
          <p:cNvPr id="33" name="Прямоугольник 32"/>
          <p:cNvSpPr/>
          <p:nvPr/>
        </p:nvSpPr>
        <p:spPr>
          <a:xfrm>
            <a:off x="8106648" y="3220050"/>
            <a:ext cx="470000" cy="707886"/>
          </a:xfrm>
          <a:prstGeom prst="rect">
            <a:avLst/>
          </a:prstGeom>
        </p:spPr>
        <p:txBody>
          <a:bodyPr wrap="none">
            <a:spAutoFit/>
          </a:bodyPr>
          <a:lstStyle/>
          <a:p>
            <a:r>
              <a:rPr lang="ru-RU" sz="4000" dirty="0">
                <a:solidFill>
                  <a:schemeClr val="accent4">
                    <a:lumMod val="60000"/>
                    <a:lumOff val="40000"/>
                  </a:schemeClr>
                </a:solidFill>
                <a:ea typeface="Calibri" panose="020F0502020204030204" pitchFamily="34" charset="0"/>
                <a:cs typeface="Times New Roman" panose="02020603050405020304" pitchFamily="18" charset="0"/>
              </a:rPr>
              <a:t>8</a:t>
            </a:r>
            <a:endParaRPr lang="ru-RU" sz="4000" dirty="0">
              <a:solidFill>
                <a:schemeClr val="accent4">
                  <a:lumMod val="60000"/>
                  <a:lumOff val="40000"/>
                </a:schemeClr>
              </a:solidFill>
            </a:endParaRPr>
          </a:p>
        </p:txBody>
      </p:sp>
      <p:sp>
        <p:nvSpPr>
          <p:cNvPr id="34" name="Прямоугольник 33"/>
          <p:cNvSpPr/>
          <p:nvPr/>
        </p:nvSpPr>
        <p:spPr>
          <a:xfrm>
            <a:off x="8110744" y="3931762"/>
            <a:ext cx="470000" cy="707886"/>
          </a:xfrm>
          <a:prstGeom prst="rect">
            <a:avLst/>
          </a:prstGeom>
        </p:spPr>
        <p:txBody>
          <a:bodyPr wrap="none">
            <a:spAutoFit/>
          </a:bodyPr>
          <a:lstStyle/>
          <a:p>
            <a:r>
              <a:rPr lang="ru-RU" sz="4000" dirty="0">
                <a:solidFill>
                  <a:schemeClr val="accent4">
                    <a:lumMod val="60000"/>
                    <a:lumOff val="40000"/>
                  </a:schemeClr>
                </a:solidFill>
                <a:ea typeface="Calibri" panose="020F0502020204030204" pitchFamily="34" charset="0"/>
                <a:cs typeface="Times New Roman" panose="02020603050405020304" pitchFamily="18" charset="0"/>
              </a:rPr>
              <a:t>9</a:t>
            </a:r>
            <a:endParaRPr lang="ru-RU" sz="4000" dirty="0">
              <a:solidFill>
                <a:schemeClr val="accent4">
                  <a:lumMod val="60000"/>
                  <a:lumOff val="40000"/>
                </a:schemeClr>
              </a:solidFill>
            </a:endParaRPr>
          </a:p>
        </p:txBody>
      </p:sp>
    </p:spTree>
    <p:extLst>
      <p:ext uri="{BB962C8B-B14F-4D97-AF65-F5344CB8AC3E}">
        <p14:creationId xmlns:p14="http://schemas.microsoft.com/office/powerpoint/2010/main" val="30644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EAD786F-9D07-4527-8CBA-FF2220273B1A}"/>
              </a:ext>
            </a:extLst>
          </p:cNvPr>
          <p:cNvSpPr>
            <a:spLocks noGrp="1"/>
          </p:cNvSpPr>
          <p:nvPr>
            <p:ph type="sldNum" idx="10"/>
          </p:nvPr>
        </p:nvSpPr>
        <p:spPr/>
        <p:txBody>
          <a:bodyPr/>
          <a:lstStyle/>
          <a:p>
            <a:pPr>
              <a:defRPr/>
            </a:pPr>
            <a:fld id="{1578F15F-6D39-4EBD-A74D-6F1EEB873FA3}" type="slidenum">
              <a:rPr lang="ru-RU" altLang="ru-RU" smtClean="0">
                <a:solidFill>
                  <a:schemeClr val="tx1"/>
                </a:solidFill>
              </a:rPr>
              <a:pPr>
                <a:defRPr/>
              </a:pPr>
              <a:t>4</a:t>
            </a:fld>
            <a:endParaRPr lang="ru-RU" altLang="ru-RU" dirty="0">
              <a:solidFill>
                <a:schemeClr val="tx1"/>
              </a:solidFill>
            </a:endParaRPr>
          </a:p>
        </p:txBody>
      </p:sp>
      <p:sp>
        <p:nvSpPr>
          <p:cNvPr id="5" name="Прямоугольник 4"/>
          <p:cNvSpPr/>
          <p:nvPr/>
        </p:nvSpPr>
        <p:spPr>
          <a:xfrm>
            <a:off x="6623638" y="4787496"/>
            <a:ext cx="5087642" cy="1600438"/>
          </a:xfrm>
          <a:prstGeom prst="rect">
            <a:avLst/>
          </a:prstGeom>
        </p:spPr>
        <p:txBody>
          <a:bodyPr wrap="square">
            <a:spAutoFit/>
          </a:bodyPr>
          <a:lstStyle/>
          <a:p>
            <a:pPr algn="just"/>
            <a:r>
              <a:rPr lang="kk-KZ" dirty="0">
                <a:solidFill>
                  <a:schemeClr val="accent5">
                    <a:lumMod val="75000"/>
                  </a:schemeClr>
                </a:solidFill>
              </a:rPr>
              <a:t>Прокуратура органының басшысы кезек күттірмейтін тергеу әрекеттерін жүргізген не зорлық-зомбылық туралы арыздарды, хабарламаларды СДТБТ-ға тіркеген кезден бастап сотқа дейінгі тергеп-тексеруге іс жүргізу бойынша басшылықты жүзеге асыру үшін іс жүргізу прокурорларын тағайындайды және қылмыстық істердің осы санатын тергеп-тексеруді тұрақты қадағалауды қамтамасыз етеді.</a:t>
            </a:r>
            <a:endParaRPr lang="ru-RU" dirty="0">
              <a:solidFill>
                <a:schemeClr val="accent5">
                  <a:lumMod val="75000"/>
                </a:schemeClr>
              </a:solidFill>
            </a:endParaRPr>
          </a:p>
        </p:txBody>
      </p:sp>
      <p:sp>
        <p:nvSpPr>
          <p:cNvPr id="6" name="Прямоугольник 5"/>
          <p:cNvSpPr/>
          <p:nvPr/>
        </p:nvSpPr>
        <p:spPr>
          <a:xfrm>
            <a:off x="658478" y="771184"/>
            <a:ext cx="5121216" cy="1600438"/>
          </a:xfrm>
          <a:prstGeom prst="rect">
            <a:avLst/>
          </a:prstGeom>
        </p:spPr>
        <p:txBody>
          <a:bodyPr wrap="square">
            <a:spAutoFit/>
          </a:bodyPr>
          <a:lstStyle/>
          <a:p>
            <a:pPr algn="just"/>
            <a:r>
              <a:rPr lang="kk-KZ" dirty="0">
                <a:solidFill>
                  <a:schemeClr val="accent5">
                    <a:lumMod val="75000"/>
                  </a:schemeClr>
                </a:solidFill>
              </a:rPr>
              <a:t>БҚӨУ балаға (балаларға) қатысты немесе олардың арасында зорлық-зомбылық немесе қатыгездік фактілері анықталғаннан кейін және осы фактілер ішкі істер органдарында расталғаннан кейін осы фактілер және мемлекеттік органдар қабылдаған шаралар туралы бұқаралық ақпарат құралдарында, әлеуметтік желілерде дереу хабарлайды.</a:t>
            </a:r>
            <a:endParaRPr lang="ru-RU" dirty="0">
              <a:solidFill>
                <a:schemeClr val="accent5">
                  <a:lumMod val="75000"/>
                </a:schemeClr>
              </a:solidFill>
              <a:latin typeface="+mn-lt"/>
              <a:ea typeface="Calibri" panose="020F0502020204030204" pitchFamily="34" charset="0"/>
              <a:cs typeface="Times New Roman" panose="02020603050405020304" pitchFamily="18" charset="0"/>
            </a:endParaRPr>
          </a:p>
        </p:txBody>
      </p:sp>
      <p:sp>
        <p:nvSpPr>
          <p:cNvPr id="7" name="Прямоугольник 6"/>
          <p:cNvSpPr/>
          <p:nvPr/>
        </p:nvSpPr>
        <p:spPr>
          <a:xfrm>
            <a:off x="658478" y="2798383"/>
            <a:ext cx="5121216" cy="954107"/>
          </a:xfrm>
          <a:prstGeom prst="rect">
            <a:avLst/>
          </a:prstGeom>
        </p:spPr>
        <p:txBody>
          <a:bodyPr wrap="square">
            <a:spAutoFit/>
          </a:bodyPr>
          <a:lstStyle/>
          <a:p>
            <a:pPr algn="just"/>
            <a:r>
              <a:rPr lang="kk-KZ" dirty="0">
                <a:solidFill>
                  <a:schemeClr val="accent5">
                    <a:lumMod val="75000"/>
                  </a:schemeClr>
                </a:solidFill>
              </a:rPr>
              <a:t>Уәкілетті органдар өкілдерінің қатарынан құрылған балалардың құқықтарын қорғау жөніндегі мониторингтік топ, сондай-ақ БҚӨУ қадағалаушы прокурордың келісімімен оқиға орнына дереу барады.</a:t>
            </a:r>
            <a:endParaRPr lang="ru-RU" dirty="0">
              <a:solidFill>
                <a:schemeClr val="accent5">
                  <a:lumMod val="75000"/>
                </a:schemeClr>
              </a:solidFill>
            </a:endParaRPr>
          </a:p>
        </p:txBody>
      </p:sp>
      <p:sp>
        <p:nvSpPr>
          <p:cNvPr id="8" name="Прямоугольник 7"/>
          <p:cNvSpPr/>
          <p:nvPr/>
        </p:nvSpPr>
        <p:spPr>
          <a:xfrm>
            <a:off x="658478" y="4787496"/>
            <a:ext cx="5121216" cy="954107"/>
          </a:xfrm>
          <a:prstGeom prst="rect">
            <a:avLst/>
          </a:prstGeom>
        </p:spPr>
        <p:txBody>
          <a:bodyPr wrap="square">
            <a:spAutoFit/>
          </a:bodyPr>
          <a:lstStyle/>
          <a:p>
            <a:pPr algn="just"/>
            <a:r>
              <a:rPr lang="kk-KZ" dirty="0">
                <a:solidFill>
                  <a:schemeClr val="accent5">
                    <a:lumMod val="75000"/>
                  </a:schemeClr>
                </a:solidFill>
              </a:rPr>
              <a:t>Уәкілетті органдар оқиғаны сәйкестендіруді жүргізеді: зорлық-зомбылық белгілерін анықтау, баланың өмірі мен денсаулығына қатерлерді анықтау, алдын-ала диагноз қою және т.б.</a:t>
            </a:r>
            <a:endParaRPr lang="ru-RU" dirty="0">
              <a:solidFill>
                <a:schemeClr val="accent5">
                  <a:lumMod val="75000"/>
                </a:schemeClr>
              </a:solidFill>
              <a:latin typeface="+mn-lt"/>
              <a:ea typeface="Calibri" panose="020F0502020204030204" pitchFamily="34" charset="0"/>
              <a:cs typeface="Times New Roman" panose="02020603050405020304" pitchFamily="18" charset="0"/>
            </a:endParaRPr>
          </a:p>
        </p:txBody>
      </p:sp>
      <p:sp>
        <p:nvSpPr>
          <p:cNvPr id="9" name="Прямоугольник 8"/>
          <p:cNvSpPr/>
          <p:nvPr/>
        </p:nvSpPr>
        <p:spPr>
          <a:xfrm>
            <a:off x="6623638" y="772474"/>
            <a:ext cx="5087641" cy="954107"/>
          </a:xfrm>
          <a:prstGeom prst="rect">
            <a:avLst/>
          </a:prstGeom>
        </p:spPr>
        <p:txBody>
          <a:bodyPr wrap="square">
            <a:spAutoFit/>
          </a:bodyPr>
          <a:lstStyle/>
          <a:p>
            <a:r>
              <a:rPr lang="kk-KZ" dirty="0">
                <a:solidFill>
                  <a:schemeClr val="accent5">
                    <a:lumMod val="75000"/>
                  </a:schemeClr>
                </a:solidFill>
              </a:rPr>
              <a:t>Ішкі істер органдары дереу қылмыстық-процестік заңнамаға сәйкес қажетті тергеу іс-шараларын, оның ішінде сот-медициналық, кешенді психологиялық-психиатриялық сараптамаларды тағайындауды жүргізеді.</a:t>
            </a:r>
            <a:endParaRPr lang="ru-RU" dirty="0">
              <a:solidFill>
                <a:schemeClr val="accent5">
                  <a:lumMod val="75000"/>
                </a:schemeClr>
              </a:solidFill>
            </a:endParaRPr>
          </a:p>
        </p:txBody>
      </p:sp>
      <p:sp>
        <p:nvSpPr>
          <p:cNvPr id="10" name="Прямоугольник 9"/>
          <p:cNvSpPr/>
          <p:nvPr/>
        </p:nvSpPr>
        <p:spPr>
          <a:xfrm>
            <a:off x="6623637" y="2798383"/>
            <a:ext cx="5087642" cy="1384995"/>
          </a:xfrm>
          <a:prstGeom prst="rect">
            <a:avLst/>
          </a:prstGeom>
        </p:spPr>
        <p:txBody>
          <a:bodyPr wrap="square">
            <a:spAutoFit/>
          </a:bodyPr>
          <a:lstStyle/>
          <a:p>
            <a:pPr algn="just"/>
            <a:r>
              <a:rPr lang="kk-KZ" dirty="0">
                <a:solidFill>
                  <a:schemeClr val="accent5">
                    <a:lumMod val="75000"/>
                  </a:schemeClr>
                </a:solidFill>
              </a:rPr>
              <a:t>Сот сараптамасы органдары, лицензия негізінде сот-сараптама қызметімен айналысатын жеке тұлғалар медициналық консультациялар жүргізу және қосымша материалдар ұсыну қажеттілігі болмаған жағдайда </a:t>
            </a:r>
          </a:p>
          <a:p>
            <a:pPr algn="just"/>
            <a:r>
              <a:rPr lang="kk-KZ" b="1" dirty="0">
                <a:solidFill>
                  <a:schemeClr val="accent5">
                    <a:lumMod val="75000"/>
                  </a:schemeClr>
                </a:solidFill>
              </a:rPr>
              <a:t>3 тәуліктен аспайтын</a:t>
            </a:r>
            <a:r>
              <a:rPr lang="kk-KZ" dirty="0">
                <a:solidFill>
                  <a:schemeClr val="accent5">
                    <a:lumMod val="75000"/>
                  </a:schemeClr>
                </a:solidFill>
              </a:rPr>
              <a:t> мерзімде сот сараптамасын жүргізеді.</a:t>
            </a:r>
            <a:endParaRPr lang="ru-RU" dirty="0">
              <a:solidFill>
                <a:schemeClr val="accent5">
                  <a:lumMod val="75000"/>
                </a:schemeClr>
              </a:solidFill>
            </a:endParaRPr>
          </a:p>
        </p:txBody>
      </p:sp>
      <p:cxnSp>
        <p:nvCxnSpPr>
          <p:cNvPr id="19" name="Прямая соединительная линия 18"/>
          <p:cNvCxnSpPr/>
          <p:nvPr/>
        </p:nvCxnSpPr>
        <p:spPr>
          <a:xfrm>
            <a:off x="760558" y="2447317"/>
            <a:ext cx="491705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760558" y="4423487"/>
            <a:ext cx="491705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6708930" y="2447317"/>
            <a:ext cx="491705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6708930" y="4423487"/>
            <a:ext cx="491705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43" name="Рисунок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22" y="900055"/>
            <a:ext cx="319771" cy="397623"/>
          </a:xfrm>
          <a:prstGeom prst="rect">
            <a:avLst/>
          </a:prstGeom>
        </p:spPr>
      </p:pic>
      <p:pic>
        <p:nvPicPr>
          <p:cNvPr id="44" name="Рисунок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226" y="970975"/>
            <a:ext cx="420608" cy="295513"/>
          </a:xfrm>
          <a:prstGeom prst="rect">
            <a:avLst/>
          </a:prstGeom>
        </p:spPr>
      </p:pic>
      <p:pic>
        <p:nvPicPr>
          <p:cNvPr id="45" name="Рисунок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7" y="3005185"/>
            <a:ext cx="456217" cy="307649"/>
          </a:xfrm>
          <a:prstGeom prst="rect">
            <a:avLst/>
          </a:prstGeom>
        </p:spPr>
      </p:pic>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2894" y="2999790"/>
            <a:ext cx="402953" cy="222634"/>
          </a:xfrm>
          <a:prstGeom prst="rect">
            <a:avLst/>
          </a:prstGeom>
        </p:spPr>
      </p:pic>
      <p:sp>
        <p:nvSpPr>
          <p:cNvPr id="47" name="Прямоугольник 46"/>
          <p:cNvSpPr/>
          <p:nvPr/>
        </p:nvSpPr>
        <p:spPr>
          <a:xfrm>
            <a:off x="605754" y="834600"/>
            <a:ext cx="45719" cy="5285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p:cNvSpPr/>
          <p:nvPr/>
        </p:nvSpPr>
        <p:spPr>
          <a:xfrm>
            <a:off x="603604" y="2919799"/>
            <a:ext cx="45719" cy="5285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a:off x="6563547" y="843232"/>
            <a:ext cx="45719" cy="5285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6564979" y="2892056"/>
            <a:ext cx="45719" cy="5285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 name="Рисунок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387" y="4987453"/>
            <a:ext cx="403906" cy="283773"/>
          </a:xfrm>
          <a:prstGeom prst="rect">
            <a:avLst/>
          </a:prstGeom>
        </p:spPr>
      </p:pic>
      <p:pic>
        <p:nvPicPr>
          <p:cNvPr id="52" name="Рисунок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0930" y="4925276"/>
            <a:ext cx="494917" cy="408119"/>
          </a:xfrm>
          <a:prstGeom prst="rect">
            <a:avLst/>
          </a:prstGeom>
        </p:spPr>
      </p:pic>
      <p:sp>
        <p:nvSpPr>
          <p:cNvPr id="53" name="Прямоугольник 52"/>
          <p:cNvSpPr/>
          <p:nvPr/>
        </p:nvSpPr>
        <p:spPr>
          <a:xfrm>
            <a:off x="570026" y="4865071"/>
            <a:ext cx="45719" cy="5285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6561453" y="4865069"/>
            <a:ext cx="45719" cy="5285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5784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39637" y="1502491"/>
            <a:ext cx="4896928" cy="738664"/>
          </a:xfrm>
          <a:prstGeom prst="rect">
            <a:avLst/>
          </a:prstGeom>
        </p:spPr>
        <p:txBody>
          <a:bodyPr wrap="square">
            <a:spAutoFit/>
          </a:bodyPr>
          <a:lstStyle/>
          <a:p>
            <a:pPr algn="just"/>
            <a:r>
              <a:rPr lang="kk-KZ" dirty="0">
                <a:solidFill>
                  <a:schemeClr val="accent5">
                    <a:lumMod val="75000"/>
                  </a:schemeClr>
                </a:solidFill>
              </a:rPr>
              <a:t>Білім беру органдары зорлық-зомбылық құрбаны мен ата-аналарға психологиялық қолдау көрсетуді ұйымдастыруды қамтамасыз етеді.</a:t>
            </a:r>
            <a:endParaRPr lang="ru-RU" dirty="0">
              <a:solidFill>
                <a:schemeClr val="accent5">
                  <a:lumMod val="75000"/>
                </a:schemeClr>
              </a:solidFill>
              <a:latin typeface="+mn-lt"/>
              <a:ea typeface="Calibri" panose="020F0502020204030204" pitchFamily="34" charset="0"/>
              <a:cs typeface="Times New Roman" panose="02020603050405020304" pitchFamily="18" charset="0"/>
            </a:endParaRPr>
          </a:p>
        </p:txBody>
      </p:sp>
      <p:sp>
        <p:nvSpPr>
          <p:cNvPr id="2" name="Номер слайда 1">
            <a:extLst>
              <a:ext uri="{FF2B5EF4-FFF2-40B4-BE49-F238E27FC236}">
                <a16:creationId xmlns:a16="http://schemas.microsoft.com/office/drawing/2014/main" id="{8EAD786F-9D07-4527-8CBA-FF2220273B1A}"/>
              </a:ext>
            </a:extLst>
          </p:cNvPr>
          <p:cNvSpPr>
            <a:spLocks noGrp="1"/>
          </p:cNvSpPr>
          <p:nvPr>
            <p:ph type="sldNum" idx="10"/>
          </p:nvPr>
        </p:nvSpPr>
        <p:spPr/>
        <p:txBody>
          <a:bodyPr/>
          <a:lstStyle/>
          <a:p>
            <a:pPr>
              <a:defRPr/>
            </a:pPr>
            <a:fld id="{1578F15F-6D39-4EBD-A74D-6F1EEB873FA3}" type="slidenum">
              <a:rPr lang="ru-RU" altLang="ru-RU" smtClean="0">
                <a:solidFill>
                  <a:schemeClr val="tx1"/>
                </a:solidFill>
              </a:rPr>
              <a:pPr>
                <a:defRPr/>
              </a:pPr>
              <a:t>5</a:t>
            </a:fld>
            <a:endParaRPr lang="ru-RU" altLang="ru-RU" dirty="0">
              <a:solidFill>
                <a:schemeClr val="tx1"/>
              </a:solidFill>
            </a:endParaRPr>
          </a:p>
        </p:txBody>
      </p:sp>
      <p:sp>
        <p:nvSpPr>
          <p:cNvPr id="3" name="Прямоугольник 2"/>
          <p:cNvSpPr/>
          <p:nvPr/>
        </p:nvSpPr>
        <p:spPr>
          <a:xfrm>
            <a:off x="6716595" y="4327369"/>
            <a:ext cx="4891177" cy="954107"/>
          </a:xfrm>
          <a:prstGeom prst="rect">
            <a:avLst/>
          </a:prstGeom>
        </p:spPr>
        <p:txBody>
          <a:bodyPr wrap="square">
            <a:spAutoFit/>
          </a:bodyPr>
          <a:lstStyle/>
          <a:p>
            <a:pPr algn="just"/>
            <a:r>
              <a:rPr lang="kk-KZ" dirty="0">
                <a:solidFill>
                  <a:schemeClr val="accent5">
                    <a:lumMod val="75000"/>
                  </a:schemeClr>
                </a:solidFill>
              </a:rPr>
              <a:t>Жәбірленуші көрсетілген ұйымдарға орналастырыл-ғаннан кейін ол (отбасы) қолданыстағы заңнамада көзделген арнаулы әлеуметтік қызметтер кешенімен қамтамасыз етіледі.</a:t>
            </a:r>
            <a:endParaRPr lang="ru-RU" dirty="0">
              <a:solidFill>
                <a:schemeClr val="accent5">
                  <a:lumMod val="75000"/>
                </a:schemeClr>
              </a:solidFill>
              <a:effectLst/>
              <a:latin typeface="+mn-lt"/>
              <a:ea typeface="Calibri" panose="020F0502020204030204" pitchFamily="34" charset="0"/>
              <a:cs typeface="Times New Roman" panose="02020603050405020304" pitchFamily="18" charset="0"/>
            </a:endParaRPr>
          </a:p>
        </p:txBody>
      </p:sp>
      <p:sp>
        <p:nvSpPr>
          <p:cNvPr id="5" name="Прямоугольник 4"/>
          <p:cNvSpPr/>
          <p:nvPr/>
        </p:nvSpPr>
        <p:spPr>
          <a:xfrm>
            <a:off x="839636" y="3133534"/>
            <a:ext cx="4896929" cy="2893100"/>
          </a:xfrm>
          <a:prstGeom prst="rect">
            <a:avLst/>
          </a:prstGeom>
        </p:spPr>
        <p:txBody>
          <a:bodyPr wrap="square">
            <a:spAutoFit/>
          </a:bodyPr>
          <a:lstStyle/>
          <a:p>
            <a:pPr algn="just"/>
            <a:r>
              <a:rPr lang="kk-KZ" dirty="0">
                <a:solidFill>
                  <a:schemeClr val="accent5">
                    <a:lumMod val="75000"/>
                  </a:schemeClr>
                </a:solidFill>
              </a:rPr>
              <a:t>Ішкі істер, білім беру және әлеуметтік қорғау органдары Кәмелетке толмағандардың істері және олардың құқықтарын қорғау жөніндегі комиссия шешім қабылдағанға дейін оны баланың бастапқы қажеттіліктері қамтамасыз етілетін, сондай-ақ жәбірленуші баланы және күдіктіні ІІО-ға бөлек жеткізу қамтамасыз етілетін медициналық ұйымдарға не балалардың құқықтарын қорғау жөніндегі функцияларды жүзеге асыратын ұйымдарға (Кәмелетке толмағандарды бейімдеу орталықтары, Балаларды қолдау орталықтары, дағдарыс орталықтары) орналастыру арқылы бала үшін қауіпсіз жағдайлар жасау жөнінде шұғыл шаралар қабылдайды.</a:t>
            </a:r>
            <a:endParaRPr lang="ru-RU" dirty="0">
              <a:solidFill>
                <a:schemeClr val="accent5">
                  <a:lumMod val="75000"/>
                </a:schemeClr>
              </a:solidFill>
            </a:endParaRPr>
          </a:p>
        </p:txBody>
      </p:sp>
      <p:sp>
        <p:nvSpPr>
          <p:cNvPr id="6" name="Прямоугольник 5"/>
          <p:cNvSpPr/>
          <p:nvPr/>
        </p:nvSpPr>
        <p:spPr>
          <a:xfrm>
            <a:off x="6688347" y="1502491"/>
            <a:ext cx="4919425" cy="2031325"/>
          </a:xfrm>
          <a:prstGeom prst="rect">
            <a:avLst/>
          </a:prstGeom>
        </p:spPr>
        <p:txBody>
          <a:bodyPr wrap="square">
            <a:spAutoFit/>
          </a:bodyPr>
          <a:lstStyle/>
          <a:p>
            <a:pPr algn="just"/>
            <a:r>
              <a:rPr lang="kk-KZ" dirty="0">
                <a:solidFill>
                  <a:schemeClr val="accent5">
                    <a:lumMod val="75000"/>
                  </a:schemeClr>
                </a:solidFill>
              </a:rPr>
              <a:t>Кәмелетке толмағандардың істері және олардың құқықтарын қорғау жөніндегі комиссия зорлық-зомбылық фактісі туралы ақпарат түскен сәттен бастап </a:t>
            </a:r>
            <a:r>
              <a:rPr lang="kk-KZ" b="1" dirty="0">
                <a:solidFill>
                  <a:schemeClr val="accent5">
                    <a:lumMod val="75000"/>
                  </a:schemeClr>
                </a:solidFill>
              </a:rPr>
              <a:t>12 сағат ішінде</a:t>
            </a:r>
            <a:r>
              <a:rPr lang="kk-KZ" dirty="0">
                <a:solidFill>
                  <a:schemeClr val="accent5">
                    <a:lumMod val="75000"/>
                  </a:schemeClr>
                </a:solidFill>
              </a:rPr>
              <a:t> баланы орналастыру туралы шешім қабылдайды, содан кейін оны медициналық ұйымдарға не балалардың құқықтарын қорғау жөніндегі функцияларды жүзеге асыратын ұйымдарға (кәмелетке толмағандарды бейімдеу орталығы, балаларды қолдау орталықтары, дағдарыс орталықтары) орналастырады.</a:t>
            </a:r>
            <a:endParaRPr lang="ru-RU" dirty="0">
              <a:solidFill>
                <a:schemeClr val="accent5">
                  <a:lumMod val="75000"/>
                </a:schemeClr>
              </a:solidFill>
            </a:endParaRPr>
          </a:p>
        </p:txBody>
      </p:sp>
      <p:cxnSp>
        <p:nvCxnSpPr>
          <p:cNvPr id="9" name="Прямая соединительная линия 8"/>
          <p:cNvCxnSpPr/>
          <p:nvPr/>
        </p:nvCxnSpPr>
        <p:spPr>
          <a:xfrm>
            <a:off x="812316" y="2619849"/>
            <a:ext cx="491705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6494248" y="3721155"/>
            <a:ext cx="491705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75" y="1641765"/>
            <a:ext cx="319771" cy="397623"/>
          </a:xfrm>
          <a:prstGeom prst="rect">
            <a:avLst/>
          </a:prstGeom>
        </p:spPr>
      </p:pic>
      <p:pic>
        <p:nvPicPr>
          <p:cNvPr id="26" name="Рисунок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059" y="1692819"/>
            <a:ext cx="420608" cy="295513"/>
          </a:xfrm>
          <a:prstGeom prst="rect">
            <a:avLst/>
          </a:prstGeom>
        </p:spPr>
      </p:pic>
      <p:pic>
        <p:nvPicPr>
          <p:cNvPr id="27" name="Рисунок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80" y="3341455"/>
            <a:ext cx="456217" cy="307649"/>
          </a:xfrm>
          <a:prstGeom prst="rect">
            <a:avLst/>
          </a:prstGeom>
        </p:spPr>
      </p:pic>
      <p:pic>
        <p:nvPicPr>
          <p:cNvPr id="28" name="Рисунок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2868" y="4580096"/>
            <a:ext cx="402953" cy="222634"/>
          </a:xfrm>
          <a:prstGeom prst="rect">
            <a:avLst/>
          </a:prstGeom>
        </p:spPr>
      </p:pic>
      <p:sp>
        <p:nvSpPr>
          <p:cNvPr id="29" name="Прямоугольник 28"/>
          <p:cNvSpPr/>
          <p:nvPr/>
        </p:nvSpPr>
        <p:spPr>
          <a:xfrm>
            <a:off x="722507" y="1576310"/>
            <a:ext cx="45719" cy="5285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720357" y="3256069"/>
            <a:ext cx="45719" cy="5285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6481896" y="1576310"/>
            <a:ext cx="45719" cy="5285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6514953" y="4472362"/>
            <a:ext cx="45719" cy="5285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150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EAD786F-9D07-4527-8CBA-FF2220273B1A}"/>
              </a:ext>
            </a:extLst>
          </p:cNvPr>
          <p:cNvSpPr>
            <a:spLocks noGrp="1"/>
          </p:cNvSpPr>
          <p:nvPr>
            <p:ph type="sldNum" idx="10"/>
          </p:nvPr>
        </p:nvSpPr>
        <p:spPr/>
        <p:txBody>
          <a:bodyPr/>
          <a:lstStyle/>
          <a:p>
            <a:pPr>
              <a:defRPr/>
            </a:pPr>
            <a:fld id="{1578F15F-6D39-4EBD-A74D-6F1EEB873FA3}" type="slidenum">
              <a:rPr lang="ru-RU" altLang="ru-RU" smtClean="0">
                <a:solidFill>
                  <a:schemeClr val="tx1"/>
                </a:solidFill>
              </a:rPr>
              <a:pPr>
                <a:defRPr/>
              </a:pPr>
              <a:t>6</a:t>
            </a:fld>
            <a:endParaRPr lang="ru-RU" altLang="ru-RU" dirty="0">
              <a:solidFill>
                <a:schemeClr val="tx1"/>
              </a:solidFill>
            </a:endParaRPr>
          </a:p>
        </p:txBody>
      </p:sp>
      <p:sp>
        <p:nvSpPr>
          <p:cNvPr id="4" name="Прямоугольник 3"/>
          <p:cNvSpPr/>
          <p:nvPr/>
        </p:nvSpPr>
        <p:spPr>
          <a:xfrm>
            <a:off x="451449" y="363806"/>
            <a:ext cx="8088702" cy="584775"/>
          </a:xfrm>
          <a:prstGeom prst="rect">
            <a:avLst/>
          </a:prstGeom>
        </p:spPr>
        <p:txBody>
          <a:bodyPr wrap="square">
            <a:spAutoFit/>
          </a:bodyPr>
          <a:lstStyle/>
          <a:p>
            <a:r>
              <a:rPr lang="kk-KZ" sz="1600" dirty="0">
                <a:solidFill>
                  <a:srgbClr val="002060"/>
                </a:solidFill>
              </a:rPr>
              <a:t>ОРТАЛЫҚ МЕМЛЕКЕТТІК ОРГАНДАРДЫ </a:t>
            </a:r>
            <a:endParaRPr lang="ru-RU" sz="1600" dirty="0">
              <a:solidFill>
                <a:srgbClr val="002060"/>
              </a:solidFill>
            </a:endParaRPr>
          </a:p>
          <a:p>
            <a:r>
              <a:rPr lang="kk-KZ" sz="1600" dirty="0">
                <a:solidFill>
                  <a:srgbClr val="002060"/>
                </a:solidFill>
              </a:rPr>
              <a:t>ХАБАРДАР ЕТУ ТӘРТІБІ </a:t>
            </a:r>
            <a:endParaRPr lang="ru-RU" sz="1600" dirty="0">
              <a:solidFill>
                <a:srgbClr val="002060"/>
              </a:solidFill>
            </a:endParaRPr>
          </a:p>
        </p:txBody>
      </p:sp>
      <p:sp>
        <p:nvSpPr>
          <p:cNvPr id="5" name="Прямоугольник 4"/>
          <p:cNvSpPr/>
          <p:nvPr/>
        </p:nvSpPr>
        <p:spPr>
          <a:xfrm>
            <a:off x="5434639" y="5228292"/>
            <a:ext cx="5788327" cy="1169551"/>
          </a:xfrm>
          <a:prstGeom prst="rect">
            <a:avLst/>
          </a:prstGeom>
        </p:spPr>
        <p:txBody>
          <a:bodyPr wrap="square">
            <a:spAutoFit/>
          </a:bodyPr>
          <a:lstStyle/>
          <a:p>
            <a:pPr algn="just"/>
            <a:r>
              <a:rPr lang="kk-KZ" dirty="0">
                <a:solidFill>
                  <a:schemeClr val="accent5">
                    <a:lumMod val="75000"/>
                  </a:schemeClr>
                </a:solidFill>
              </a:rPr>
              <a:t>Орталық мемлекеттік органдардың өзара іс-қимылы Telegram чат арқылы оқу-ағарту, ішкі істер, денсаулық сақтау, еңбек және халықты әлеуметтік қорғау, ақпарат және қоғамдық даму министрлерінің, Бас прокуратура басшыларының жетекшілік ететін орынбасарлары деңгейінде жүзеге асырылады.</a:t>
            </a:r>
            <a:endParaRPr lang="ru-RU" dirty="0">
              <a:solidFill>
                <a:schemeClr val="accent5">
                  <a:lumMod val="75000"/>
                </a:schemeClr>
              </a:solidFill>
            </a:endParaRPr>
          </a:p>
        </p:txBody>
      </p:sp>
      <p:sp>
        <p:nvSpPr>
          <p:cNvPr id="6" name="Прямоугольник 5"/>
          <p:cNvSpPr/>
          <p:nvPr/>
        </p:nvSpPr>
        <p:spPr>
          <a:xfrm>
            <a:off x="2383766" y="1444517"/>
            <a:ext cx="6510068" cy="954107"/>
          </a:xfrm>
          <a:prstGeom prst="rect">
            <a:avLst/>
          </a:prstGeom>
        </p:spPr>
        <p:txBody>
          <a:bodyPr wrap="square">
            <a:spAutoFit/>
          </a:bodyPr>
          <a:lstStyle/>
          <a:p>
            <a:r>
              <a:rPr lang="kk-KZ" dirty="0">
                <a:solidFill>
                  <a:schemeClr val="accent5">
                    <a:lumMod val="75000"/>
                  </a:schemeClr>
                </a:solidFill>
              </a:rPr>
              <a:t>Балаларға (балаға) қатысты немесе олардың арасында зорлық-зомбылық немесе қатыгездік фактілері анықталған жағдайда уәкілетті орталық мемлекеттік орган ақпаратты Ішкі істер министрлігінде жедел растайды және Оқу-ағарту министрлігіне береді.</a:t>
            </a:r>
            <a:endParaRPr lang="ru-RU" dirty="0">
              <a:solidFill>
                <a:schemeClr val="accent5">
                  <a:lumMod val="75000"/>
                </a:schemeClr>
              </a:solidFill>
            </a:endParaRPr>
          </a:p>
        </p:txBody>
      </p:sp>
      <p:sp>
        <p:nvSpPr>
          <p:cNvPr id="7" name="Прямоугольник 6"/>
          <p:cNvSpPr/>
          <p:nvPr/>
        </p:nvSpPr>
        <p:spPr>
          <a:xfrm>
            <a:off x="3375802" y="3013239"/>
            <a:ext cx="7921417" cy="1600438"/>
          </a:xfrm>
          <a:prstGeom prst="rect">
            <a:avLst/>
          </a:prstGeom>
        </p:spPr>
        <p:txBody>
          <a:bodyPr wrap="square">
            <a:spAutoFit/>
          </a:bodyPr>
          <a:lstStyle/>
          <a:p>
            <a:pPr algn="just"/>
            <a:r>
              <a:rPr lang="kk-KZ" dirty="0">
                <a:solidFill>
                  <a:schemeClr val="accent5">
                    <a:lumMod val="75000"/>
                  </a:schemeClr>
                </a:solidFill>
              </a:rPr>
              <a:t>Ақпарат расталған жағдайда, Оқу-ағарту министрлігі жұмыс уақытында </a:t>
            </a:r>
            <a:r>
              <a:rPr lang="kk-KZ" b="1" dirty="0">
                <a:solidFill>
                  <a:schemeClr val="accent5">
                    <a:lumMod val="75000"/>
                  </a:schemeClr>
                </a:solidFill>
              </a:rPr>
              <a:t>1 (бір) сағат ішінде</a:t>
            </a:r>
            <a:r>
              <a:rPr lang="kk-KZ" dirty="0">
                <a:solidFill>
                  <a:schemeClr val="accent5">
                    <a:lumMod val="75000"/>
                  </a:schemeClr>
                </a:solidFill>
              </a:rPr>
              <a:t> оқиға туралы БҚӨУ-ға хабарлайды.</a:t>
            </a:r>
          </a:p>
          <a:p>
            <a:pPr algn="just"/>
            <a:r>
              <a:rPr lang="kk-KZ" dirty="0">
                <a:solidFill>
                  <a:schemeClr val="accent5">
                    <a:lumMod val="75000"/>
                  </a:schemeClr>
                </a:solidFill>
              </a:rPr>
              <a:t>БҚӨУ бұқаралық ақпарат құралдарында және әлеуметтік желілерде </a:t>
            </a:r>
            <a:r>
              <a:rPr lang="kk-KZ" b="1" dirty="0">
                <a:solidFill>
                  <a:schemeClr val="accent5">
                    <a:lumMod val="75000"/>
                  </a:schemeClr>
                </a:solidFill>
              </a:rPr>
              <a:t>мемлекеттік органдар қабылдайтын шаралар туралы</a:t>
            </a:r>
            <a:r>
              <a:rPr lang="kk-KZ" dirty="0">
                <a:solidFill>
                  <a:schemeClr val="accent5">
                    <a:lumMod val="75000"/>
                  </a:schemeClr>
                </a:solidFill>
              </a:rPr>
              <a:t> жедел хабарлайды және балаларға (балаға) қатысты орын алған зорлық-зомбылық немесе қатыгездік жағдайларынан туындауы мүмкін резонанстық жағдайларды тұрақтандыру мақсатында </a:t>
            </a:r>
            <a:r>
              <a:rPr lang="kk-KZ" b="1" dirty="0">
                <a:solidFill>
                  <a:schemeClr val="accent5">
                    <a:lumMod val="75000"/>
                  </a:schemeClr>
                </a:solidFill>
              </a:rPr>
              <a:t>мемлекеттік органдардың іс-қимылдары мен өзара іс-қимылдарының реттілігі тәртібіне түсініктеме береді</a:t>
            </a:r>
            <a:r>
              <a:rPr lang="kk-KZ" dirty="0">
                <a:solidFill>
                  <a:schemeClr val="accent5">
                    <a:lumMod val="75000"/>
                  </a:schemeClr>
                </a:solidFill>
              </a:rPr>
              <a:t>.</a:t>
            </a:r>
            <a:endParaRPr lang="ru-RU" dirty="0">
              <a:solidFill>
                <a:schemeClr val="accent5">
                  <a:lumMod val="75000"/>
                </a:schemeClr>
              </a:solidFill>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637" y="1293728"/>
            <a:ext cx="1380175" cy="969673"/>
          </a:xfrm>
          <a:prstGeom prst="rect">
            <a:avLst/>
          </a:prstGeom>
        </p:spPr>
      </p:pic>
      <p:sp>
        <p:nvSpPr>
          <p:cNvPr id="10" name="Прямоугольник 9"/>
          <p:cNvSpPr/>
          <p:nvPr/>
        </p:nvSpPr>
        <p:spPr>
          <a:xfrm>
            <a:off x="2078966" y="1457864"/>
            <a:ext cx="123646" cy="8055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163018" y="3410689"/>
            <a:ext cx="123646" cy="8055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095" y="5097681"/>
            <a:ext cx="1238368" cy="1234857"/>
          </a:xfrm>
          <a:prstGeom prst="rect">
            <a:avLst/>
          </a:prstGeom>
        </p:spPr>
      </p:pic>
      <p:sp>
        <p:nvSpPr>
          <p:cNvPr id="13" name="Прямоугольник 12"/>
          <p:cNvSpPr/>
          <p:nvPr/>
        </p:nvSpPr>
        <p:spPr>
          <a:xfrm>
            <a:off x="5186419" y="5377645"/>
            <a:ext cx="123646" cy="8055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429" y="3122762"/>
            <a:ext cx="1472719" cy="1214436"/>
          </a:xfrm>
          <a:prstGeom prst="rect">
            <a:avLst/>
          </a:prstGeom>
        </p:spPr>
      </p:pic>
    </p:spTree>
    <p:extLst>
      <p:ext uri="{BB962C8B-B14F-4D97-AF65-F5344CB8AC3E}">
        <p14:creationId xmlns:p14="http://schemas.microsoft.com/office/powerpoint/2010/main" val="202669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70938" y="5618393"/>
            <a:ext cx="11496134" cy="622447"/>
          </a:xfrm>
          <a:prstGeom prst="rect">
            <a:avLst/>
          </a:prstGeom>
          <a:solidFill>
            <a:schemeClr val="accent4">
              <a:lumMod val="40000"/>
              <a:lumOff val="60000"/>
            </a:schemeClr>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208146" y="3119466"/>
            <a:ext cx="5658926" cy="2193259"/>
          </a:xfrm>
          <a:prstGeom prst="rect">
            <a:avLst/>
          </a:prstGeom>
          <a:solidFill>
            <a:schemeClr val="bg1"/>
          </a:solidFill>
          <a:ln w="3175">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208146" y="1215178"/>
            <a:ext cx="5658926" cy="1535501"/>
          </a:xfrm>
          <a:prstGeom prst="rect">
            <a:avLst/>
          </a:prstGeom>
          <a:solidFill>
            <a:schemeClr val="bg1"/>
          </a:solidFill>
          <a:ln w="3175">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70938" y="3120613"/>
            <a:ext cx="5658926" cy="2193259"/>
          </a:xfrm>
          <a:prstGeom prst="rect">
            <a:avLst/>
          </a:prstGeom>
          <a:solidFill>
            <a:schemeClr val="bg1"/>
          </a:solidFill>
          <a:ln w="3175">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70938" y="1216325"/>
            <a:ext cx="5658926" cy="1535501"/>
          </a:xfrm>
          <a:prstGeom prst="rect">
            <a:avLst/>
          </a:prstGeom>
          <a:solidFill>
            <a:schemeClr val="bg1"/>
          </a:solidFill>
          <a:ln w="3175">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a:extLst>
              <a:ext uri="{FF2B5EF4-FFF2-40B4-BE49-F238E27FC236}">
                <a16:creationId xmlns:a16="http://schemas.microsoft.com/office/drawing/2014/main" id="{8EAD786F-9D07-4527-8CBA-FF2220273B1A}"/>
              </a:ext>
            </a:extLst>
          </p:cNvPr>
          <p:cNvSpPr>
            <a:spLocks noGrp="1"/>
          </p:cNvSpPr>
          <p:nvPr>
            <p:ph type="sldNum" idx="10"/>
          </p:nvPr>
        </p:nvSpPr>
        <p:spPr/>
        <p:txBody>
          <a:bodyPr/>
          <a:lstStyle/>
          <a:p>
            <a:pPr>
              <a:defRPr/>
            </a:pPr>
            <a:fld id="{1578F15F-6D39-4EBD-A74D-6F1EEB873FA3}" type="slidenum">
              <a:rPr lang="ru-RU" altLang="ru-RU" smtClean="0">
                <a:solidFill>
                  <a:schemeClr val="tx1"/>
                </a:solidFill>
              </a:rPr>
              <a:pPr>
                <a:defRPr/>
              </a:pPr>
              <a:t>7</a:t>
            </a:fld>
            <a:endParaRPr lang="ru-RU" altLang="ru-RU" dirty="0">
              <a:solidFill>
                <a:schemeClr val="tx1"/>
              </a:solidFill>
            </a:endParaRPr>
          </a:p>
        </p:txBody>
      </p:sp>
      <p:sp>
        <p:nvSpPr>
          <p:cNvPr id="3" name="Прямоугольник 2"/>
          <p:cNvSpPr/>
          <p:nvPr/>
        </p:nvSpPr>
        <p:spPr>
          <a:xfrm>
            <a:off x="451449" y="363806"/>
            <a:ext cx="8088702" cy="584775"/>
          </a:xfrm>
          <a:prstGeom prst="rect">
            <a:avLst/>
          </a:prstGeom>
        </p:spPr>
        <p:txBody>
          <a:bodyPr wrap="square">
            <a:spAutoFit/>
          </a:bodyPr>
          <a:lstStyle/>
          <a:p>
            <a:r>
              <a:rPr lang="kk-KZ" sz="1600" dirty="0">
                <a:solidFill>
                  <a:srgbClr val="002060"/>
                </a:solidFill>
              </a:rPr>
              <a:t>БҰҚАРАЛЫҚ АҚПАРАТ ҚҰРАЛДАРЫМЕН ЖӘНЕ </a:t>
            </a:r>
            <a:endParaRPr lang="ru-RU" sz="1600" dirty="0">
              <a:solidFill>
                <a:srgbClr val="002060"/>
              </a:solidFill>
            </a:endParaRPr>
          </a:p>
          <a:p>
            <a:r>
              <a:rPr lang="kk-KZ" sz="1600" dirty="0">
                <a:solidFill>
                  <a:srgbClr val="002060"/>
                </a:solidFill>
              </a:rPr>
              <a:t>ӘЛЕУМЕТТІК ЖЕЛІЛЕРМЕН ЖҰМЫС ТӘРТІБІ </a:t>
            </a:r>
            <a:endParaRPr lang="ru-RU" sz="1600" dirty="0">
              <a:solidFill>
                <a:srgbClr val="002060"/>
              </a:solidFill>
            </a:endParaRPr>
          </a:p>
        </p:txBody>
      </p:sp>
      <p:sp>
        <p:nvSpPr>
          <p:cNvPr id="4" name="Прямоугольник 3"/>
          <p:cNvSpPr/>
          <p:nvPr/>
        </p:nvSpPr>
        <p:spPr>
          <a:xfrm>
            <a:off x="1881998" y="5681512"/>
            <a:ext cx="8295732" cy="523220"/>
          </a:xfrm>
          <a:prstGeom prst="rect">
            <a:avLst/>
          </a:prstGeom>
        </p:spPr>
        <p:txBody>
          <a:bodyPr wrap="square">
            <a:spAutoFit/>
          </a:bodyPr>
          <a:lstStyle/>
          <a:p>
            <a:pPr algn="ctr"/>
            <a:r>
              <a:rPr lang="kk-KZ" dirty="0">
                <a:solidFill>
                  <a:schemeClr val="accent5">
                    <a:lumMod val="75000"/>
                  </a:schemeClr>
                </a:solidFill>
              </a:rPr>
              <a:t>Құрылымдардың басшылары, сондай-ақ БҚӨУ ұсынылатын ақпараттың дұрыстығы мен сапасы үшін дербес жауапты болады.</a:t>
            </a:r>
            <a:endParaRPr lang="ru-RU" dirty="0">
              <a:solidFill>
                <a:schemeClr val="accent5">
                  <a:lumMod val="75000"/>
                </a:schemeClr>
              </a:solidFill>
            </a:endParaRPr>
          </a:p>
        </p:txBody>
      </p:sp>
      <p:sp>
        <p:nvSpPr>
          <p:cNvPr id="5" name="Прямоугольник 4"/>
          <p:cNvSpPr/>
          <p:nvPr/>
        </p:nvSpPr>
        <p:spPr>
          <a:xfrm>
            <a:off x="632605" y="1365096"/>
            <a:ext cx="5078082" cy="1169551"/>
          </a:xfrm>
          <a:prstGeom prst="rect">
            <a:avLst/>
          </a:prstGeom>
        </p:spPr>
        <p:txBody>
          <a:bodyPr wrap="square">
            <a:spAutoFit/>
          </a:bodyPr>
          <a:lstStyle/>
          <a:p>
            <a:pPr algn="just"/>
            <a:r>
              <a:rPr lang="kk-KZ" dirty="0">
                <a:solidFill>
                  <a:schemeClr val="accent5">
                    <a:lumMod val="75000"/>
                  </a:schemeClr>
                </a:solidFill>
              </a:rPr>
              <a:t>Ақпарат саласындағы уәкілетті орган - Ақпарат және қоғамдық даму министрлігі балаларға қатысты зорлық-зомбылық фактілеріне ақпараттық кеңістіктің, БАҚ және әлеуметтік желілердің тәулік бойы мониторингін және талдауын жүзеге асырады.</a:t>
            </a:r>
            <a:endParaRPr lang="ru-RU" dirty="0">
              <a:solidFill>
                <a:schemeClr val="accent5">
                  <a:lumMod val="75000"/>
                </a:schemeClr>
              </a:solidFill>
              <a:latin typeface="+mn-lt"/>
              <a:ea typeface="Calibri" panose="020F0502020204030204" pitchFamily="34" charset="0"/>
              <a:cs typeface="Times New Roman" panose="02020603050405020304" pitchFamily="18" charset="0"/>
            </a:endParaRPr>
          </a:p>
        </p:txBody>
      </p:sp>
      <p:sp>
        <p:nvSpPr>
          <p:cNvPr id="6" name="Прямоугольник 5"/>
          <p:cNvSpPr/>
          <p:nvPr/>
        </p:nvSpPr>
        <p:spPr>
          <a:xfrm>
            <a:off x="632605" y="3517517"/>
            <a:ext cx="5078082" cy="1169551"/>
          </a:xfrm>
          <a:prstGeom prst="rect">
            <a:avLst/>
          </a:prstGeom>
        </p:spPr>
        <p:txBody>
          <a:bodyPr wrap="square">
            <a:spAutoFit/>
          </a:bodyPr>
          <a:lstStyle/>
          <a:p>
            <a:pPr algn="just"/>
            <a:r>
              <a:rPr lang="kk-KZ" dirty="0">
                <a:solidFill>
                  <a:schemeClr val="accent5">
                    <a:lumMod val="75000"/>
                  </a:schemeClr>
                </a:solidFill>
              </a:rPr>
              <a:t>Оқу-ағарту министрлігі Балалардың құқықтарын қорғау комитетінің ресми әлеуметтік желілері арқылы балаға қатысты зорлық-зомбылық фактісі туралы жарияланған әрбір ақпарат бойынша </a:t>
            </a:r>
            <a:r>
              <a:rPr lang="kk-KZ" b="1" dirty="0">
                <a:solidFill>
                  <a:schemeClr val="accent5">
                    <a:lumMod val="75000"/>
                  </a:schemeClr>
                </a:solidFill>
              </a:rPr>
              <a:t>қабылданатын шаралар туралы жұртшылықты жедел хабардар етуді</a:t>
            </a:r>
            <a:r>
              <a:rPr lang="kk-KZ" dirty="0">
                <a:solidFill>
                  <a:schemeClr val="accent5">
                    <a:lumMod val="75000"/>
                  </a:schemeClr>
                </a:solidFill>
              </a:rPr>
              <a:t> қамтамасыз етеді.</a:t>
            </a:r>
            <a:endParaRPr lang="ru-RU" dirty="0">
              <a:solidFill>
                <a:schemeClr val="accent5">
                  <a:lumMod val="75000"/>
                </a:schemeClr>
              </a:solidFill>
            </a:endParaRPr>
          </a:p>
        </p:txBody>
      </p:sp>
      <p:sp>
        <p:nvSpPr>
          <p:cNvPr id="7" name="Прямоугольник 6"/>
          <p:cNvSpPr/>
          <p:nvPr/>
        </p:nvSpPr>
        <p:spPr>
          <a:xfrm>
            <a:off x="6455435" y="1580539"/>
            <a:ext cx="5164348" cy="954107"/>
          </a:xfrm>
          <a:prstGeom prst="rect">
            <a:avLst/>
          </a:prstGeom>
        </p:spPr>
        <p:txBody>
          <a:bodyPr wrap="square">
            <a:spAutoFit/>
          </a:bodyPr>
          <a:lstStyle/>
          <a:p>
            <a:pPr algn="just"/>
            <a:r>
              <a:rPr lang="kk-KZ" dirty="0">
                <a:solidFill>
                  <a:schemeClr val="accent5">
                    <a:lumMod val="75000"/>
                  </a:schemeClr>
                </a:solidFill>
              </a:rPr>
              <a:t>БҚӨУ тоқсан сайын брифингтер өткізеді, онда тұрғындарды балалардың құқықтарын қорғау саласында жүргізіліп жатқан жұмыстар туралы, оның ішінде резонанстық істер бойынша хабардар етеді.</a:t>
            </a:r>
            <a:endParaRPr lang="ru-RU" dirty="0">
              <a:solidFill>
                <a:schemeClr val="accent5">
                  <a:lumMod val="75000"/>
                </a:schemeClr>
              </a:solidFill>
              <a:latin typeface="+mn-lt"/>
              <a:ea typeface="Calibri" panose="020F0502020204030204" pitchFamily="34" charset="0"/>
              <a:cs typeface="Times New Roman" panose="02020603050405020304" pitchFamily="18" charset="0"/>
            </a:endParaRPr>
          </a:p>
        </p:txBody>
      </p:sp>
      <p:sp>
        <p:nvSpPr>
          <p:cNvPr id="8" name="Прямоугольник 7"/>
          <p:cNvSpPr/>
          <p:nvPr/>
        </p:nvSpPr>
        <p:spPr>
          <a:xfrm>
            <a:off x="6390737" y="3194351"/>
            <a:ext cx="5293744" cy="1815882"/>
          </a:xfrm>
          <a:prstGeom prst="rect">
            <a:avLst/>
          </a:prstGeom>
        </p:spPr>
        <p:txBody>
          <a:bodyPr wrap="square">
            <a:spAutoFit/>
          </a:bodyPr>
          <a:lstStyle/>
          <a:p>
            <a:pPr algn="just"/>
            <a:r>
              <a:rPr lang="kk-KZ" dirty="0">
                <a:solidFill>
                  <a:schemeClr val="accent5">
                    <a:lumMod val="75000"/>
                  </a:schemeClr>
                </a:solidFill>
              </a:rPr>
              <a:t>Зорлық-зомбылықтың жекелеген резонанстық жағдайлары бойынша анықталғаннан және расталғаннан кейін </a:t>
            </a:r>
            <a:r>
              <a:rPr lang="kk-KZ" b="1" dirty="0">
                <a:solidFill>
                  <a:schemeClr val="accent5">
                    <a:lumMod val="75000"/>
                  </a:schemeClr>
                </a:solidFill>
              </a:rPr>
              <a:t>3 сағаттан кешіктірмей</a:t>
            </a:r>
            <a:r>
              <a:rPr lang="kk-KZ" dirty="0">
                <a:solidFill>
                  <a:schemeClr val="accent5">
                    <a:lumMod val="75000"/>
                  </a:schemeClr>
                </a:solidFill>
              </a:rPr>
              <a:t> барлық уәкілетті органдар (ішкі істер, денсаулық сақтау, ақпарат және қоғамдық даму министрліктері, жергілікті атқарушы органдар) қаралып отырған зорлық-зомбылық фактісі бойынша өзекті ақпаратты ұсынатын Оқу-ағарту министрлігінің ресми өкілінің БАҚ-қа шығуы қамтамасыз етіледі.</a:t>
            </a:r>
            <a:endParaRPr lang="ru-RU" dirty="0">
              <a:solidFill>
                <a:schemeClr val="accent5">
                  <a:lumMod val="75000"/>
                </a:schemeClr>
              </a:solidFill>
            </a:endParaRPr>
          </a:p>
        </p:txBody>
      </p:sp>
    </p:spTree>
    <p:extLst>
      <p:ext uri="{BB962C8B-B14F-4D97-AF65-F5344CB8AC3E}">
        <p14:creationId xmlns:p14="http://schemas.microsoft.com/office/powerpoint/2010/main" val="3656085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204114" y="1452589"/>
            <a:ext cx="1847316" cy="415498"/>
          </a:xfrm>
          <a:prstGeom prst="rect">
            <a:avLst/>
          </a:prstGeom>
          <a:solidFill>
            <a:schemeClr val="bg1">
              <a:lumMod val="95000"/>
            </a:schemeClr>
          </a:solidFill>
        </p:spPr>
        <p:txBody>
          <a:bodyPr wrap="square" rtlCol="0">
            <a:spAutoFit/>
          </a:bodyPr>
          <a:lstStyle/>
          <a:p>
            <a:pPr algn="ctr"/>
            <a:r>
              <a:rPr lang="ru-RU" sz="10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ӘЛЕУМЕТТІК ҚОРҒАУ ОРГАНДАРЫ</a:t>
            </a:r>
          </a:p>
        </p:txBody>
      </p:sp>
      <p:sp>
        <p:nvSpPr>
          <p:cNvPr id="10" name="TextBox 9"/>
          <p:cNvSpPr txBox="1"/>
          <p:nvPr/>
        </p:nvSpPr>
        <p:spPr>
          <a:xfrm>
            <a:off x="214428" y="2336134"/>
            <a:ext cx="2672839" cy="1384995"/>
          </a:xfrm>
          <a:prstGeom prst="rect">
            <a:avLst/>
          </a:prstGeom>
          <a:solidFill>
            <a:srgbClr val="E8EBF0"/>
          </a:solidFill>
        </p:spPr>
        <p:txBody>
          <a:bodyPr wrap="square" rtlCol="0">
            <a:spAutoFit/>
          </a:bodyPr>
          <a:lstStyle/>
          <a:p>
            <a:pPr algn="ct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БАҚ-</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тұрақты</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мониторинг,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патронаждық</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бару,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аулаларды</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аралау</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kk-KZ"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азаматтардың өтініштері мен қабылдауларына мониторинг, білім ұйымдарында балалардың ахуалына және т.б. </a:t>
            </a:r>
            <a:r>
              <a:rPr lang="kk-KZ" sz="1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мониторингті жүзеге асырады </a:t>
            </a:r>
            <a:endPar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2234067" y="1452589"/>
            <a:ext cx="1847316" cy="577081"/>
          </a:xfrm>
          <a:prstGeom prst="rect">
            <a:avLst/>
          </a:prstGeom>
          <a:solidFill>
            <a:schemeClr val="bg1">
              <a:lumMod val="95000"/>
            </a:schemeClr>
          </a:solidFill>
        </p:spPr>
        <p:txBody>
          <a:bodyPr wrap="square" rtlCol="0">
            <a:spAutoFit/>
          </a:bodyPr>
          <a:lstStyle/>
          <a:p>
            <a:pPr algn="ctr"/>
            <a:r>
              <a:rPr lang="ru-RU" sz="10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БАЛА ҚҰҚЫҚТАРЫ ЖӨНІНДЕГІ ӨҢІРЛІК УӘКІЛ (БҚӨУ)</a:t>
            </a:r>
          </a:p>
        </p:txBody>
      </p:sp>
      <p:sp>
        <p:nvSpPr>
          <p:cNvPr id="18" name="TextBox 17"/>
          <p:cNvSpPr txBox="1"/>
          <p:nvPr/>
        </p:nvSpPr>
        <p:spPr>
          <a:xfrm>
            <a:off x="8267666" y="4527582"/>
            <a:ext cx="1847316" cy="1938992"/>
          </a:xfrm>
          <a:prstGeom prst="rect">
            <a:avLst/>
          </a:prstGeom>
          <a:solidFill>
            <a:schemeClr val="bg1">
              <a:lumMod val="95000"/>
            </a:schemeClr>
          </a:solidFill>
        </p:spPr>
        <p:txBody>
          <a:bodyPr wrap="square" rtlCol="0">
            <a:spAutoFit/>
          </a:bodyPr>
          <a:lstStyle/>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Оқиға</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орнына</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бару</a:t>
            </a:r>
          </a:p>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Оқиға</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орнын</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қарау</a:t>
            </a:r>
            <a:endPar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228600" indent="-228600" algn="just">
              <a:buAutoNum type="arabicPeriod"/>
            </a:pP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СМС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бекіту</a:t>
            </a:r>
            <a:endPar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Жәбірленушіден</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жауап</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алу</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p>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Куәгерлерден</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жауап</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алу</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p>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Қорғаушыны</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ұсыну</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p>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Жәбірленушіні</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зорлаушыдан</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оқшаулау</a:t>
            </a:r>
            <a:endPar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228600" indent="-228600" algn="just">
              <a:buAutoNum type="arabicPeriod"/>
            </a:pP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ҚІЖК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сәйкес</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тергеу</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іс-шараларын</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жүргізу</a:t>
            </a:r>
            <a:endPar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245607" y="4530458"/>
            <a:ext cx="1847316" cy="1631216"/>
          </a:xfrm>
          <a:prstGeom prst="rect">
            <a:avLst/>
          </a:prstGeom>
          <a:solidFill>
            <a:schemeClr val="bg1">
              <a:lumMod val="95000"/>
            </a:schemeClr>
          </a:solidFill>
        </p:spPr>
        <p:txBody>
          <a:bodyPr wrap="square" rtlCol="0">
            <a:spAutoFit/>
          </a:bodyPr>
          <a:lstStyle/>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Зорлық-зомбылық</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белгілерін</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анықтау</a:t>
            </a:r>
            <a:endPar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Баланың</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өмірі</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мен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денсаулығына</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қауіпті</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анықтау</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p>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Алдын</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-ала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диагнозды</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бекіту</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p>
          <a:p>
            <a:pPr marL="228600" indent="-228600" algn="just">
              <a:buAutoNum type="arabicPeriod"/>
            </a:pPr>
            <a:r>
              <a:rPr lang="ru-RU" sz="100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Тиісті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көлемде</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медициналық</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көмек</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көрсету</a:t>
            </a:r>
            <a:endPar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234694" y="4527582"/>
            <a:ext cx="1847316" cy="1785104"/>
          </a:xfrm>
          <a:prstGeom prst="rect">
            <a:avLst/>
          </a:prstGeom>
          <a:solidFill>
            <a:schemeClr val="bg1">
              <a:lumMod val="95000"/>
            </a:schemeClr>
          </a:solidFill>
        </p:spPr>
        <p:txBody>
          <a:bodyPr wrap="square" rtlCol="0">
            <a:spAutoFit/>
          </a:bodyPr>
          <a:lstStyle/>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Балалардың</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өмірі</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мен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денсаулығына</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қауіпті</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анықтау</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p>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Психологиялық</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көмек</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беру </a:t>
            </a:r>
          </a:p>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Баланың</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талаптарын</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t>
            </a:r>
            <a:r>
              <a:rPr lang="ru-RU" sz="1000" i="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тамақ</a:t>
            </a:r>
            <a:r>
              <a:rPr lang="ru-RU" sz="10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i="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киім</a:t>
            </a:r>
            <a:r>
              <a:rPr lang="ru-RU" sz="10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қамтамасыз</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ету</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p>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Ата-ана</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қамқорлығында</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болмаса</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КБО, БҚО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орналастыру</a:t>
            </a:r>
            <a:endPar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4223851" y="4530458"/>
            <a:ext cx="1847316" cy="707886"/>
          </a:xfrm>
          <a:prstGeom prst="rect">
            <a:avLst/>
          </a:prstGeom>
          <a:solidFill>
            <a:schemeClr val="bg1">
              <a:lumMod val="95000"/>
            </a:schemeClr>
          </a:solidFill>
        </p:spPr>
        <p:txBody>
          <a:bodyPr wrap="square" rtlCol="0">
            <a:spAutoFit/>
          </a:bodyPr>
          <a:lstStyle/>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Іс</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жүргізу</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прокурорын</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тағайындау</a:t>
            </a:r>
            <a:endPar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Қадағалауды</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қамтамасыз</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ету</a:t>
            </a:r>
            <a:endPar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10241533" y="4527582"/>
            <a:ext cx="1847316" cy="861774"/>
          </a:xfrm>
          <a:prstGeom prst="rect">
            <a:avLst/>
          </a:prstGeom>
          <a:solidFill>
            <a:schemeClr val="bg1">
              <a:lumMod val="95000"/>
            </a:schemeClr>
          </a:solidFill>
        </p:spPr>
        <p:txBody>
          <a:bodyPr wrap="square" rtlCol="0">
            <a:spAutoFit/>
          </a:bodyPr>
          <a:lstStyle/>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Алғашқы</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әлеуметтік</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қажеттіліктерін</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қамтамасыз</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ету</a:t>
            </a:r>
            <a:endPar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Арнайы</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әлеуметтік</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қызмет</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көрсетулер</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24" name="Подзаголовок 2"/>
          <p:cNvSpPr>
            <a:spLocks noGrp="1"/>
          </p:cNvSpPr>
          <p:nvPr>
            <p:ph type="subTitle" idx="1"/>
          </p:nvPr>
        </p:nvSpPr>
        <p:spPr>
          <a:xfrm>
            <a:off x="1" y="38423"/>
            <a:ext cx="12191968" cy="420801"/>
          </a:xfrm>
        </p:spPr>
        <p:txBody>
          <a:bodyPr>
            <a:normAutofit/>
          </a:bodyPr>
          <a:lstStyle/>
          <a:p>
            <a:r>
              <a:rPr lang="ru-RU" sz="18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БАЛАЛАРҒА ҚАТЫСТЫ ЗОРЛЫҚ-ЗОМБЫЛЫҚ ФАКТІЛЕРІНЕ ЖЕДЕЛ ДЕН ҚОЮ АЛГОРИТМІ</a:t>
            </a:r>
          </a:p>
        </p:txBody>
      </p:sp>
      <p:sp>
        <p:nvSpPr>
          <p:cNvPr id="25" name="TextBox 24"/>
          <p:cNvSpPr txBox="1"/>
          <p:nvPr/>
        </p:nvSpPr>
        <p:spPr>
          <a:xfrm>
            <a:off x="219702" y="1450361"/>
            <a:ext cx="1855861" cy="415498"/>
          </a:xfrm>
          <a:prstGeom prst="rect">
            <a:avLst/>
          </a:prstGeom>
          <a:solidFill>
            <a:schemeClr val="bg1">
              <a:lumMod val="95000"/>
            </a:schemeClr>
          </a:solidFill>
        </p:spPr>
        <p:txBody>
          <a:bodyPr wrap="square" rtlCol="0">
            <a:spAutoFit/>
          </a:bodyPr>
          <a:lstStyle/>
          <a:p>
            <a:pPr algn="ctr"/>
            <a:r>
              <a:rPr lang="ru-RU" sz="10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БІЛІМ БЕРУ ОРГАНДАРЫ</a:t>
            </a:r>
          </a:p>
        </p:txBody>
      </p:sp>
      <p:sp>
        <p:nvSpPr>
          <p:cNvPr id="26" name="TextBox 25"/>
          <p:cNvSpPr txBox="1"/>
          <p:nvPr/>
        </p:nvSpPr>
        <p:spPr>
          <a:xfrm>
            <a:off x="6245607" y="1450361"/>
            <a:ext cx="1847316" cy="415498"/>
          </a:xfrm>
          <a:prstGeom prst="rect">
            <a:avLst/>
          </a:prstGeom>
          <a:solidFill>
            <a:schemeClr val="bg1">
              <a:lumMod val="95000"/>
            </a:schemeClr>
          </a:solidFill>
        </p:spPr>
        <p:txBody>
          <a:bodyPr wrap="square" rtlCol="0">
            <a:spAutoFit/>
          </a:bodyPr>
          <a:lstStyle/>
          <a:p>
            <a:pPr algn="ctr"/>
            <a:r>
              <a:rPr lang="ru-RU" sz="10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ДЕНСАУЛЫҚ САҚТАУ ОРГАНДАРЫ</a:t>
            </a:r>
          </a:p>
        </p:txBody>
      </p:sp>
      <p:sp>
        <p:nvSpPr>
          <p:cNvPr id="27" name="TextBox 26"/>
          <p:cNvSpPr txBox="1"/>
          <p:nvPr/>
        </p:nvSpPr>
        <p:spPr>
          <a:xfrm>
            <a:off x="8251427" y="1450361"/>
            <a:ext cx="1847316" cy="415498"/>
          </a:xfrm>
          <a:prstGeom prst="rect">
            <a:avLst/>
          </a:prstGeom>
          <a:solidFill>
            <a:schemeClr val="bg1">
              <a:lumMod val="95000"/>
            </a:schemeClr>
          </a:solidFill>
        </p:spPr>
        <p:txBody>
          <a:bodyPr wrap="square" rtlCol="0">
            <a:spAutoFit/>
          </a:bodyPr>
          <a:lstStyle/>
          <a:p>
            <a:pPr algn="ctr"/>
            <a:r>
              <a:rPr lang="ru-RU" sz="10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ІШКІ ІСТЕР ОРГАНДАРЫ</a:t>
            </a:r>
          </a:p>
        </p:txBody>
      </p:sp>
      <p:sp>
        <p:nvSpPr>
          <p:cNvPr id="28" name="TextBox 27"/>
          <p:cNvSpPr txBox="1"/>
          <p:nvPr/>
        </p:nvSpPr>
        <p:spPr>
          <a:xfrm>
            <a:off x="4243024" y="1452589"/>
            <a:ext cx="1855861" cy="577081"/>
          </a:xfrm>
          <a:prstGeom prst="rect">
            <a:avLst/>
          </a:prstGeom>
          <a:solidFill>
            <a:schemeClr val="bg1">
              <a:lumMod val="95000"/>
            </a:schemeClr>
          </a:solidFill>
        </p:spPr>
        <p:txBody>
          <a:bodyPr wrap="square" rtlCol="0">
            <a:spAutoFit/>
          </a:bodyPr>
          <a:lstStyle/>
          <a:p>
            <a:pPr algn="ctr"/>
            <a:r>
              <a:rPr lang="ru-RU" sz="10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АҚПАРАТ ЖӘНЕ ҚОҒАМДЫҚ ДАМУ ОРГАНДАРЫ</a:t>
            </a:r>
          </a:p>
        </p:txBody>
      </p:sp>
      <p:pic>
        <p:nvPicPr>
          <p:cNvPr id="30" name="Picture 8" descr="Shape&#10;&#10;Description automatically generated with low confidence"/>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2541" y="915399"/>
            <a:ext cx="533505" cy="534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Рисунок 30"/>
          <p:cNvPicPr>
            <a:picLocks noChangeAspect="1"/>
          </p:cNvPicPr>
          <p:nvPr/>
        </p:nvPicPr>
        <p:blipFill>
          <a:blip r:embed="rId3">
            <a:duotone>
              <a:schemeClr val="accent5">
                <a:shade val="45000"/>
                <a:satMod val="135000"/>
              </a:schemeClr>
              <a:prstClr val="white"/>
            </a:duotone>
          </a:blip>
          <a:stretch>
            <a:fillRect/>
          </a:stretch>
        </p:blipFill>
        <p:spPr>
          <a:xfrm>
            <a:off x="8995232" y="992880"/>
            <a:ext cx="353670" cy="353670"/>
          </a:xfrm>
          <a:prstGeom prst="rect">
            <a:avLst/>
          </a:prstGeom>
        </p:spPr>
      </p:pic>
      <p:pic>
        <p:nvPicPr>
          <p:cNvPr id="32" name="Рисунок 31"/>
          <p:cNvPicPr>
            <a:picLocks noChangeAspect="1"/>
          </p:cNvPicPr>
          <p:nvPr/>
        </p:nvPicPr>
        <p:blipFill>
          <a:blip r:embed="rId4">
            <a:duotone>
              <a:schemeClr val="accent5">
                <a:shade val="45000"/>
                <a:satMod val="135000"/>
              </a:schemeClr>
              <a:prstClr val="white"/>
            </a:duotone>
          </a:blip>
          <a:stretch>
            <a:fillRect/>
          </a:stretch>
        </p:blipFill>
        <p:spPr>
          <a:xfrm>
            <a:off x="6982429" y="963879"/>
            <a:ext cx="374076" cy="374076"/>
          </a:xfrm>
          <a:prstGeom prst="rect">
            <a:avLst/>
          </a:prstGeom>
        </p:spPr>
      </p:pic>
      <p:pic>
        <p:nvPicPr>
          <p:cNvPr id="33" name="Рисунок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3776" y="1008612"/>
            <a:ext cx="507992" cy="337938"/>
          </a:xfrm>
          <a:prstGeom prst="rect">
            <a:avLst/>
          </a:prstGeom>
        </p:spPr>
      </p:pic>
      <p:pic>
        <p:nvPicPr>
          <p:cNvPr id="34" name="Рисунок 33"/>
          <p:cNvPicPr>
            <a:picLocks noChangeAspect="1"/>
          </p:cNvPicPr>
          <p:nvPr/>
        </p:nvPicPr>
        <p:blipFill>
          <a:blip r:embed="rId6">
            <a:duotone>
              <a:schemeClr val="accent1">
                <a:shade val="45000"/>
                <a:satMod val="135000"/>
              </a:schemeClr>
              <a:prstClr val="white"/>
            </a:duotone>
          </a:blip>
          <a:stretch>
            <a:fillRect/>
          </a:stretch>
        </p:blipFill>
        <p:spPr>
          <a:xfrm>
            <a:off x="4954100" y="974914"/>
            <a:ext cx="389602" cy="389602"/>
          </a:xfrm>
          <a:prstGeom prst="rect">
            <a:avLst/>
          </a:prstGeom>
        </p:spPr>
      </p:pic>
      <p:pic>
        <p:nvPicPr>
          <p:cNvPr id="35" name="Рисунок 3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40349" y="951712"/>
            <a:ext cx="436006" cy="436006"/>
          </a:xfrm>
          <a:prstGeom prst="rect">
            <a:avLst/>
          </a:prstGeom>
        </p:spPr>
      </p:pic>
      <p:sp>
        <p:nvSpPr>
          <p:cNvPr id="37" name="Стрелка вниз 36"/>
          <p:cNvSpPr/>
          <p:nvPr/>
        </p:nvSpPr>
        <p:spPr>
          <a:xfrm>
            <a:off x="5886732" y="2819138"/>
            <a:ext cx="107962" cy="12967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37"/>
          <p:cNvSpPr/>
          <p:nvPr/>
        </p:nvSpPr>
        <p:spPr>
          <a:xfrm>
            <a:off x="5886732" y="3266576"/>
            <a:ext cx="107962" cy="12967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трелка вниз 38"/>
          <p:cNvSpPr/>
          <p:nvPr/>
        </p:nvSpPr>
        <p:spPr>
          <a:xfrm>
            <a:off x="5884067" y="3736656"/>
            <a:ext cx="107962" cy="12967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Стрелка вниз 39"/>
          <p:cNvSpPr/>
          <p:nvPr/>
        </p:nvSpPr>
        <p:spPr>
          <a:xfrm>
            <a:off x="5884067" y="2177131"/>
            <a:ext cx="107962" cy="12967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2" name="Прямая соединительная линия 41"/>
          <p:cNvCxnSpPr/>
          <p:nvPr/>
        </p:nvCxnSpPr>
        <p:spPr>
          <a:xfrm>
            <a:off x="219702" y="2095699"/>
            <a:ext cx="11831728" cy="0"/>
          </a:xfrm>
          <a:prstGeom prst="line">
            <a:avLst/>
          </a:prstGeom>
          <a:ln w="1905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204114" y="3879658"/>
            <a:ext cx="1847316" cy="415498"/>
          </a:xfrm>
          <a:prstGeom prst="rect">
            <a:avLst/>
          </a:prstGeom>
          <a:solidFill>
            <a:schemeClr val="bg1">
              <a:lumMod val="95000"/>
            </a:schemeClr>
          </a:solidFill>
        </p:spPr>
        <p:txBody>
          <a:bodyPr wrap="square" rtlCol="0">
            <a:spAutoFit/>
          </a:bodyPr>
          <a:lstStyle/>
          <a:p>
            <a:pPr algn="ctr"/>
            <a:r>
              <a:rPr lang="ru-RU" sz="10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ӘЛЕУМЕТТІК ҚОРҒАУ ОРГАНДАРЫ</a:t>
            </a:r>
          </a:p>
        </p:txBody>
      </p:sp>
      <p:sp>
        <p:nvSpPr>
          <p:cNvPr id="45" name="TextBox 44"/>
          <p:cNvSpPr txBox="1"/>
          <p:nvPr/>
        </p:nvSpPr>
        <p:spPr>
          <a:xfrm>
            <a:off x="2234067" y="3879658"/>
            <a:ext cx="1847316" cy="253916"/>
          </a:xfrm>
          <a:prstGeom prst="rect">
            <a:avLst/>
          </a:prstGeom>
          <a:solidFill>
            <a:schemeClr val="bg1">
              <a:lumMod val="95000"/>
            </a:schemeClr>
          </a:solidFill>
        </p:spPr>
        <p:txBody>
          <a:bodyPr wrap="square" rtlCol="0">
            <a:spAutoFit/>
          </a:bodyPr>
          <a:lstStyle/>
          <a:p>
            <a:pPr algn="ctr"/>
            <a:r>
              <a:rPr lang="ru-RU" sz="10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ӨҢІРДІҢ БҚӨУ, ІСБ</a:t>
            </a:r>
          </a:p>
        </p:txBody>
      </p:sp>
      <p:sp>
        <p:nvSpPr>
          <p:cNvPr id="46" name="TextBox 45"/>
          <p:cNvSpPr txBox="1"/>
          <p:nvPr/>
        </p:nvSpPr>
        <p:spPr>
          <a:xfrm>
            <a:off x="219702" y="3877430"/>
            <a:ext cx="1855861" cy="415498"/>
          </a:xfrm>
          <a:prstGeom prst="rect">
            <a:avLst/>
          </a:prstGeom>
          <a:solidFill>
            <a:schemeClr val="bg1">
              <a:lumMod val="95000"/>
            </a:schemeClr>
          </a:solidFill>
        </p:spPr>
        <p:txBody>
          <a:bodyPr wrap="square" rtlCol="0">
            <a:spAutoFit/>
          </a:bodyPr>
          <a:lstStyle/>
          <a:p>
            <a:pPr algn="ctr"/>
            <a:r>
              <a:rPr lang="ru-RU" sz="10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БІЛІМ БЕРУ ОРГАНДАРЫ</a:t>
            </a:r>
          </a:p>
        </p:txBody>
      </p:sp>
      <p:sp>
        <p:nvSpPr>
          <p:cNvPr id="47" name="TextBox 46"/>
          <p:cNvSpPr txBox="1"/>
          <p:nvPr/>
        </p:nvSpPr>
        <p:spPr>
          <a:xfrm>
            <a:off x="6245607" y="3877430"/>
            <a:ext cx="1847316" cy="415498"/>
          </a:xfrm>
          <a:prstGeom prst="rect">
            <a:avLst/>
          </a:prstGeom>
          <a:solidFill>
            <a:schemeClr val="bg1">
              <a:lumMod val="95000"/>
            </a:schemeClr>
          </a:solidFill>
        </p:spPr>
        <p:txBody>
          <a:bodyPr wrap="square" rtlCol="0">
            <a:spAutoFit/>
          </a:bodyPr>
          <a:lstStyle/>
          <a:p>
            <a:pPr algn="ctr"/>
            <a:r>
              <a:rPr lang="ru-RU" sz="10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ДЕНСАУЛЫҚ САҚТАУ ОРГАНДАРЫ</a:t>
            </a:r>
          </a:p>
        </p:txBody>
      </p:sp>
      <p:sp>
        <p:nvSpPr>
          <p:cNvPr id="48" name="TextBox 47"/>
          <p:cNvSpPr txBox="1"/>
          <p:nvPr/>
        </p:nvSpPr>
        <p:spPr>
          <a:xfrm>
            <a:off x="8251427" y="3877430"/>
            <a:ext cx="1847316" cy="415498"/>
          </a:xfrm>
          <a:prstGeom prst="rect">
            <a:avLst/>
          </a:prstGeom>
          <a:solidFill>
            <a:schemeClr val="bg1">
              <a:lumMod val="95000"/>
            </a:schemeClr>
          </a:solidFill>
        </p:spPr>
        <p:txBody>
          <a:bodyPr wrap="square" rtlCol="0">
            <a:spAutoFit/>
          </a:bodyPr>
          <a:lstStyle/>
          <a:p>
            <a:pPr algn="ctr"/>
            <a:r>
              <a:rPr lang="ru-RU" sz="10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ІШКІ ІСТЕР ОРГАНДАРЫ</a:t>
            </a:r>
          </a:p>
        </p:txBody>
      </p:sp>
      <p:sp>
        <p:nvSpPr>
          <p:cNvPr id="49" name="TextBox 48"/>
          <p:cNvSpPr txBox="1"/>
          <p:nvPr/>
        </p:nvSpPr>
        <p:spPr>
          <a:xfrm>
            <a:off x="4243024" y="3879658"/>
            <a:ext cx="1855861" cy="415498"/>
          </a:xfrm>
          <a:prstGeom prst="rect">
            <a:avLst/>
          </a:prstGeom>
          <a:solidFill>
            <a:schemeClr val="bg1">
              <a:lumMod val="95000"/>
            </a:schemeClr>
          </a:solidFill>
        </p:spPr>
        <p:txBody>
          <a:bodyPr wrap="square" rtlCol="0">
            <a:spAutoFit/>
          </a:bodyPr>
          <a:lstStyle/>
          <a:p>
            <a:pPr algn="ctr"/>
            <a:r>
              <a:rPr lang="ru-RU" sz="105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ПРОКУРАТУРА ОРГАНДАРЫ</a:t>
            </a:r>
          </a:p>
        </p:txBody>
      </p:sp>
      <p:sp>
        <p:nvSpPr>
          <p:cNvPr id="50" name="Стрелка вниз 49"/>
          <p:cNvSpPr/>
          <p:nvPr/>
        </p:nvSpPr>
        <p:spPr>
          <a:xfrm>
            <a:off x="3055634" y="4172370"/>
            <a:ext cx="107962" cy="12967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Стрелка вниз 50"/>
          <p:cNvSpPr/>
          <p:nvPr/>
        </p:nvSpPr>
        <p:spPr>
          <a:xfrm>
            <a:off x="1054649" y="4345267"/>
            <a:ext cx="107962" cy="12967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Стрелка вниз 51"/>
          <p:cNvSpPr/>
          <p:nvPr/>
        </p:nvSpPr>
        <p:spPr>
          <a:xfrm>
            <a:off x="7126702" y="4345267"/>
            <a:ext cx="107962" cy="12967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трелка вниз 52"/>
          <p:cNvSpPr/>
          <p:nvPr/>
        </p:nvSpPr>
        <p:spPr>
          <a:xfrm>
            <a:off x="5070942" y="4345267"/>
            <a:ext cx="107962" cy="12967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Стрелка вниз 53"/>
          <p:cNvSpPr/>
          <p:nvPr/>
        </p:nvSpPr>
        <p:spPr>
          <a:xfrm>
            <a:off x="11054060" y="4346531"/>
            <a:ext cx="107962" cy="12967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трелка вниз 54"/>
          <p:cNvSpPr/>
          <p:nvPr/>
        </p:nvSpPr>
        <p:spPr>
          <a:xfrm>
            <a:off x="9093550" y="4346531"/>
            <a:ext cx="107962" cy="12967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p:cNvSpPr txBox="1"/>
          <p:nvPr/>
        </p:nvSpPr>
        <p:spPr>
          <a:xfrm>
            <a:off x="234694" y="395387"/>
            <a:ext cx="4008330" cy="461665"/>
          </a:xfrm>
          <a:prstGeom prst="rect">
            <a:avLst/>
          </a:prstGeom>
          <a:solidFill>
            <a:srgbClr val="E8EBF0"/>
          </a:solidFill>
        </p:spPr>
        <p:txBody>
          <a:bodyPr wrap="square" rtlCol="0">
            <a:spAutoFit/>
          </a:bodyPr>
          <a:lstStyle/>
          <a:p>
            <a:pPr algn="ctr"/>
            <a:r>
              <a:rPr lang="ru-RU" sz="1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ЖҰМЫСШЫ ОРГАН– </a:t>
            </a:r>
          </a:p>
          <a:p>
            <a:pPr algn="ct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ОҚУ-АҒАРТУ МИНИСТРЛІГІ</a:t>
            </a:r>
          </a:p>
        </p:txBody>
      </p:sp>
      <p:sp>
        <p:nvSpPr>
          <p:cNvPr id="57" name="TextBox 56"/>
          <p:cNvSpPr txBox="1"/>
          <p:nvPr/>
        </p:nvSpPr>
        <p:spPr>
          <a:xfrm>
            <a:off x="5199258" y="394681"/>
            <a:ext cx="6849141" cy="276999"/>
          </a:xfrm>
          <a:prstGeom prst="rect">
            <a:avLst/>
          </a:prstGeom>
          <a:solidFill>
            <a:srgbClr val="E8EBF0"/>
          </a:solidFill>
        </p:spPr>
        <p:txBody>
          <a:bodyPr wrap="square" rtlCol="0">
            <a:spAutoFit/>
          </a:bodyPr>
          <a:lstStyle/>
          <a:p>
            <a:pPr algn="ctr"/>
            <a:r>
              <a:rPr lang="ru-RU" sz="1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ЖЕКЕ ЖАУАПКЕРШІЛІК – </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ӘКІМ ОРЫНБАСАРЫ, МЕМЛЕКЕТТІК ОРГАН БАСШЫСЫ</a:t>
            </a:r>
          </a:p>
        </p:txBody>
      </p:sp>
      <p:sp>
        <p:nvSpPr>
          <p:cNvPr id="58" name="TextBox 57"/>
          <p:cNvSpPr txBox="1"/>
          <p:nvPr/>
        </p:nvSpPr>
        <p:spPr>
          <a:xfrm>
            <a:off x="2209764" y="4383916"/>
            <a:ext cx="1888738" cy="2554545"/>
          </a:xfrm>
          <a:prstGeom prst="rect">
            <a:avLst/>
          </a:prstGeom>
          <a:solidFill>
            <a:schemeClr val="bg1">
              <a:lumMod val="95000"/>
            </a:schemeClr>
          </a:solidFill>
        </p:spPr>
        <p:txBody>
          <a:bodyPr wrap="square" rtlCol="0">
            <a:spAutoFit/>
          </a:bodyPr>
          <a:lstStyle/>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Болған</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фактқа</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қатысты</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қабылданған</a:t>
            </a:r>
            <a:r>
              <a:rPr lang="ru-RU" sz="1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шаралар</a:t>
            </a:r>
            <a:r>
              <a:rPr lang="ru-RU" sz="1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туралы</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жұртшылықты</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жедел</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хабардар</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ету</a:t>
            </a:r>
            <a:endPar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228600" indent="-228600" algn="just">
              <a:buAutoNum type="arabicPeriod"/>
            </a:pP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Өңірдегі</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болған</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зорлық-зомбылық</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фактілері</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бойынша</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тоқсанына</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бір</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рет</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қабылданған</a:t>
            </a:r>
            <a:r>
              <a:rPr lang="ru-RU" sz="1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шаралар</a:t>
            </a:r>
            <a:r>
              <a:rPr lang="ru-RU" sz="1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туралы</a:t>
            </a:r>
            <a:r>
              <a:rPr lang="ru-RU" sz="1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брифинг.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Көмек</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көрсету</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сұрақтарды</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бақылау</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p>
          <a:p>
            <a:pPr marL="228600" indent="-228600" algn="just">
              <a:buAutoNum type="arabicPeriod"/>
            </a:pP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ІСБ: БАҚ-</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тағы</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жұмысты</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ұйымдастыру</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ақпараттық</a:t>
            </a:r>
            <a:r>
              <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0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түсіндіру</a:t>
            </a:r>
            <a:endParaRPr lang="ru-RU" sz="1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1" name="TextBox 60"/>
          <p:cNvSpPr txBox="1"/>
          <p:nvPr/>
        </p:nvSpPr>
        <p:spPr>
          <a:xfrm>
            <a:off x="9378591" y="2336134"/>
            <a:ext cx="2672839" cy="1200329"/>
          </a:xfrm>
          <a:prstGeom prst="rect">
            <a:avLst/>
          </a:prstGeom>
          <a:solidFill>
            <a:srgbClr val="E8EBF0"/>
          </a:solidFill>
        </p:spPr>
        <p:txBody>
          <a:bodyPr wrap="square" rtlCol="0">
            <a:spAutoFit/>
          </a:bodyPr>
          <a:lstStyle/>
          <a:p>
            <a:pPr algn="ct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Кәмелетке</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толмағандардың</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істері</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жөніндегі</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комиссия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ақпарат</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түскен</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сәттен</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бастап</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12 </a:t>
            </a:r>
            <a:r>
              <a:rPr lang="ru-RU" sz="12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сағаттың</a:t>
            </a:r>
            <a:r>
              <a:rPr lang="ru-RU" sz="1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ішінде</a:t>
            </a:r>
            <a:r>
              <a:rPr lang="ru-RU" sz="1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баланы</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орналастыру</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немесе</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оны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отбасында</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қалдыру</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туралы</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шешім</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қабылдайды</a:t>
            </a:r>
            <a:endPar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3359267" y="2329658"/>
            <a:ext cx="2672839" cy="1015663"/>
          </a:xfrm>
          <a:prstGeom prst="rect">
            <a:avLst/>
          </a:prstGeom>
          <a:solidFill>
            <a:srgbClr val="E8EBF0"/>
          </a:solidFill>
        </p:spPr>
        <p:txBody>
          <a:bodyPr wrap="square" rtlCol="0">
            <a:spAutoFit/>
          </a:bodyPr>
          <a:lstStyle/>
          <a:p>
            <a:pPr algn="ctr"/>
            <a:endPar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Балаларға</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қатысты</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зорлық-зомбылық</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фактілерін</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анықтайды</a:t>
            </a:r>
            <a:endPar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3" name="TextBox 62"/>
          <p:cNvSpPr txBox="1"/>
          <p:nvPr/>
        </p:nvSpPr>
        <p:spPr>
          <a:xfrm>
            <a:off x="6442948" y="2336134"/>
            <a:ext cx="2672839" cy="1200329"/>
          </a:xfrm>
          <a:prstGeom prst="rect">
            <a:avLst/>
          </a:prstGeom>
          <a:solidFill>
            <a:srgbClr val="E8EBF0"/>
          </a:solidFill>
        </p:spPr>
        <p:txBody>
          <a:bodyPr wrap="square" rtlCol="0">
            <a:spAutoFit/>
          </a:bodyPr>
          <a:lstStyle/>
          <a:p>
            <a:pPr algn="ctr"/>
            <a:endPar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ru-RU" sz="1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1 </a:t>
            </a:r>
            <a:r>
              <a:rPr lang="ru-RU" sz="12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сағат</a:t>
            </a:r>
            <a:r>
              <a:rPr lang="ru-RU" sz="1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ішінде</a:t>
            </a:r>
            <a:r>
              <a:rPr lang="ru-RU" sz="1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қабылданатын</a:t>
            </a:r>
            <a:r>
              <a:rPr lang="ru-RU" sz="1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шаралар</a:t>
            </a:r>
            <a:r>
              <a:rPr lang="ru-RU" sz="1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туралы</a:t>
            </a:r>
            <a:r>
              <a:rPr lang="ru-RU" sz="1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b="1"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ақпараттандыру</a:t>
            </a:r>
            <a:r>
              <a:rPr lang="ru-RU" sz="1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мониторинг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тобын</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құру</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оқиға</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20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орнына</a:t>
            </a:r>
            <a:r>
              <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бару </a:t>
            </a:r>
          </a:p>
          <a:p>
            <a:pPr algn="ctr"/>
            <a:endParaRPr lang="ru-RU" sz="1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4" name="Стрелка вниз 63"/>
          <p:cNvSpPr/>
          <p:nvPr/>
        </p:nvSpPr>
        <p:spPr>
          <a:xfrm rot="16200000">
            <a:off x="3078796" y="2918601"/>
            <a:ext cx="107962" cy="12967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Стрелка вниз 64"/>
          <p:cNvSpPr/>
          <p:nvPr/>
        </p:nvSpPr>
        <p:spPr>
          <a:xfrm rot="16200000">
            <a:off x="6155010" y="2871460"/>
            <a:ext cx="107962" cy="12967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Стрелка вниз 65"/>
          <p:cNvSpPr/>
          <p:nvPr/>
        </p:nvSpPr>
        <p:spPr>
          <a:xfrm rot="16200000">
            <a:off x="9182959" y="2871460"/>
            <a:ext cx="107962" cy="129676"/>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7" name="Прямая соединительная линия 66"/>
          <p:cNvCxnSpPr/>
          <p:nvPr/>
        </p:nvCxnSpPr>
        <p:spPr>
          <a:xfrm>
            <a:off x="214428" y="3670180"/>
            <a:ext cx="11831728" cy="0"/>
          </a:xfrm>
          <a:prstGeom prst="line">
            <a:avLst/>
          </a:prstGeom>
          <a:ln w="1905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32187" y="2100513"/>
            <a:ext cx="298480" cy="307777"/>
          </a:xfrm>
          <a:prstGeom prst="rect">
            <a:avLst/>
          </a:prstGeom>
          <a:noFill/>
        </p:spPr>
        <p:txBody>
          <a:bodyPr wrap="none" rtlCol="0">
            <a:spAutoFit/>
          </a:bodyPr>
          <a:lstStyle/>
          <a:p>
            <a:r>
              <a:rPr lang="ru-RU" sz="1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1</a:t>
            </a:r>
          </a:p>
        </p:txBody>
      </p:sp>
      <p:sp>
        <p:nvSpPr>
          <p:cNvPr id="69" name="TextBox 68"/>
          <p:cNvSpPr txBox="1"/>
          <p:nvPr/>
        </p:nvSpPr>
        <p:spPr>
          <a:xfrm>
            <a:off x="4515867" y="2085843"/>
            <a:ext cx="298480" cy="307777"/>
          </a:xfrm>
          <a:prstGeom prst="rect">
            <a:avLst/>
          </a:prstGeom>
          <a:noFill/>
        </p:spPr>
        <p:txBody>
          <a:bodyPr wrap="none" rtlCol="0">
            <a:spAutoFit/>
          </a:bodyPr>
          <a:lstStyle/>
          <a:p>
            <a:r>
              <a:rPr lang="ru-RU" sz="1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2</a:t>
            </a:r>
          </a:p>
        </p:txBody>
      </p:sp>
      <p:sp>
        <p:nvSpPr>
          <p:cNvPr id="70" name="TextBox 69"/>
          <p:cNvSpPr txBox="1"/>
          <p:nvPr/>
        </p:nvSpPr>
        <p:spPr>
          <a:xfrm>
            <a:off x="7630127" y="2085843"/>
            <a:ext cx="298480" cy="307777"/>
          </a:xfrm>
          <a:prstGeom prst="rect">
            <a:avLst/>
          </a:prstGeom>
          <a:noFill/>
        </p:spPr>
        <p:txBody>
          <a:bodyPr wrap="none" rtlCol="0">
            <a:spAutoFit/>
          </a:bodyPr>
          <a:lstStyle/>
          <a:p>
            <a:r>
              <a:rPr lang="ru-RU" sz="1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3</a:t>
            </a:r>
          </a:p>
        </p:txBody>
      </p:sp>
      <p:sp>
        <p:nvSpPr>
          <p:cNvPr id="71" name="TextBox 70"/>
          <p:cNvSpPr txBox="1"/>
          <p:nvPr/>
        </p:nvSpPr>
        <p:spPr>
          <a:xfrm>
            <a:off x="10491814" y="2093099"/>
            <a:ext cx="298480" cy="307777"/>
          </a:xfrm>
          <a:prstGeom prst="rect">
            <a:avLst/>
          </a:prstGeom>
          <a:noFill/>
        </p:spPr>
        <p:txBody>
          <a:bodyPr wrap="none" rtlCol="0">
            <a:spAutoFit/>
          </a:bodyPr>
          <a:lstStyle/>
          <a:p>
            <a:r>
              <a:rPr lang="ru-RU" sz="1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4</a:t>
            </a:r>
          </a:p>
        </p:txBody>
      </p:sp>
      <p:cxnSp>
        <p:nvCxnSpPr>
          <p:cNvPr id="72" name="Прямая соединительная линия 71"/>
          <p:cNvCxnSpPr/>
          <p:nvPr/>
        </p:nvCxnSpPr>
        <p:spPr>
          <a:xfrm>
            <a:off x="214428" y="925123"/>
            <a:ext cx="11831728" cy="0"/>
          </a:xfrm>
          <a:prstGeom prst="line">
            <a:avLst/>
          </a:prstGeom>
          <a:ln w="1905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519641"/>
      </p:ext>
    </p:extLst>
  </p:cSld>
  <p:clrMapOvr>
    <a:masterClrMapping/>
  </p:clrMapOvr>
</p:sld>
</file>

<file path=ppt/theme/theme1.xml><?xml version="1.0" encoding="utf-8"?>
<a:theme xmlns:a="http://schemas.openxmlformats.org/drawingml/2006/main" name="2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2044</TotalTime>
  <Words>1108</Words>
  <Application>Microsoft Office PowerPoint</Application>
  <PresentationFormat>Широкоэкранный</PresentationFormat>
  <Paragraphs>105</Paragraphs>
  <Slides>8</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Tahoma</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Азат Тиштыбаев</dc:creator>
  <cp:lastModifiedBy>User</cp:lastModifiedBy>
  <cp:revision>224</cp:revision>
  <cp:lastPrinted>2023-06-09T07:39:32Z</cp:lastPrinted>
  <dcterms:modified xsi:type="dcterms:W3CDTF">2023-07-27T09:02:28Z</dcterms:modified>
</cp:coreProperties>
</file>