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8"/>
  </p:notesMasterIdLst>
  <p:handoutMasterIdLst>
    <p:handoutMasterId r:id="rId9"/>
  </p:handoutMasterIdLst>
  <p:sldIdLst>
    <p:sldId id="505" r:id="rId3"/>
    <p:sldId id="526" r:id="rId4"/>
    <p:sldId id="521" r:id="rId5"/>
    <p:sldId id="524" r:id="rId6"/>
    <p:sldId id="519" r:id="rId7"/>
  </p:sldIdLst>
  <p:sldSz cx="9144000" cy="5144135" type="screen16x9"/>
  <p:notesSz cx="6858000" cy="9144000"/>
  <p:embeddedFontLst>
    <p:embeddedFont>
      <p:font typeface="SimSun" panose="02010600030101010101" pitchFamily="2" charset="-122"/>
      <p:regular r:id="rId13"/>
    </p:embeddedFont>
    <p:embeddedFont>
      <p:font typeface="黑体" panose="02010609060101010101" pitchFamily="49" charset="-122"/>
      <p:regular r:id="rId14"/>
    </p:embeddedFont>
    <p:embeddedFont>
      <p:font typeface="Calibri" panose="020F0502020204030204" charset="0"/>
      <p:regular r:id="rId15"/>
      <p:bold r:id="rId16"/>
      <p:italic r:id="rId17"/>
      <p:boldItalic r:id="rId18"/>
    </p:embeddedFont>
    <p:embeddedFont>
      <p:font typeface="Microsoft YaHei" panose="020B0503020204020204" charset="-122"/>
      <p:regular r:id="rId19"/>
    </p:embeddedFont>
    <p:embeddedFont>
      <p:font typeface="Comic Sans MS" panose="030F0702030302020204" charset="0"/>
      <p:regular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1C21"/>
    <a:srgbClr val="3A8F97"/>
    <a:srgbClr val="DAFCF5"/>
    <a:srgbClr val="1B6557"/>
    <a:srgbClr val="1D9982"/>
    <a:srgbClr val="EDEFF0"/>
    <a:srgbClr val="7D8B8C"/>
    <a:srgbClr val="F2C107"/>
    <a:srgbClr val="579267"/>
    <a:srgbClr val="3D4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font" Target="fonts/font8.fntdata"/><Relationship Id="rId2" Type="http://schemas.openxmlformats.org/officeDocument/2006/relationships/theme" Target="theme/theme1.xml"/><Relationship Id="rId19" Type="http://schemas.openxmlformats.org/officeDocument/2006/relationships/font" Target="fonts/font7.fntdata"/><Relationship Id="rId18" Type="http://schemas.openxmlformats.org/officeDocument/2006/relationships/font" Target="fonts/font6.fntdata"/><Relationship Id="rId17" Type="http://schemas.openxmlformats.org/officeDocument/2006/relationships/font" Target="fonts/font5.fntdata"/><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893"/>
            <a:ext cx="6858000" cy="1242040"/>
          </a:xfrm>
        </p:spPr>
        <p:txBody>
          <a:bodyPr anchor="b">
            <a:normAutofit/>
          </a:bodyPr>
          <a:lstStyle>
            <a:lvl1pPr algn="ctr">
              <a:defRPr sz="54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2702001"/>
            <a:ext cx="6858000" cy="1242039"/>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413730"/>
            <a:ext cx="7886700" cy="416995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Custom layout">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4725539" y="-1951107"/>
            <a:ext cx="6733035" cy="4151012"/>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2605704" y="3904306"/>
            <a:ext cx="6733035" cy="415101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alog">
    <p:spTree>
      <p:nvGrpSpPr>
        <p:cNvPr id="1" name=""/>
        <p:cNvGrpSpPr/>
        <p:nvPr/>
      </p:nvGrpSpPr>
      <p:grpSpPr>
        <a:xfrm>
          <a:off x="0" y="0"/>
          <a:ext cx="0" cy="0"/>
          <a:chOff x="0" y="0"/>
          <a:chExt cx="0" cy="0"/>
        </a:xfrm>
      </p:grpSpPr>
      <p:sp>
        <p:nvSpPr>
          <p:cNvPr id="3" name="矩形 2"/>
          <p:cNvSpPr/>
          <p:nvPr userDrawn="1"/>
        </p:nvSpPr>
        <p:spPr>
          <a:xfrm>
            <a:off x="253124" y="209843"/>
            <a:ext cx="8637751" cy="472495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Calibri" panose="020F0502020204030204" charset="0"/>
            </a:endParaRPr>
          </a:p>
        </p:txBody>
      </p:sp>
      <p:sp useBgFill="1">
        <p:nvSpPr>
          <p:cNvPr id="6" name="等腰三角形 5"/>
          <p:cNvSpPr>
            <a:spLocks noChangeAspect="1"/>
          </p:cNvSpPr>
          <p:nvPr userDrawn="1"/>
        </p:nvSpPr>
        <p:spPr>
          <a:xfrm flipV="1">
            <a:off x="4437035" y="209843"/>
            <a:ext cx="269930" cy="23275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2000">
        <p15:prstTrans prst="crush"/>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067160" y="0"/>
            <a:ext cx="4076841" cy="51444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Tm="5000"/>
    </mc:Choice>
    <mc:Fallback>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9144000" cy="51444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Calibri" panose="020F0502020204030204" charset="0"/>
            </a:endParaRPr>
          </a:p>
        </p:txBody>
      </p:sp>
    </p:spTree>
  </p:cSld>
  <p:clrMapOvr>
    <a:masterClrMapping/>
  </p:clrMapOvr>
  <p:transition advClick="0" advTm="1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1640869"/>
            <a:ext cx="7886700" cy="1862662"/>
          </a:xfrm>
        </p:spPr>
        <p:txBody>
          <a:bodyPr>
            <a:normAutofit/>
          </a:bodyPr>
          <a:lstStyle>
            <a:lvl1pPr algn="ctr">
              <a:defRPr sz="45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369458"/>
            <a:ext cx="3886200" cy="32640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308950"/>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1962050"/>
            <a:ext cx="3868340" cy="268101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308950"/>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1962050"/>
            <a:ext cx="3887391" cy="268101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533"/>
            <a:ext cx="4286250" cy="1037019"/>
          </a:xfrm>
        </p:spPr>
        <p:txBody>
          <a:bodyPr anchor="b" anchorCtr="0">
            <a:normAutofit/>
          </a:bodyPr>
          <a:lstStyle>
            <a:lvl1pPr algn="ctr">
              <a:defRPr sz="6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2800391"/>
            <a:ext cx="4286250" cy="889608"/>
          </a:xfrm>
        </p:spPr>
        <p:txBody>
          <a:bodyPr>
            <a:normAutofit/>
          </a:bodyPr>
          <a:lstStyle>
            <a:lvl1pPr marL="0" indent="0" algn="ctr">
              <a:buNone/>
              <a:defRPr sz="24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and title">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348"/>
            <a:ext cx="3511241" cy="1071308"/>
          </a:xfrm>
        </p:spPr>
        <p:txBody>
          <a:bodyPr anchor="t" anchorCtr="0">
            <a:normAutofit/>
          </a:bodyPr>
          <a:lstStyle>
            <a:lvl1pPr>
              <a:defRPr sz="27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535348"/>
            <a:ext cx="4283912" cy="405340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dirty="0"/>
          </a:p>
        </p:txBody>
      </p:sp>
      <p:sp>
        <p:nvSpPr>
          <p:cNvPr id="4" name="文本占位符 3"/>
          <p:cNvSpPr>
            <a:spLocks noGrp="1"/>
          </p:cNvSpPr>
          <p:nvPr>
            <p:ph type="body" sz="half" idx="2"/>
          </p:nvPr>
        </p:nvSpPr>
        <p:spPr>
          <a:xfrm>
            <a:off x="628650" y="1735709"/>
            <a:ext cx="3511241" cy="28591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92"/>
            <a:ext cx="681676" cy="4359642"/>
          </a:xfrm>
        </p:spPr>
        <p:txBody>
          <a:bodyPr vert="eaVert">
            <a:normAutofit/>
          </a:bodyPr>
          <a:lstStyle>
            <a:lvl1pPr>
              <a:defRPr sz="33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273892"/>
            <a:ext cx="7084832" cy="4359642"/>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3.xml"/><Relationship Id="rId2" Type="http://schemas.openxmlformats.org/officeDocument/2006/relationships/slideLayout" Target="../slideLayouts/slideLayout2.xml"/><Relationship Id="rId19" Type="http://schemas.openxmlformats.org/officeDocument/2006/relationships/tags" Target="../tags/tag2.xml"/><Relationship Id="rId18" Type="http://schemas.openxmlformats.org/officeDocument/2006/relationships/tags" Target="../tags/tag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8"/>
            </p:custDataLst>
          </p:nvPr>
        </p:nvSpPr>
        <p:spPr>
          <a:xfrm>
            <a:off x="628650" y="273892"/>
            <a:ext cx="7886700" cy="99434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9"/>
            </p:custDataLst>
          </p:nvPr>
        </p:nvSpPr>
        <p:spPr>
          <a:xfrm>
            <a:off x="628650" y="1369458"/>
            <a:ext cx="7886700" cy="326407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normAutofit/>
          </a:bodyPr>
          <a:lstStyle>
            <a:lvl1pPr algn="ctr">
              <a:defRPr sz="9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Calibri" panose="020F050202020403020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Calibri" panose="020F050202020403020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Calibri" panose="020F050202020403020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Calibri" panose="020F050202020403020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Calibri" panose="020F050202020403020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Calibri" panose="020F0502020204030204" charset="0"/>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6.jpe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2" Type="http://schemas.openxmlformats.org/officeDocument/2006/relationships/slideLayout" Target="../slideLayouts/slideLayout2.xml"/><Relationship Id="rId31" Type="http://schemas.openxmlformats.org/officeDocument/2006/relationships/tags" Target="../tags/tag35.xml"/><Relationship Id="rId30" Type="http://schemas.openxmlformats.org/officeDocument/2006/relationships/tags" Target="../tags/tag34.xml"/><Relationship Id="rId3" Type="http://schemas.openxmlformats.org/officeDocument/2006/relationships/tags" Target="../tags/tag7.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image" Target="../media/image7.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2094230" y="1651635"/>
            <a:ext cx="4954905" cy="1799590"/>
            <a:chOff x="3299" y="2809"/>
            <a:chExt cx="7803" cy="2834"/>
          </a:xfrm>
        </p:grpSpPr>
        <p:sp>
          <p:nvSpPr>
            <p:cNvPr id="3" name="文本框 2"/>
            <p:cNvSpPr txBox="1"/>
            <p:nvPr/>
          </p:nvSpPr>
          <p:spPr>
            <a:xfrm>
              <a:off x="5758" y="2809"/>
              <a:ext cx="2885" cy="1343"/>
            </a:xfrm>
            <a:prstGeom prst="rect">
              <a:avLst/>
            </a:prstGeom>
            <a:noFill/>
          </p:spPr>
          <p:txBody>
            <a:bodyPr wrap="square" rtlCol="0">
              <a:spAutoFit/>
            </a:bodyPr>
            <a:p>
              <a:pPr algn="ctr"/>
              <a:endParaRPr lang="zh-CN" altLang="en-US" sz="4950" b="1">
                <a:solidFill>
                  <a:srgbClr val="1B6557"/>
                </a:solidFill>
                <a:latin typeface="Calibri" panose="020F0502020204030204" charset="0"/>
                <a:ea typeface="Calibri" panose="020F0502020204030204" charset="0"/>
                <a:cs typeface="Calibri" panose="020F0502020204030204" charset="0"/>
              </a:endParaRPr>
            </a:p>
          </p:txBody>
        </p:sp>
        <p:sp>
          <p:nvSpPr>
            <p:cNvPr id="5" name="矩形 4"/>
            <p:cNvSpPr/>
            <p:nvPr/>
          </p:nvSpPr>
          <p:spPr>
            <a:xfrm>
              <a:off x="4161" y="3343"/>
              <a:ext cx="6680" cy="1590"/>
            </a:xfrm>
            <a:prstGeom prst="rect">
              <a:avLst/>
            </a:prstGeom>
            <a:solidFill>
              <a:srgbClr val="1B6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endParaRPr>
            </a:p>
            <a:p>
              <a:pPr algn="ctr"/>
              <a:r>
                <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rPr>
                <a:t>Возрастные нормы </a:t>
              </a:r>
              <a:endPar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endParaRPr>
            </a:p>
            <a:p>
              <a:pPr algn="ctr"/>
              <a:r>
                <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rPr>
                <a:t>речевого развития</a:t>
              </a:r>
              <a:endPar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endParaRPr>
            </a:p>
            <a:p>
              <a:pPr algn="ctr"/>
              <a:r>
                <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rPr>
                <a:t> </a:t>
              </a:r>
              <a:endParaRPr lang="zh-CN" altLang="en-US" sz="2500" b="1" cap="all">
                <a:solidFill>
                  <a:schemeClr val="bg1"/>
                </a:solidFill>
                <a:uFillTx/>
                <a:latin typeface="Times New Roman" panose="02020603050405020304" charset="0"/>
                <a:ea typeface="Calibri" panose="020F0502020204030204" charset="0"/>
                <a:cs typeface="Times New Roman" panose="02020603050405020304" charset="0"/>
                <a:sym typeface="+mn-ea"/>
              </a:endParaRPr>
            </a:p>
          </p:txBody>
        </p:sp>
        <p:sp>
          <p:nvSpPr>
            <p:cNvPr id="6" name="文本框 5"/>
            <p:cNvSpPr txBox="1"/>
            <p:nvPr/>
          </p:nvSpPr>
          <p:spPr>
            <a:xfrm>
              <a:off x="3299" y="5281"/>
              <a:ext cx="7803" cy="362"/>
            </a:xfrm>
            <a:prstGeom prst="rect">
              <a:avLst/>
            </a:prstGeom>
            <a:noFill/>
          </p:spPr>
          <p:txBody>
            <a:bodyPr wrap="square" rtlCol="0">
              <a:spAutoFit/>
            </a:bodyPr>
            <a:p>
              <a:pPr algn="dist"/>
              <a:endParaRPr lang="en-US" altLang="zh-CN" sz="900" dirty="0">
                <a:solidFill>
                  <a:srgbClr val="1B6557"/>
                </a:solidFill>
                <a:latin typeface="Calibri" panose="020F0502020204030204" charset="0"/>
                <a:ea typeface="Calibri" panose="020F0502020204030204" charset="0"/>
              </a:endParaRPr>
            </a:p>
          </p:txBody>
        </p: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标题 2"/>
          <p:cNvSpPr>
            <a:spLocks noGrp="1"/>
          </p:cNvSpPr>
          <p:nvPr>
            <p:ph type="title" hasCustomPrompt="1"/>
          </p:nvPr>
        </p:nvSpPr>
        <p:spPr>
          <a:xfrm>
            <a:off x="1753870" y="518160"/>
            <a:ext cx="4933315" cy="346075"/>
          </a:xfrm>
        </p:spPr>
        <p:txBody>
          <a:bodyPr wrap="none" lIns="0" rIns="0">
            <a:noAutofit/>
          </a:bodyPr>
          <a:lstStyle>
            <a:lvl1pPr algn="l">
              <a:defRPr sz="2800" b="0" spc="600">
                <a:solidFill>
                  <a:schemeClr val="accent1"/>
                </a:solidFill>
              </a:defRPr>
            </a:lvl1pPr>
          </a:lstStyle>
          <a:p>
            <a:pPr algn="ctr"/>
            <a:r>
              <a:rPr lang="ru-RU" altLang="zh-CN" sz="1500" b="1" u="sng" dirty="0">
                <a:solidFill>
                  <a:schemeClr val="tx1"/>
                </a:solidFill>
                <a:latin typeface="Times New Roman" panose="02020603050405020304" charset="0"/>
                <a:cs typeface="Times New Roman" panose="02020603050405020304" charset="0"/>
              </a:rPr>
              <a:t>Что такое речь?</a:t>
            </a:r>
            <a:endParaRPr lang="ru-RU" altLang="zh-CN" sz="1500" b="1" u="sng" dirty="0">
              <a:solidFill>
                <a:schemeClr val="tx1"/>
              </a:solidFill>
              <a:latin typeface="Times New Roman" panose="02020603050405020304" charset="0"/>
              <a:cs typeface="Times New Roman" panose="02020603050405020304" charset="0"/>
            </a:endParaRPr>
          </a:p>
        </p:txBody>
      </p:sp>
      <p:sp>
        <p:nvSpPr>
          <p:cNvPr id="38" name="Text Placeholder 32"/>
          <p:cNvSpPr txBox="1"/>
          <p:nvPr/>
        </p:nvSpPr>
        <p:spPr>
          <a:xfrm>
            <a:off x="647065" y="909955"/>
            <a:ext cx="7572375" cy="15220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Для того чтобы успешно существовать в социуме, человеку необходим важнейший навык — умение общаться с другими людьми. Часть информации при общении человек передает собеседнику при помощи жестов, мимики. Но львиная доля ее приходится на то уникальное умение, которое доступно на земле только человеку. Это умение — речь. Нормальное развитие детей непременно включает в себя овладение связной речью. Она не является для людей врожденным умением, и освоить ее малышу придется самостоятельно. Формируясь и непрерывно изменяясь на протяжении многих поколений, речь является одной из самых важных составляющих жизни человека. Перед маленьким ребенком стоит большая, важная задача — овладеть искусством правильно и понятно выражать свои мысли, усвоить все богатство и многообразие русского языка. И ребенок, как правило, успешно справляется с ее выполнением.</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Основы пользования речью, ее развитие приходится на ранний период детства. </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То есть в промежутке от года и до 5-6 лет закладывается тот базис, на котором в</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дальнейшем ребенок будет строить всю свою жизнь в социуме. </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Развитие речи — уникальное явление, напрямую связанное и с </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интеллектуальным развитием ребенка, и с его коммуникативными навыками.</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И, конечно, маленькому человеку в это период как никогда необходимы помощь и поддержка </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близких,</a:t>
            </a: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r>
              <a:rPr lang="en-US" sz="900" b="1" dirty="0">
                <a:solidFill>
                  <a:schemeClr val="tx2"/>
                </a:solidFill>
                <a:latin typeface="Times New Roman" panose="02020603050405020304" charset="0"/>
                <a:ea typeface="Calibri" panose="020F0502020204030204" charset="0"/>
                <a:cs typeface="Times New Roman" panose="02020603050405020304" charset="0"/>
              </a:rPr>
              <a:t>нужен кто-то, кто сможет направлять его развитие и помогать в освоении </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богатого и разнообразного языкового материала, научит правильно обращаться </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l">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с удивительным и сложным инструментом общения — речью.</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gn="r">
              <a:lnSpc>
                <a:spcPct val="130000"/>
              </a:lnSpc>
              <a:spcBef>
                <a:spcPts val="0"/>
              </a:spcBef>
              <a:buNone/>
            </a:pP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Развитие связной речи у маленького человека — долгий и сложный процесс. Актуальность этой задачи для дошколенка сложно переоценить. С помощью речи ребенок познает окружающий мир, развивает коммуникативные навыки, ассоциативное мышление. С научной точки зрения этот процесс и его закономерности изучаются даже отдельной лингвистической дисциплиной — онтолингвистикой.</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p:txBody>
      </p:sp>
      <p:sp>
        <p:nvSpPr>
          <p:cNvPr id="22" name="Text Placeholder 32"/>
          <p:cNvSpPr txBox="1"/>
          <p:nvPr/>
        </p:nvSpPr>
        <p:spPr>
          <a:xfrm>
            <a:off x="6117908" y="3081788"/>
            <a:ext cx="2101691" cy="5519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endParaRPr lang="en-US" sz="825" dirty="0">
              <a:solidFill>
                <a:schemeClr val="tx2"/>
              </a:solidFill>
              <a:latin typeface="Calibri" panose="020F0502020204030204" charset="0"/>
              <a:ea typeface="Calibri" panose="020F0502020204030204" charset="0"/>
              <a:cs typeface="Calibri" panose="020F0502020204030204" charset="0"/>
            </a:endParaRPr>
          </a:p>
        </p:txBody>
      </p:sp>
      <p:sp>
        <p:nvSpPr>
          <p:cNvPr id="25" name="Text Placeholder 32"/>
          <p:cNvSpPr txBox="1"/>
          <p:nvPr/>
        </p:nvSpPr>
        <p:spPr>
          <a:xfrm>
            <a:off x="941438" y="2069756"/>
            <a:ext cx="2101691" cy="5519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endParaRPr lang="en-US" sz="825" dirty="0">
              <a:solidFill>
                <a:schemeClr val="tx2"/>
              </a:solidFill>
              <a:latin typeface="Calibri" panose="020F0502020204030204" charset="0"/>
              <a:ea typeface="Calibri" panose="020F0502020204030204" charset="0"/>
              <a:cs typeface="Calibri" panose="020F0502020204030204" charset="0"/>
            </a:endParaRPr>
          </a:p>
        </p:txBody>
      </p:sp>
      <p:sp>
        <p:nvSpPr>
          <p:cNvPr id="26" name="Text Placeholder 32"/>
          <p:cNvSpPr txBox="1"/>
          <p:nvPr/>
        </p:nvSpPr>
        <p:spPr>
          <a:xfrm>
            <a:off x="941438" y="3248951"/>
            <a:ext cx="2101691" cy="5519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endParaRPr lang="en-US" sz="825" dirty="0">
              <a:solidFill>
                <a:schemeClr val="tx2"/>
              </a:solidFill>
              <a:latin typeface="Calibri" panose="020F0502020204030204" charset="0"/>
              <a:ea typeface="Calibri" panose="020F0502020204030204" charset="0"/>
              <a:cs typeface="Calibri" panose="020F0502020204030204" charset="0"/>
            </a:endParaRPr>
          </a:p>
        </p:txBody>
      </p:sp>
      <p:pic>
        <p:nvPicPr>
          <p:cNvPr id="15" name="Изображение 14" descr="download"/>
          <p:cNvPicPr>
            <a:picLocks noChangeAspect="1"/>
          </p:cNvPicPr>
          <p:nvPr/>
        </p:nvPicPr>
        <p:blipFill>
          <a:blip r:embed="rId2"/>
          <a:stretch>
            <a:fillRect/>
          </a:stretch>
        </p:blipFill>
        <p:spPr>
          <a:xfrm>
            <a:off x="5659120" y="2125980"/>
            <a:ext cx="2950845" cy="1842135"/>
          </a:xfrm>
          <a:prstGeom prst="rect">
            <a:avLst/>
          </a:prstGeom>
        </p:spPr>
      </p:pic>
    </p:spTree>
    <p:custDataLst>
      <p:tags r:id="rId3"/>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2"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PA-标题 2"/>
          <p:cNvSpPr>
            <a:spLocks noGrp="1"/>
          </p:cNvSpPr>
          <p:nvPr>
            <p:ph type="title" hasCustomPrompt="1"/>
            <p:custDataLst>
              <p:tags r:id="rId2"/>
            </p:custDataLst>
          </p:nvPr>
        </p:nvSpPr>
        <p:spPr>
          <a:xfrm>
            <a:off x="2898420" y="534856"/>
            <a:ext cx="3524962" cy="360098"/>
          </a:xfrm>
        </p:spPr>
        <p:txBody>
          <a:bodyPr wrap="none" lIns="0" rIns="0">
            <a:noAutofit/>
          </a:bodyPr>
          <a:lstStyle>
            <a:lvl1pPr algn="l">
              <a:defRPr sz="2800" b="0" spc="600">
                <a:solidFill>
                  <a:schemeClr val="accent1"/>
                </a:solidFill>
              </a:defRPr>
            </a:lvl1pPr>
          </a:lstStyle>
          <a:p>
            <a:pPr algn="ctr"/>
            <a:r>
              <a:rPr lang="zh-CN" altLang="en-US" sz="1800" b="1" dirty="0">
                <a:solidFill>
                  <a:srgbClr val="4C4C4C"/>
                </a:solidFill>
                <a:latin typeface="Comic Sans MS" panose="030F0702030302020204" charset="0"/>
                <a:cs typeface="Comic Sans MS" panose="030F0702030302020204" charset="0"/>
              </a:rPr>
              <a:t>Возрастные нормы речевого развития</a:t>
            </a:r>
            <a:endParaRPr lang="zh-CN" altLang="en-US" sz="1800" b="1" dirty="0">
              <a:solidFill>
                <a:srgbClr val="4C4C4C"/>
              </a:solidFill>
              <a:latin typeface="Comic Sans MS" panose="030F0702030302020204" charset="0"/>
              <a:cs typeface="Comic Sans MS" panose="030F0702030302020204" charset="0"/>
            </a:endParaRPr>
          </a:p>
        </p:txBody>
      </p:sp>
      <p:sp>
        <p:nvSpPr>
          <p:cNvPr id="5" name="PA-文本占位符 16"/>
          <p:cNvSpPr>
            <a:spLocks noGrp="1"/>
          </p:cNvSpPr>
          <p:nvPr>
            <p:custDataLst>
              <p:tags r:id="rId3"/>
            </p:custDataLst>
          </p:nvPr>
        </p:nvSpPr>
        <p:spPr>
          <a:xfrm>
            <a:off x="3705590" y="772996"/>
            <a:ext cx="1732820" cy="286137"/>
          </a:xfrm>
          <a:prstGeom prst="rect">
            <a:avLst/>
          </a:prstGeom>
        </p:spPr>
        <p:txBody>
          <a:bodyPr vert="horz" wrap="none" lIns="68580" tIns="34290" rIns="68580" bIns="34290" rtlCol="0" anchor="ctr" anchorCtr="0">
            <a:noAutofit/>
          </a:bodyPr>
          <a:lstStyle>
            <a:lvl1pPr marL="0" indent="0" algn="l">
              <a:lnSpc>
                <a:spcPct val="100000"/>
              </a:lnSpc>
              <a:spcBef>
                <a:spcPts val="0"/>
              </a:spcBef>
              <a:buNone/>
              <a:defRPr sz="1600">
                <a:solidFill>
                  <a:schemeClr val="bg1"/>
                </a:solidFill>
              </a:defRPr>
            </a:lvl1pPr>
          </a:lstStyle>
          <a:p>
            <a:pPr lvl="0" algn="ctr"/>
            <a:endParaRPr lang="en-US" altLang="zh-CN" sz="1050" dirty="0">
              <a:solidFill>
                <a:schemeClr val="bg1">
                  <a:lumMod val="50000"/>
                </a:schemeClr>
              </a:solidFill>
              <a:ea typeface="Calibri" panose="020F0502020204030204" charset="0"/>
            </a:endParaRPr>
          </a:p>
        </p:txBody>
      </p:sp>
      <p:sp>
        <p:nvSpPr>
          <p:cNvPr id="8" name="PA-矩形 7"/>
          <p:cNvSpPr/>
          <p:nvPr>
            <p:custDataLst>
              <p:tags r:id="rId4"/>
            </p:custDataLst>
          </p:nvPr>
        </p:nvSpPr>
        <p:spPr>
          <a:xfrm>
            <a:off x="995045" y="948055"/>
            <a:ext cx="7338060" cy="1849120"/>
          </a:xfrm>
          <a:prstGeom prst="rect">
            <a:avLst/>
          </a:prstGeom>
        </p:spPr>
        <p:txBody>
          <a:bodyPr wrap="square">
            <a:spAutoFit/>
            <a:scene3d>
              <a:camera prst="orthographicFront"/>
              <a:lightRig rig="threePt" dir="t"/>
            </a:scene3d>
            <a:sp3d contourW="12700"/>
          </a:bodyPr>
          <a:p>
            <a:pPr>
              <a:lnSpc>
                <a:spcPct val="120000"/>
              </a:lnSpc>
            </a:pPr>
            <a:r>
              <a:rPr lang="zh-CN" altLang="en-US" sz="850" dirty="0">
                <a:solidFill>
                  <a:schemeClr val="tx1">
                    <a:lumMod val="65000"/>
                    <a:lumOff val="35000"/>
                  </a:schemeClr>
                </a:solidFill>
                <a:ea typeface="Calibri" panose="020F0502020204030204" charset="0"/>
                <a:cs typeface="Calibri" panose="020F0502020204030204" charset="0"/>
                <a:sym typeface="+mn-lt"/>
              </a:rPr>
              <a:t>В течение первого года ребёнок осваивает массу навыков, составляющих основу его языка. Он учится слушать и различает знакомые и незнакомые голоса. При ощущении поддержки ребёнок начинает произносить более разнообразные и выразительные звуки. Примерно к девяти месяцам появляются признаки, свидетельствующие, что ребёнок усвоил: его звуки могут вызывать действия со стороны окружающих. Такое важное понимание полезности звуков можно заметить в том, как девятимесячный ребёнок нарочно приостанавливает лепет, чтобы убедиться, получил ли он внимание (предмет или ответ), которое хотел. Около года или чуть позже дети своим поведением часто показывают, что узнают несколько знакомых слов в контексте, или же могут выполнять очень простые просьбы взрослых, подкреплённые жестами. Малыш реагирует на все незвуковые проявления (и усиливает их), составляющие часть взрослой речи. Некоторые взрослые начинают говорить: «Он понимает всё, что ему говорят». Но на данном этапе, да и позднее, точнее будет сказать, что ребёнок всё больше понимает то, что вы говорите и делаете.</a:t>
            </a:r>
            <a:endParaRPr lang="zh-CN" altLang="en-US" sz="850" dirty="0">
              <a:solidFill>
                <a:schemeClr val="tx1">
                  <a:lumMod val="65000"/>
                  <a:lumOff val="35000"/>
                </a:schemeClr>
              </a:solidFill>
              <a:ea typeface="Calibri" panose="020F0502020204030204" charset="0"/>
              <a:cs typeface="Calibri" panose="020F0502020204030204" charset="0"/>
              <a:sym typeface="+mn-lt"/>
            </a:endParaRPr>
          </a:p>
          <a:p>
            <a:pPr>
              <a:lnSpc>
                <a:spcPct val="120000"/>
              </a:lnSpc>
            </a:pPr>
            <a:endParaRPr lang="zh-CN" altLang="en-US" sz="850" dirty="0">
              <a:solidFill>
                <a:schemeClr val="tx1">
                  <a:lumMod val="65000"/>
                  <a:lumOff val="35000"/>
                </a:schemeClr>
              </a:solidFill>
              <a:ea typeface="Calibri" panose="020F0502020204030204" charset="0"/>
              <a:cs typeface="Calibri" panose="020F0502020204030204" charset="0"/>
              <a:sym typeface="+mn-lt"/>
            </a:endParaRPr>
          </a:p>
          <a:p>
            <a:pPr>
              <a:lnSpc>
                <a:spcPct val="120000"/>
              </a:lnSpc>
            </a:pPr>
            <a:r>
              <a:rPr lang="zh-CN" altLang="en-US" sz="1050" dirty="0">
                <a:solidFill>
                  <a:schemeClr val="tx1">
                    <a:lumMod val="65000"/>
                    <a:lumOff val="35000"/>
                  </a:schemeClr>
                </a:solidFill>
                <a:ea typeface="Calibri" panose="020F0502020204030204" charset="0"/>
                <a:cs typeface="Calibri" panose="020F0502020204030204" charset="0"/>
                <a:sym typeface="+mn-lt"/>
              </a:rPr>
              <a:t>     </a:t>
            </a:r>
            <a:r>
              <a:rPr lang="ru-RU" altLang="zh-CN" sz="1050" dirty="0">
                <a:solidFill>
                  <a:schemeClr val="tx1">
                    <a:lumMod val="65000"/>
                    <a:lumOff val="35000"/>
                  </a:schemeClr>
                </a:solidFill>
                <a:ea typeface="Calibri" panose="020F0502020204030204" charset="0"/>
                <a:cs typeface="Calibri" panose="020F0502020204030204" charset="0"/>
                <a:sym typeface="+mn-lt"/>
              </a:rPr>
              <a:t>                             </a:t>
            </a:r>
            <a:r>
              <a:rPr lang="zh-CN" altLang="en-US" sz="1050" dirty="0">
                <a:solidFill>
                  <a:schemeClr val="tx1">
                    <a:lumMod val="65000"/>
                    <a:lumOff val="35000"/>
                  </a:schemeClr>
                </a:solidFill>
                <a:ea typeface="Calibri" panose="020F0502020204030204" charset="0"/>
                <a:cs typeface="Calibri" panose="020F0502020204030204" charset="0"/>
                <a:sym typeface="+mn-lt"/>
              </a:rPr>
              <a:t>Исследователи выделяют несколько этапов в развитии речи ребёнка:</a:t>
            </a:r>
            <a:endParaRPr lang="zh-CN" altLang="en-US" sz="1050" dirty="0">
              <a:solidFill>
                <a:schemeClr val="tx1">
                  <a:lumMod val="65000"/>
                  <a:lumOff val="35000"/>
                </a:schemeClr>
              </a:solidFill>
              <a:ea typeface="Calibri" panose="020F0502020204030204" charset="0"/>
              <a:cs typeface="Calibri" panose="020F0502020204030204" charset="0"/>
              <a:sym typeface="+mn-lt"/>
            </a:endParaRPr>
          </a:p>
        </p:txBody>
      </p:sp>
      <p:grpSp>
        <p:nvGrpSpPr>
          <p:cNvPr id="9" name="PA-组合 8"/>
          <p:cNvGrpSpPr/>
          <p:nvPr>
            <p:custDataLst>
              <p:tags r:id="rId5"/>
            </p:custDataLst>
          </p:nvPr>
        </p:nvGrpSpPr>
        <p:grpSpPr>
          <a:xfrm>
            <a:off x="1080770" y="3121024"/>
            <a:ext cx="7068820" cy="1227020"/>
            <a:chOff x="1383324" y="4428463"/>
            <a:chExt cx="9425354" cy="1534522"/>
          </a:xfrm>
        </p:grpSpPr>
        <p:sp>
          <p:nvSpPr>
            <p:cNvPr id="41" name="PA-Freeform: Shape 4"/>
            <p:cNvSpPr/>
            <p:nvPr>
              <p:custDataLst>
                <p:tags r:id="rId6"/>
              </p:custDataLst>
            </p:nvPr>
          </p:nvSpPr>
          <p:spPr>
            <a:xfrm>
              <a:off x="8202231" y="4436405"/>
              <a:ext cx="625024" cy="6250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12" name="PA-矩形 6"/>
            <p:cNvSpPr/>
            <p:nvPr>
              <p:custDataLst>
                <p:tags r:id="rId7"/>
              </p:custDataLst>
            </p:nvPr>
          </p:nvSpPr>
          <p:spPr>
            <a:xfrm>
              <a:off x="1383324" y="5318997"/>
              <a:ext cx="1355210" cy="339825"/>
            </a:xfrm>
            <a:prstGeom prst="rect">
              <a:avLst/>
            </a:prstGeom>
            <a:solidFill>
              <a:srgbClr val="E6E7EA"/>
            </a:solidFill>
            <a:ln w="12700">
              <a:noFill/>
              <a:miter lim="400000"/>
            </a:ln>
          </p:spPr>
          <p:txBody>
            <a:bodyPr wrap="none" lIns="19050" tIns="19050" rIns="19050" bIns="19050" anchor="ctr" anchorCtr="1">
              <a:normAutofit/>
            </a:bodyPr>
            <a:p>
              <a:pPr lvl="0" algn="ct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grpSp>
          <p:nvGrpSpPr>
            <p:cNvPr id="13" name="Group 7"/>
            <p:cNvGrpSpPr/>
            <p:nvPr/>
          </p:nvGrpSpPr>
          <p:grpSpPr>
            <a:xfrm>
              <a:off x="3361846" y="4428463"/>
              <a:ext cx="625024" cy="625024"/>
              <a:chOff x="3721867" y="4457276"/>
              <a:chExt cx="542724" cy="542724"/>
            </a:xfrm>
          </p:grpSpPr>
          <p:sp>
            <p:nvSpPr>
              <p:cNvPr id="39" name="PA-Freeform: Shape 8"/>
              <p:cNvSpPr/>
              <p:nvPr>
                <p:custDataLst>
                  <p:tags r:id="rId8"/>
                </p:custDataLst>
              </p:nvPr>
            </p:nvSpPr>
            <p:spPr>
              <a:xfrm>
                <a:off x="3721867" y="4457276"/>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40" name="PA-Freeform: Shape 9"/>
              <p:cNvSpPr/>
              <p:nvPr>
                <p:custDataLst>
                  <p:tags r:id="rId9"/>
                </p:custDataLst>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C00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grpSp>
        <p:sp>
          <p:nvSpPr>
            <p:cNvPr id="14" name="PA-矩形 10"/>
            <p:cNvSpPr/>
            <p:nvPr>
              <p:custDataLst>
                <p:tags r:id="rId10"/>
              </p:custDataLst>
            </p:nvPr>
          </p:nvSpPr>
          <p:spPr>
            <a:xfrm>
              <a:off x="2995819" y="5318997"/>
              <a:ext cx="1355209" cy="339825"/>
            </a:xfrm>
            <a:prstGeom prst="rect">
              <a:avLst/>
            </a:prstGeom>
            <a:solidFill>
              <a:srgbClr val="E6E7EA"/>
            </a:solidFill>
            <a:ln w="12700">
              <a:noFill/>
              <a:miter lim="400000"/>
            </a:ln>
          </p:spPr>
          <p:txBody>
            <a:bodyPr wrap="none" lIns="19050" tIns="19050" rIns="19050" bIns="19050" anchor="ctr" anchorCtr="1">
              <a:normAutofit/>
            </a:bodyPr>
            <a:p>
              <a:pPr lvl="0" algn="ct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sp>
          <p:nvSpPr>
            <p:cNvPr id="15" name="PA-矩形 11"/>
            <p:cNvSpPr/>
            <p:nvPr>
              <p:custDataLst>
                <p:tags r:id="rId11"/>
              </p:custDataLst>
            </p:nvPr>
          </p:nvSpPr>
          <p:spPr>
            <a:xfrm>
              <a:off x="4610232" y="5318997"/>
              <a:ext cx="1355209" cy="339825"/>
            </a:xfrm>
            <a:prstGeom prst="rect">
              <a:avLst/>
            </a:prstGeom>
            <a:solidFill>
              <a:srgbClr val="E6E7EA"/>
            </a:solidFill>
            <a:ln w="12700">
              <a:noFill/>
              <a:miter lim="400000"/>
            </a:ln>
          </p:spPr>
          <p:txBody>
            <a:bodyPr wrap="none" lIns="19050" tIns="19050" rIns="19050" bIns="19050" anchor="ctr" anchorCtr="1">
              <a:normAutofit/>
            </a:bodyPr>
            <a:p>
              <a:pPr lvl="0" algn="ct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sp>
          <p:nvSpPr>
            <p:cNvPr id="37" name="PA-Freeform: Shape 13"/>
            <p:cNvSpPr/>
            <p:nvPr>
              <p:custDataLst>
                <p:tags r:id="rId12"/>
              </p:custDataLst>
            </p:nvPr>
          </p:nvSpPr>
          <p:spPr>
            <a:xfrm>
              <a:off x="4973406" y="4436405"/>
              <a:ext cx="625024" cy="6250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35" name="PA-Freeform: Shape 16"/>
            <p:cNvSpPr/>
            <p:nvPr>
              <p:custDataLst>
                <p:tags r:id="rId13"/>
              </p:custDataLst>
            </p:nvPr>
          </p:nvSpPr>
          <p:spPr>
            <a:xfrm>
              <a:off x="6587819" y="4436405"/>
              <a:ext cx="625024" cy="6250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18" name="PA-矩形 18"/>
            <p:cNvSpPr/>
            <p:nvPr>
              <p:custDataLst>
                <p:tags r:id="rId14"/>
              </p:custDataLst>
            </p:nvPr>
          </p:nvSpPr>
          <p:spPr>
            <a:xfrm>
              <a:off x="6224644" y="5318997"/>
              <a:ext cx="1355209" cy="339825"/>
            </a:xfrm>
            <a:prstGeom prst="rect">
              <a:avLst/>
            </a:prstGeom>
            <a:solidFill>
              <a:srgbClr val="E6E7EA"/>
            </a:solidFill>
            <a:ln w="12700">
              <a:noFill/>
              <a:miter lim="400000"/>
            </a:ln>
          </p:spPr>
          <p:txBody>
            <a:bodyPr wrap="none" lIns="19050" tIns="19050" rIns="19050" bIns="19050" anchor="ctr" anchorCtr="1">
              <a:normAutofit/>
            </a:bodyPr>
            <a:p>
              <a:pPr lvl="0" algn="ct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grpSp>
          <p:nvGrpSpPr>
            <p:cNvPr id="19" name="Group 19"/>
            <p:cNvGrpSpPr/>
            <p:nvPr/>
          </p:nvGrpSpPr>
          <p:grpSpPr>
            <a:xfrm>
              <a:off x="1748417" y="4436405"/>
              <a:ext cx="625024" cy="625024"/>
              <a:chOff x="2320887" y="4464172"/>
              <a:chExt cx="542724" cy="542724"/>
            </a:xfrm>
          </p:grpSpPr>
          <p:sp>
            <p:nvSpPr>
              <p:cNvPr id="33" name="PA-Freeform: Shape 20"/>
              <p:cNvSpPr/>
              <p:nvPr>
                <p:custDataLst>
                  <p:tags r:id="rId15"/>
                </p:custDataLst>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34" name="PA-Freeform: Shape 21"/>
              <p:cNvSpPr/>
              <p:nvPr>
                <p:custDataLst>
                  <p:tags r:id="rId16"/>
                </p:custDataLst>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000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grpSp>
        <p:sp>
          <p:nvSpPr>
            <p:cNvPr id="20" name="PA-矩形 22"/>
            <p:cNvSpPr/>
            <p:nvPr>
              <p:custDataLst>
                <p:tags r:id="rId17"/>
              </p:custDataLst>
            </p:nvPr>
          </p:nvSpPr>
          <p:spPr>
            <a:xfrm>
              <a:off x="7839336" y="5318691"/>
              <a:ext cx="1355551" cy="601162"/>
            </a:xfrm>
            <a:prstGeom prst="rect">
              <a:avLst/>
            </a:prstGeom>
            <a:solidFill>
              <a:srgbClr val="E6E7EA"/>
            </a:solidFill>
            <a:ln w="12700">
              <a:noFill/>
              <a:miter lim="400000"/>
            </a:ln>
          </p:spPr>
          <p:txBody>
            <a:bodyPr wrap="none" lIns="19050" tIns="19050" rIns="19050" bIns="19050" anchor="ctr" anchorCtr="1">
              <a:normAutofit/>
            </a:bodyPr>
            <a:p>
              <a:pPr lvl="0" algn="ctr"/>
              <a:r>
                <a:rPr lang="zh-CN" altLang="en-US" sz="900" dirty="0">
                  <a:solidFill>
                    <a:schemeClr val="tx1">
                      <a:lumMod val="65000"/>
                      <a:lumOff val="35000"/>
                    </a:schemeClr>
                  </a:solidFill>
                  <a:ea typeface="Calibri" panose="020F0502020204030204" charset="0"/>
                  <a:cs typeface="Calibri" panose="020F0502020204030204" charset="0"/>
                  <a:sym typeface="+mn-lt"/>
                </a:rPr>
                <a:t>Двусловные </a:t>
              </a:r>
              <a:endParaRPr lang="zh-CN" altLang="en-US" sz="900" dirty="0">
                <a:solidFill>
                  <a:schemeClr val="tx1">
                    <a:lumMod val="65000"/>
                    <a:lumOff val="35000"/>
                  </a:schemeClr>
                </a:solidFill>
                <a:ea typeface="Calibri" panose="020F0502020204030204" charset="0"/>
                <a:cs typeface="Calibri" panose="020F0502020204030204" charset="0"/>
                <a:sym typeface="+mn-lt"/>
              </a:endParaRPr>
            </a:p>
            <a:p>
              <a:pPr lvl="0" algn="ctr"/>
              <a:r>
                <a:rPr lang="zh-CN" altLang="en-US" sz="900" dirty="0">
                  <a:solidFill>
                    <a:schemeClr val="tx1">
                      <a:lumMod val="65000"/>
                      <a:lumOff val="35000"/>
                    </a:schemeClr>
                  </a:solidFill>
                  <a:ea typeface="Calibri" panose="020F0502020204030204" charset="0"/>
                  <a:cs typeface="Calibri" panose="020F0502020204030204" charset="0"/>
                  <a:sym typeface="+mn-lt"/>
                </a:rPr>
                <a:t>предложения</a:t>
              </a: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sp>
          <p:nvSpPr>
            <p:cNvPr id="31" name="PA-Freeform: Shape 24"/>
            <p:cNvSpPr/>
            <p:nvPr>
              <p:custDataLst>
                <p:tags r:id="rId18"/>
              </p:custDataLst>
            </p:nvPr>
          </p:nvSpPr>
          <p:spPr>
            <a:xfrm>
              <a:off x="9814129" y="4428463"/>
              <a:ext cx="625024" cy="6250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030A0"/>
            </a:solidFill>
            <a:ln w="12700">
              <a:noFill/>
              <a:miter lim="400000"/>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22" name="PA-矩形 26"/>
            <p:cNvSpPr/>
            <p:nvPr>
              <p:custDataLst>
                <p:tags r:id="rId19"/>
              </p:custDataLst>
            </p:nvPr>
          </p:nvSpPr>
          <p:spPr>
            <a:xfrm>
              <a:off x="9453127" y="5318691"/>
              <a:ext cx="1355551" cy="537631"/>
            </a:xfrm>
            <a:prstGeom prst="rect">
              <a:avLst/>
            </a:prstGeom>
            <a:solidFill>
              <a:srgbClr val="E6E7EA"/>
            </a:solidFill>
            <a:ln w="12700">
              <a:noFill/>
              <a:miter lim="400000"/>
            </a:ln>
          </p:spPr>
          <p:txBody>
            <a:bodyPr wrap="none" lIns="19050" tIns="19050" rIns="19050" bIns="19050" anchor="ctr" anchorCtr="1">
              <a:normAutofit/>
            </a:bodyPr>
            <a:p>
              <a:pPr lvl="0" algn="ctr"/>
              <a:r>
                <a:rPr lang="zh-CN" altLang="en-US" sz="900" dirty="0">
                  <a:solidFill>
                    <a:schemeClr val="tx1">
                      <a:lumMod val="65000"/>
                      <a:lumOff val="35000"/>
                    </a:schemeClr>
                  </a:solidFill>
                  <a:ea typeface="Calibri" panose="020F0502020204030204" charset="0"/>
                  <a:cs typeface="Calibri" panose="020F0502020204030204" charset="0"/>
                  <a:sym typeface="+mn-lt"/>
                </a:rPr>
                <a:t>Активный рост </a:t>
              </a:r>
              <a:endParaRPr lang="zh-CN" altLang="en-US" sz="900" dirty="0">
                <a:solidFill>
                  <a:schemeClr val="tx1">
                    <a:lumMod val="65000"/>
                    <a:lumOff val="35000"/>
                  </a:schemeClr>
                </a:solidFill>
                <a:ea typeface="Calibri" panose="020F0502020204030204" charset="0"/>
                <a:cs typeface="Calibri" panose="020F0502020204030204" charset="0"/>
                <a:sym typeface="+mn-lt"/>
              </a:endParaRPr>
            </a:p>
            <a:p>
              <a:pPr lvl="0" algn="ctr"/>
              <a:r>
                <a:rPr lang="zh-CN" altLang="en-US" sz="900" dirty="0">
                  <a:solidFill>
                    <a:schemeClr val="tx1">
                      <a:lumMod val="65000"/>
                      <a:lumOff val="35000"/>
                    </a:schemeClr>
                  </a:solidFill>
                  <a:ea typeface="Calibri" panose="020F0502020204030204" charset="0"/>
                  <a:cs typeface="Calibri" panose="020F0502020204030204" charset="0"/>
                  <a:sym typeface="+mn-lt"/>
                </a:rPr>
                <a:t>словаря </a:t>
              </a: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sp>
          <p:nvSpPr>
            <p:cNvPr id="23" name="PA-直接连接符 29"/>
            <p:cNvSpPr/>
            <p:nvPr>
              <p:custDataLst>
                <p:tags r:id="rId20"/>
              </p:custDataLst>
            </p:nvPr>
          </p:nvSpPr>
          <p:spPr>
            <a:xfrm>
              <a:off x="2555623" y="4740943"/>
              <a:ext cx="623107" cy="1"/>
            </a:xfrm>
            <a:prstGeom prst="line">
              <a:avLst/>
            </a:prstGeom>
            <a:ln w="3175">
              <a:solidFill>
                <a:schemeClr val="bg1">
                  <a:lumMod val="75000"/>
                </a:schemeClr>
              </a:solidFill>
              <a:miter lim="400000"/>
              <a:tailEnd type="triangle"/>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24" name="PA-直接连接符 30"/>
            <p:cNvSpPr/>
            <p:nvPr>
              <p:custDataLst>
                <p:tags r:id="rId21"/>
              </p:custDataLst>
            </p:nvPr>
          </p:nvSpPr>
          <p:spPr>
            <a:xfrm>
              <a:off x="4177063" y="4740943"/>
              <a:ext cx="623107" cy="1"/>
            </a:xfrm>
            <a:prstGeom prst="line">
              <a:avLst/>
            </a:prstGeom>
            <a:ln w="3175">
              <a:solidFill>
                <a:schemeClr val="bg1">
                  <a:lumMod val="75000"/>
                </a:schemeClr>
              </a:solidFill>
              <a:miter lim="400000"/>
              <a:tailEnd type="triangle"/>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25" name="PA-直接连接符 31"/>
            <p:cNvSpPr/>
            <p:nvPr>
              <p:custDataLst>
                <p:tags r:id="rId22"/>
              </p:custDataLst>
            </p:nvPr>
          </p:nvSpPr>
          <p:spPr>
            <a:xfrm>
              <a:off x="5782998" y="4740943"/>
              <a:ext cx="623107" cy="1"/>
            </a:xfrm>
            <a:prstGeom prst="line">
              <a:avLst/>
            </a:prstGeom>
            <a:ln w="3175">
              <a:solidFill>
                <a:schemeClr val="bg1">
                  <a:lumMod val="75000"/>
                </a:schemeClr>
              </a:solidFill>
              <a:miter lim="400000"/>
              <a:tailEnd type="triangle"/>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26" name="PA-直接连接符 32"/>
            <p:cNvSpPr/>
            <p:nvPr>
              <p:custDataLst>
                <p:tags r:id="rId23"/>
              </p:custDataLst>
            </p:nvPr>
          </p:nvSpPr>
          <p:spPr>
            <a:xfrm>
              <a:off x="7394902" y="4740943"/>
              <a:ext cx="623107" cy="1"/>
            </a:xfrm>
            <a:prstGeom prst="line">
              <a:avLst/>
            </a:prstGeom>
            <a:ln w="3175">
              <a:solidFill>
                <a:schemeClr val="bg1">
                  <a:lumMod val="75000"/>
                </a:schemeClr>
              </a:solidFill>
              <a:miter lim="400000"/>
              <a:tailEnd type="triangle"/>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27" name="PA-直接连接符 33"/>
            <p:cNvSpPr/>
            <p:nvPr>
              <p:custDataLst>
                <p:tags r:id="rId24"/>
              </p:custDataLst>
            </p:nvPr>
          </p:nvSpPr>
          <p:spPr>
            <a:xfrm>
              <a:off x="8988343" y="4740943"/>
              <a:ext cx="623107" cy="1"/>
            </a:xfrm>
            <a:prstGeom prst="line">
              <a:avLst/>
            </a:prstGeom>
            <a:ln w="3175">
              <a:solidFill>
                <a:schemeClr val="bg1">
                  <a:lumMod val="75000"/>
                </a:schemeClr>
              </a:solidFill>
              <a:miter lim="400000"/>
              <a:tailEnd type="triangle"/>
            </a:ln>
          </p:spPr>
          <p:txBody>
            <a:bodyPr anchor="ctr"/>
            <a:p>
              <a:pPr algn="ctr"/>
              <a:endParaRPr sz="1350">
                <a:solidFill>
                  <a:schemeClr val="tx1">
                    <a:lumMod val="65000"/>
                    <a:lumOff val="35000"/>
                  </a:schemeClr>
                </a:solidFill>
                <a:ea typeface="Calibri" panose="020F0502020204030204" charset="0"/>
                <a:cs typeface="Calibri" panose="020F0502020204030204" charset="0"/>
                <a:sym typeface="+mn-lt"/>
              </a:endParaRPr>
            </a:p>
          </p:txBody>
        </p:sp>
        <p:sp>
          <p:nvSpPr>
            <p:cNvPr id="28" name="PA-矩形 27"/>
            <p:cNvSpPr/>
            <p:nvPr>
              <p:custDataLst>
                <p:tags r:id="rId25"/>
              </p:custDataLst>
            </p:nvPr>
          </p:nvSpPr>
          <p:spPr>
            <a:xfrm>
              <a:off x="1406184" y="5295771"/>
              <a:ext cx="1330960" cy="667075"/>
            </a:xfrm>
            <a:prstGeom prst="rect">
              <a:avLst/>
            </a:prstGeom>
            <a:ln>
              <a:noFill/>
            </a:ln>
          </p:spPr>
          <p:txBody>
            <a:bodyPr wrap="square">
              <a:spAutoFit/>
              <a:scene3d>
                <a:camera prst="orthographicFront"/>
                <a:lightRig rig="threePt" dir="t"/>
              </a:scene3d>
              <a:sp3d contourW="12700"/>
            </a:bodyPr>
            <a:p>
              <a:pPr algn="ctr">
                <a:lnSpc>
                  <a:spcPct val="120000"/>
                </a:lnSpc>
              </a:pPr>
              <a:r>
                <a:rPr lang="ru-RU" altLang="zh-CN" sz="1200" dirty="0">
                  <a:solidFill>
                    <a:schemeClr val="tx1">
                      <a:lumMod val="65000"/>
                      <a:lumOff val="35000"/>
                    </a:schemeClr>
                  </a:solidFill>
                  <a:ea typeface="Calibri" panose="020F0502020204030204" charset="0"/>
                  <a:cs typeface="Calibri" panose="020F0502020204030204" charset="0"/>
                  <a:sym typeface="+mn-lt"/>
                </a:rPr>
                <a:t>Гуление</a:t>
              </a:r>
              <a:r>
                <a:rPr lang="zh-CN" altLang="en-US" sz="1200" dirty="0">
                  <a:solidFill>
                    <a:schemeClr val="tx1">
                      <a:lumMod val="65000"/>
                      <a:lumOff val="35000"/>
                    </a:schemeClr>
                  </a:solidFill>
                  <a:ea typeface="Calibri" panose="020F0502020204030204" charset="0"/>
                  <a:cs typeface="Calibri" panose="020F0502020204030204" charset="0"/>
                  <a:sym typeface="+mn-lt"/>
                </a:rPr>
                <a:t>
</a:t>
              </a:r>
              <a:endParaRPr lang="zh-CN" altLang="en-US" sz="1200" dirty="0">
                <a:solidFill>
                  <a:schemeClr val="tx1">
                    <a:lumMod val="65000"/>
                    <a:lumOff val="35000"/>
                  </a:schemeClr>
                </a:solidFill>
                <a:ea typeface="Calibri" panose="020F0502020204030204" charset="0"/>
                <a:cs typeface="Calibri" panose="020F0502020204030204" charset="0"/>
                <a:sym typeface="+mn-lt"/>
              </a:endParaRPr>
            </a:p>
          </p:txBody>
        </p:sp>
        <p:sp>
          <p:nvSpPr>
            <p:cNvPr id="29" name="PA-矩形 28"/>
            <p:cNvSpPr/>
            <p:nvPr>
              <p:custDataLst>
                <p:tags r:id="rId26"/>
              </p:custDataLst>
            </p:nvPr>
          </p:nvSpPr>
          <p:spPr>
            <a:xfrm>
              <a:off x="3006388" y="5295910"/>
              <a:ext cx="1344640" cy="667075"/>
            </a:xfrm>
            <a:prstGeom prst="rect">
              <a:avLst/>
            </a:prstGeom>
            <a:ln>
              <a:noFill/>
            </a:ln>
          </p:spPr>
          <p:txBody>
            <a:bodyPr wrap="square">
              <a:spAutoFit/>
              <a:scene3d>
                <a:camera prst="orthographicFront"/>
                <a:lightRig rig="threePt" dir="t"/>
              </a:scene3d>
              <a:sp3d contourW="12700"/>
            </a:bodyPr>
            <a:p>
              <a:pPr algn="ctr">
                <a:lnSpc>
                  <a:spcPct val="120000"/>
                </a:lnSpc>
              </a:pPr>
              <a:r>
                <a:rPr lang="ru-RU" altLang="zh-CN" sz="1200" dirty="0">
                  <a:solidFill>
                    <a:schemeClr val="tx1">
                      <a:lumMod val="65000"/>
                      <a:lumOff val="35000"/>
                    </a:schemeClr>
                  </a:solidFill>
                  <a:ea typeface="Calibri" panose="020F0502020204030204" charset="0"/>
                  <a:cs typeface="Calibri" panose="020F0502020204030204" charset="0"/>
                  <a:sym typeface="+mn-lt"/>
                </a:rPr>
                <a:t>Лепет</a:t>
              </a:r>
              <a:r>
                <a:rPr lang="zh-CN" altLang="en-US" sz="1200" dirty="0">
                  <a:solidFill>
                    <a:schemeClr val="tx1">
                      <a:lumMod val="65000"/>
                      <a:lumOff val="35000"/>
                    </a:schemeClr>
                  </a:solidFill>
                  <a:ea typeface="Calibri" panose="020F0502020204030204" charset="0"/>
                  <a:cs typeface="Calibri" panose="020F0502020204030204" charset="0"/>
                  <a:sym typeface="+mn-lt"/>
                </a:rPr>
                <a:t>
</a:t>
              </a:r>
              <a:endParaRPr lang="zh-CN" altLang="en-US" sz="1200" dirty="0">
                <a:solidFill>
                  <a:schemeClr val="tx1">
                    <a:lumMod val="65000"/>
                    <a:lumOff val="35000"/>
                  </a:schemeClr>
                </a:solidFill>
                <a:ea typeface="Calibri" panose="020F0502020204030204" charset="0"/>
                <a:cs typeface="Calibri" panose="020F0502020204030204" charset="0"/>
                <a:sym typeface="+mn-lt"/>
              </a:endParaRPr>
            </a:p>
          </p:txBody>
        </p:sp>
        <p:sp>
          <p:nvSpPr>
            <p:cNvPr id="30" name="PA-矩形 29"/>
            <p:cNvSpPr/>
            <p:nvPr>
              <p:custDataLst>
                <p:tags r:id="rId27"/>
              </p:custDataLst>
            </p:nvPr>
          </p:nvSpPr>
          <p:spPr>
            <a:xfrm>
              <a:off x="4527931" y="5187658"/>
              <a:ext cx="1607864" cy="736959"/>
            </a:xfrm>
            <a:prstGeom prst="rect">
              <a:avLst/>
            </a:prstGeom>
            <a:ln>
              <a:noFill/>
            </a:ln>
          </p:spPr>
          <p:txBody>
            <a:bodyPr wrap="square">
              <a:spAutoFit/>
              <a:scene3d>
                <a:camera prst="orthographicFront"/>
                <a:lightRig rig="threePt" dir="t"/>
              </a:scene3d>
              <a:sp3d contourW="12700"/>
            </a:bodyPr>
            <a:p>
              <a:pPr algn="ctr">
                <a:lnSpc>
                  <a:spcPct val="120000"/>
                </a:lnSpc>
              </a:pPr>
              <a:r>
                <a:rPr lang="ru-RU" altLang="zh-CN" sz="900" dirty="0">
                  <a:solidFill>
                    <a:schemeClr val="tx1">
                      <a:lumMod val="65000"/>
                      <a:lumOff val="35000"/>
                    </a:schemeClr>
                  </a:solidFill>
                  <a:ea typeface="Calibri" panose="020F0502020204030204" charset="0"/>
                  <a:cs typeface="Calibri" panose="020F0502020204030204" charset="0"/>
                  <a:sym typeface="+mn-lt"/>
                </a:rPr>
                <a:t>Звукоподражания и лепетные слова</a:t>
              </a:r>
              <a:r>
                <a:rPr lang="zh-CN" altLang="en-US" sz="900" dirty="0">
                  <a:solidFill>
                    <a:schemeClr val="tx1">
                      <a:lumMod val="65000"/>
                      <a:lumOff val="35000"/>
                    </a:schemeClr>
                  </a:solidFill>
                  <a:ea typeface="Calibri" panose="020F0502020204030204" charset="0"/>
                  <a:cs typeface="Calibri" panose="020F0502020204030204" charset="0"/>
                  <a:sym typeface="+mn-lt"/>
                </a:rPr>
                <a:t>
</a:t>
              </a: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sp>
          <p:nvSpPr>
            <p:cNvPr id="43" name="PA-矩形 42"/>
            <p:cNvSpPr/>
            <p:nvPr>
              <p:custDataLst>
                <p:tags r:id="rId28"/>
              </p:custDataLst>
            </p:nvPr>
          </p:nvSpPr>
          <p:spPr>
            <a:xfrm>
              <a:off x="6046046" y="5295661"/>
              <a:ext cx="1711161" cy="321625"/>
            </a:xfrm>
            <a:prstGeom prst="rect">
              <a:avLst/>
            </a:prstGeom>
            <a:ln>
              <a:noFill/>
            </a:ln>
          </p:spPr>
          <p:txBody>
            <a:bodyPr wrap="square">
              <a:spAutoFit/>
              <a:scene3d>
                <a:camera prst="orthographicFront"/>
                <a:lightRig rig="threePt" dir="t"/>
              </a:scene3d>
              <a:sp3d contourW="12700"/>
            </a:bodyPr>
            <a:p>
              <a:pPr algn="ctr">
                <a:lnSpc>
                  <a:spcPct val="120000"/>
                </a:lnSpc>
              </a:pPr>
              <a:r>
                <a:rPr lang="zh-CN" altLang="en-US" sz="900" dirty="0">
                  <a:solidFill>
                    <a:schemeClr val="tx1">
                      <a:lumMod val="65000"/>
                      <a:lumOff val="35000"/>
                    </a:schemeClr>
                  </a:solidFill>
                  <a:ea typeface="Calibri" panose="020F0502020204030204" charset="0"/>
                  <a:cs typeface="Calibri" panose="020F0502020204030204" charset="0"/>
                  <a:sym typeface="+mn-lt"/>
                </a:rPr>
                <a:t>Слова-предложения </a:t>
              </a:r>
              <a:endParaRPr lang="zh-CN" altLang="en-US" sz="900" dirty="0">
                <a:solidFill>
                  <a:schemeClr val="tx1">
                    <a:lumMod val="65000"/>
                    <a:lumOff val="35000"/>
                  </a:schemeClr>
                </a:solidFill>
                <a:ea typeface="Calibri" panose="020F0502020204030204" charset="0"/>
                <a:cs typeface="Calibri" panose="020F0502020204030204" charset="0"/>
                <a:sym typeface="+mn-lt"/>
              </a:endParaRPr>
            </a:p>
          </p:txBody>
        </p:sp>
        <p:sp>
          <p:nvSpPr>
            <p:cNvPr id="44" name="PA-矩形 43"/>
            <p:cNvSpPr/>
            <p:nvPr>
              <p:custDataLst>
                <p:tags r:id="rId29"/>
              </p:custDataLst>
            </p:nvPr>
          </p:nvSpPr>
          <p:spPr>
            <a:xfrm>
              <a:off x="7825297" y="5295910"/>
              <a:ext cx="1344640" cy="390715"/>
            </a:xfrm>
            <a:prstGeom prst="rect">
              <a:avLst/>
            </a:prstGeom>
            <a:ln>
              <a:noFill/>
            </a:ln>
          </p:spPr>
          <p:txBody>
            <a:bodyPr wrap="square">
              <a:spAutoFit/>
              <a:scene3d>
                <a:camera prst="orthographicFront"/>
                <a:lightRig rig="threePt" dir="t"/>
              </a:scene3d>
              <a:sp3d contourW="12700"/>
            </a:bodyPr>
            <a:p>
              <a:pPr algn="ctr">
                <a:lnSpc>
                  <a:spcPct val="120000"/>
                </a:lnSpc>
              </a:pPr>
              <a:endParaRPr lang="zh-CN" altLang="en-US" sz="1200" dirty="0">
                <a:solidFill>
                  <a:schemeClr val="tx1">
                    <a:lumMod val="65000"/>
                    <a:lumOff val="35000"/>
                  </a:schemeClr>
                </a:solidFill>
                <a:ea typeface="Calibri" panose="020F0502020204030204" charset="0"/>
                <a:cs typeface="Calibri" panose="020F0502020204030204" charset="0"/>
                <a:sym typeface="+mn-lt"/>
              </a:endParaRPr>
            </a:p>
          </p:txBody>
        </p:sp>
        <p:sp>
          <p:nvSpPr>
            <p:cNvPr id="45" name="PA-矩形 44"/>
            <p:cNvSpPr/>
            <p:nvPr>
              <p:custDataLst>
                <p:tags r:id="rId30"/>
              </p:custDataLst>
            </p:nvPr>
          </p:nvSpPr>
          <p:spPr>
            <a:xfrm>
              <a:off x="9431600" y="5295910"/>
              <a:ext cx="1344640" cy="390715"/>
            </a:xfrm>
            <a:prstGeom prst="rect">
              <a:avLst/>
            </a:prstGeom>
            <a:ln>
              <a:noFill/>
            </a:ln>
          </p:spPr>
          <p:txBody>
            <a:bodyPr wrap="square">
              <a:spAutoFit/>
              <a:scene3d>
                <a:camera prst="orthographicFront"/>
                <a:lightRig rig="threePt" dir="t"/>
              </a:scene3d>
              <a:sp3d contourW="12700"/>
            </a:bodyPr>
            <a:p>
              <a:pPr algn="ctr">
                <a:lnSpc>
                  <a:spcPct val="120000"/>
                </a:lnSpc>
              </a:pPr>
              <a:endParaRPr lang="zh-CN" altLang="en-US" sz="1200" dirty="0">
                <a:solidFill>
                  <a:schemeClr val="tx1">
                    <a:lumMod val="65000"/>
                    <a:lumOff val="35000"/>
                  </a:schemeClr>
                </a:solidFill>
                <a:ea typeface="Calibri" panose="020F0502020204030204" charset="0"/>
                <a:cs typeface="Calibri" panose="020F0502020204030204" charset="0"/>
                <a:sym typeface="+mn-lt"/>
              </a:endParaRPr>
            </a:p>
          </p:txBody>
        </p:sp>
      </p:grpSp>
    </p:spTree>
    <p:custDataLst>
      <p:tags r:id="rId31"/>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par>
                          <p:cTn id="8" fill="hold">
                            <p:stCondLst>
                              <p:cond delay="135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p:stCondLst>
                    <p:cond delay="35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标题 2"/>
          <p:cNvSpPr>
            <a:spLocks noGrp="1"/>
          </p:cNvSpPr>
          <p:nvPr>
            <p:ph type="title" hasCustomPrompt="1"/>
          </p:nvPr>
        </p:nvSpPr>
        <p:spPr>
          <a:xfrm>
            <a:off x="2809520" y="513266"/>
            <a:ext cx="3524962" cy="360098"/>
          </a:xfrm>
        </p:spPr>
        <p:txBody>
          <a:bodyPr wrap="none" lIns="0" rIns="0">
            <a:noAutofit/>
          </a:bodyPr>
          <a:lstStyle>
            <a:lvl1pPr algn="l">
              <a:defRPr sz="2800" b="0" spc="600">
                <a:solidFill>
                  <a:schemeClr val="accent1"/>
                </a:solidFill>
              </a:defRPr>
            </a:lvl1pPr>
          </a:lstStyle>
          <a:p>
            <a:pPr algn="ctr"/>
            <a:r>
              <a:rPr lang="zh-CN" altLang="en-US" sz="1500" dirty="0">
                <a:solidFill>
                  <a:srgbClr val="4C4C4C"/>
                </a:solidFill>
              </a:rPr>
              <a:t>
</a:t>
            </a:r>
            <a:endParaRPr lang="zh-CN" altLang="en-US" sz="1500" dirty="0">
              <a:solidFill>
                <a:srgbClr val="4C4C4C"/>
              </a:solidFill>
            </a:endParaRPr>
          </a:p>
        </p:txBody>
      </p:sp>
      <p:sp>
        <p:nvSpPr>
          <p:cNvPr id="36" name="Text Placeholder 32"/>
          <p:cNvSpPr txBox="1"/>
          <p:nvPr/>
        </p:nvSpPr>
        <p:spPr>
          <a:xfrm>
            <a:off x="3708400" y="458470"/>
            <a:ext cx="4520565" cy="19538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ru-RU" altLang="en-US" sz="1500" b="1" dirty="0">
                <a:solidFill>
                  <a:schemeClr val="tx2"/>
                </a:solidFill>
                <a:latin typeface="Comic Sans MS" panose="030F0702030302020204" charset="0"/>
                <a:ea typeface="Calibri" panose="020F0502020204030204" charset="0"/>
                <a:cs typeface="Comic Sans MS" panose="030F0702030302020204" charset="0"/>
              </a:rPr>
              <a:t>К </a:t>
            </a:r>
            <a:r>
              <a:rPr lang="en-US" sz="1500" b="1" dirty="0">
                <a:solidFill>
                  <a:schemeClr val="tx2"/>
                </a:solidFill>
                <a:latin typeface="Comic Sans MS" panose="030F0702030302020204" charset="0"/>
                <a:ea typeface="Calibri" panose="020F0502020204030204" charset="0"/>
                <a:cs typeface="Comic Sans MS" panose="030F0702030302020204" charset="0"/>
              </a:rPr>
              <a:t> двум годам ребёнок:</a:t>
            </a:r>
            <a:endParaRPr lang="en-US" sz="1500" b="1" dirty="0">
              <a:solidFill>
                <a:schemeClr val="tx2"/>
              </a:solidFill>
              <a:latin typeface="Comic Sans MS" panose="030F0702030302020204" charset="0"/>
              <a:ea typeface="Calibri" panose="020F0502020204030204" charset="0"/>
              <a:cs typeface="Comic Sans MS" panose="030F0702030302020204" charset="0"/>
            </a:endParaRPr>
          </a:p>
          <a:p>
            <a:pPr marL="0" indent="0" algn="ctr">
              <a:lnSpc>
                <a:spcPct val="130000"/>
              </a:lnSpc>
              <a:spcBef>
                <a:spcPts val="0"/>
              </a:spcBef>
              <a:buNone/>
            </a:pPr>
            <a:r>
              <a:rPr lang="en-US" sz="1500" b="1" dirty="0">
                <a:solidFill>
                  <a:schemeClr val="tx2"/>
                </a:solidFill>
                <a:latin typeface="Comic Sans MS" panose="030F0702030302020204" charset="0"/>
                <a:ea typeface="Calibri" panose="020F0502020204030204" charset="0"/>
                <a:cs typeface="Comic Sans MS" panose="030F0702030302020204" charset="0"/>
              </a:rPr>
              <a:t> </a:t>
            </a:r>
            <a:endParaRPr lang="en-US" sz="1500" b="1" dirty="0">
              <a:solidFill>
                <a:schemeClr val="tx2"/>
              </a:solidFill>
              <a:latin typeface="Comic Sans MS" panose="030F0702030302020204" charset="0"/>
              <a:ea typeface="Calibri" panose="020F0502020204030204" charset="0"/>
              <a:cs typeface="Comic Sans MS" panose="030F0702030302020204" charset="0"/>
            </a:endParaRPr>
          </a:p>
          <a:p>
            <a:pPr marL="0" indent="0">
              <a:lnSpc>
                <a:spcPct val="130000"/>
              </a:lnSpc>
              <a:spcBef>
                <a:spcPts val="0"/>
              </a:spcBef>
              <a:buNone/>
            </a:pPr>
            <a:r>
              <a:rPr lang="en-US" sz="800" dirty="0">
                <a:solidFill>
                  <a:schemeClr val="tx2"/>
                </a:solidFill>
                <a:latin typeface="Calibri" panose="020F0502020204030204" charset="0"/>
                <a:ea typeface="Calibri" panose="020F0502020204030204" charset="0"/>
                <a:cs typeface="Calibri" panose="020F0502020204030204" charset="0"/>
              </a:rPr>
              <a:t>-</a:t>
            </a:r>
            <a:r>
              <a:rPr lang="en-US" sz="900" b="1" dirty="0">
                <a:solidFill>
                  <a:schemeClr val="tx2"/>
                </a:solidFill>
                <a:latin typeface="Times New Roman" panose="02020603050405020304" charset="0"/>
                <a:ea typeface="Calibri" panose="020F0502020204030204" charset="0"/>
                <a:cs typeface="Times New Roman" panose="02020603050405020304" charset="0"/>
              </a:rPr>
              <a:t> Обладает запасом в 200 – 300 слов;</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r>
              <a:rPr lang="en-US" sz="900" b="1" dirty="0">
                <a:solidFill>
                  <a:schemeClr val="tx2"/>
                </a:solidFill>
                <a:latin typeface="Times New Roman" panose="02020603050405020304" charset="0"/>
                <a:ea typeface="Calibri" panose="020F0502020204030204" charset="0"/>
                <a:cs typeface="Times New Roman" panose="02020603050405020304" charset="0"/>
              </a:rPr>
              <a:t>Пользуется в речи двух-, трёхсловными словосочетаниями и предложениями;</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r>
              <a:rPr lang="en-US" sz="900" b="1" dirty="0">
                <a:solidFill>
                  <a:schemeClr val="tx2"/>
                </a:solidFill>
                <a:latin typeface="Times New Roman" panose="02020603050405020304" charset="0"/>
                <a:ea typeface="Calibri" panose="020F0502020204030204" charset="0"/>
                <a:cs typeface="Times New Roman" panose="02020603050405020304" charset="0"/>
              </a:rPr>
              <a:t> Прислушивается к словам и понимает их значение;</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r>
              <a:rPr lang="en-US" sz="900" b="1" dirty="0">
                <a:solidFill>
                  <a:schemeClr val="tx2"/>
                </a:solidFill>
                <a:latin typeface="Times New Roman" panose="02020603050405020304" charset="0"/>
                <a:ea typeface="Calibri" panose="020F0502020204030204" charset="0"/>
                <a:cs typeface="Times New Roman" panose="02020603050405020304" charset="0"/>
              </a:rPr>
              <a:t>Любит, когда ему читают и рассматривает иллюстрации;</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Называет предметы, изображённые на картинках;</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Хорошо знает своё имя, произносит его;</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Пользуется словами «да», «нет», «ещё»;</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Выражает просьбу словами, а не только жестами;</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r>
              <a:rPr lang="en-US" sz="900" b="1" dirty="0">
                <a:solidFill>
                  <a:schemeClr val="tx2"/>
                </a:solidFill>
                <a:latin typeface="Times New Roman" panose="02020603050405020304" charset="0"/>
                <a:ea typeface="Calibri" panose="020F0502020204030204" charset="0"/>
                <a:cs typeface="Times New Roman" panose="02020603050405020304" charset="0"/>
              </a:rPr>
              <a:t> Использует существительные в разных падежах (то есть с разными окончаниями);</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r>
              <a:rPr lang="en-US" sz="900" b="1" dirty="0">
                <a:solidFill>
                  <a:schemeClr val="tx2"/>
                </a:solidFill>
                <a:latin typeface="Times New Roman" panose="02020603050405020304" charset="0"/>
                <a:ea typeface="Calibri" panose="020F0502020204030204" charset="0"/>
                <a:cs typeface="Times New Roman" panose="02020603050405020304" charset="0"/>
              </a:rPr>
              <a:t>Согласует предмет и действие («машина едет», «я хочу»).</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 </a:t>
            </a:r>
            <a:r>
              <a:rPr lang="ru-RU" altLang="en-US" sz="900" b="1" dirty="0">
                <a:solidFill>
                  <a:schemeClr val="tx2"/>
                </a:solidFill>
                <a:latin typeface="Times New Roman" panose="02020603050405020304" charset="0"/>
                <a:ea typeface="Calibri" panose="020F0502020204030204" charset="0"/>
                <a:cs typeface="Times New Roman" panose="02020603050405020304" charset="0"/>
              </a:rPr>
              <a:t>  </a:t>
            </a:r>
            <a:endParaRPr lang="ru-RU" alt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endParaRPr lang="ru-RU" alt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a:p>
            <a:pPr marL="0" indent="0">
              <a:lnSpc>
                <a:spcPct val="130000"/>
              </a:lnSpc>
              <a:spcBef>
                <a:spcPts val="0"/>
              </a:spcBef>
              <a:buNone/>
            </a:pPr>
            <a:r>
              <a:rPr lang="en-US" sz="900" b="1" dirty="0">
                <a:solidFill>
                  <a:schemeClr val="tx2"/>
                </a:solidFill>
                <a:latin typeface="Times New Roman" panose="02020603050405020304" charset="0"/>
                <a:ea typeface="Calibri" panose="020F0502020204030204" charset="0"/>
                <a:cs typeface="Times New Roman" panose="02020603050405020304" charset="0"/>
              </a:rPr>
              <a:t>К трём годам в словарь ребёнка входят все части речи (существительные, глаголы, прилагательные, местоимения, числительные, наречия), служебные слова (предлоги, союзы, частицы), междометия.</a:t>
            </a:r>
            <a:endParaRPr lang="en-US" sz="900" b="1" dirty="0">
              <a:solidFill>
                <a:schemeClr val="tx2"/>
              </a:solidFill>
              <a:latin typeface="Times New Roman" panose="02020603050405020304" charset="0"/>
              <a:ea typeface="Calibri" panose="020F0502020204030204" charset="0"/>
              <a:cs typeface="Times New Roman" panose="02020603050405020304" charset="0"/>
            </a:endParaRPr>
          </a:p>
        </p:txBody>
      </p:sp>
      <p:sp>
        <p:nvSpPr>
          <p:cNvPr id="37" name="Text Placeholder 33"/>
          <p:cNvSpPr txBox="1"/>
          <p:nvPr/>
        </p:nvSpPr>
        <p:spPr>
          <a:xfrm>
            <a:off x="4296420" y="1635715"/>
            <a:ext cx="2921366" cy="14006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zh-CN" altLang="en-US" sz="1050" b="1" dirty="0" smtClean="0">
              <a:solidFill>
                <a:srgbClr val="3A8F97"/>
              </a:solidFill>
              <a:latin typeface="Calibri" panose="020F0502020204030204" charset="0"/>
              <a:ea typeface="Calibri" panose="020F0502020204030204" charset="0"/>
              <a:cs typeface="Calibri" panose="020F0502020204030204" charset="0"/>
            </a:endParaRPr>
          </a:p>
        </p:txBody>
      </p:sp>
      <p:sp>
        <p:nvSpPr>
          <p:cNvPr id="38" name="Text Placeholder 32"/>
          <p:cNvSpPr txBox="1"/>
          <p:nvPr/>
        </p:nvSpPr>
        <p:spPr>
          <a:xfrm>
            <a:off x="4296251" y="2767939"/>
            <a:ext cx="3781901" cy="5519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endParaRPr lang="en-US" sz="825" dirty="0">
              <a:solidFill>
                <a:schemeClr val="tx2"/>
              </a:solidFill>
              <a:latin typeface="Calibri" panose="020F0502020204030204" charset="0"/>
              <a:ea typeface="Calibri" panose="020F0502020204030204" charset="0"/>
              <a:cs typeface="Calibri" panose="020F0502020204030204" charset="0"/>
            </a:endParaRPr>
          </a:p>
        </p:txBody>
      </p:sp>
      <p:sp>
        <p:nvSpPr>
          <p:cNvPr id="42" name="Text Placeholder 32"/>
          <p:cNvSpPr txBox="1"/>
          <p:nvPr/>
        </p:nvSpPr>
        <p:spPr>
          <a:xfrm>
            <a:off x="4295616" y="3675195"/>
            <a:ext cx="3781901" cy="5519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endParaRPr lang="en-US" sz="825" dirty="0">
              <a:solidFill>
                <a:schemeClr val="tx2"/>
              </a:solidFill>
              <a:latin typeface="Calibri" panose="020F0502020204030204" charset="0"/>
              <a:ea typeface="Calibri" panose="020F0502020204030204" charset="0"/>
              <a:cs typeface="Calibri" panose="020F0502020204030204" charset="0"/>
            </a:endParaRPr>
          </a:p>
        </p:txBody>
      </p:sp>
      <p:sp>
        <p:nvSpPr>
          <p:cNvPr id="2" name="Текстовое поле 1"/>
          <p:cNvSpPr txBox="1"/>
          <p:nvPr/>
        </p:nvSpPr>
        <p:spPr>
          <a:xfrm>
            <a:off x="3856355" y="2767965"/>
            <a:ext cx="309880" cy="368300"/>
          </a:xfrm>
          <a:prstGeom prst="rect">
            <a:avLst/>
          </a:prstGeom>
          <a:noFill/>
        </p:spPr>
        <p:txBody>
          <a:bodyPr wrap="none" rtlCol="0">
            <a:spAutoFit/>
          </a:bodyPr>
          <a:p>
            <a:endParaRPr lang="ru-RU" altLang="en-US"/>
          </a:p>
        </p:txBody>
      </p:sp>
      <p:pic>
        <p:nvPicPr>
          <p:cNvPr id="4" name="Изображение 3" descr="images"/>
          <p:cNvPicPr>
            <a:picLocks noChangeAspect="1"/>
          </p:cNvPicPr>
          <p:nvPr/>
        </p:nvPicPr>
        <p:blipFill>
          <a:blip r:embed="rId2"/>
          <a:stretch>
            <a:fillRect/>
          </a:stretch>
        </p:blipFill>
        <p:spPr>
          <a:xfrm>
            <a:off x="652780" y="1741805"/>
            <a:ext cx="2952750" cy="1659890"/>
          </a:xfrm>
          <a:prstGeom prst="rect">
            <a:avLst/>
          </a:prstGeom>
        </p:spPr>
      </p:pic>
    </p:spTree>
    <p:custDataLst>
      <p:tags r:id="rId3"/>
    </p:custDataLst>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7" name="组合 6"/>
          <p:cNvGrpSpPr/>
          <p:nvPr/>
        </p:nvGrpSpPr>
        <p:grpSpPr>
          <a:xfrm>
            <a:off x="2405539" y="1987365"/>
            <a:ext cx="4331493" cy="2032635"/>
            <a:chOff x="5051" y="3834"/>
            <a:chExt cx="9095" cy="4268"/>
          </a:xfrm>
        </p:grpSpPr>
        <p:sp>
          <p:nvSpPr>
            <p:cNvPr id="3" name="文本框 2"/>
            <p:cNvSpPr txBox="1"/>
            <p:nvPr/>
          </p:nvSpPr>
          <p:spPr>
            <a:xfrm>
              <a:off x="5051" y="3834"/>
              <a:ext cx="9095" cy="1791"/>
            </a:xfrm>
            <a:prstGeom prst="rect">
              <a:avLst/>
            </a:prstGeom>
            <a:noFill/>
          </p:spPr>
          <p:txBody>
            <a:bodyPr wrap="none" rtlCol="0">
              <a:spAutoFit/>
            </a:bodyPr>
            <a:p>
              <a:pPr algn="ctr"/>
              <a:r>
                <a:rPr lang="ru-RU" altLang="en-US" sz="4950">
                  <a:solidFill>
                    <a:srgbClr val="FF0000"/>
                  </a:solidFill>
                  <a:latin typeface="Calibri" panose="020F0502020204030204" charset="0"/>
                  <a:ea typeface="Calibri" panose="020F0502020204030204" charset="0"/>
                  <a:cs typeface="Calibri" panose="020F0502020204030204" charset="0"/>
                </a:rPr>
                <a:t>Ц</a:t>
              </a:r>
              <a:r>
                <a:rPr lang="ru-RU" altLang="en-US" sz="4950">
                  <a:solidFill>
                    <a:srgbClr val="FFC000"/>
                  </a:solidFill>
                  <a:latin typeface="Calibri" panose="020F0502020204030204" charset="0"/>
                  <a:ea typeface="Calibri" panose="020F0502020204030204" charset="0"/>
                  <a:cs typeface="Calibri" panose="020F0502020204030204" charset="0"/>
                </a:rPr>
                <a:t>В</a:t>
              </a:r>
              <a:r>
                <a:rPr lang="ru-RU" altLang="en-US" sz="4950">
                  <a:solidFill>
                    <a:srgbClr val="FFFF00"/>
                  </a:solidFill>
                  <a:latin typeface="Calibri" panose="020F0502020204030204" charset="0"/>
                  <a:ea typeface="Calibri" panose="020F0502020204030204" charset="0"/>
                  <a:cs typeface="Calibri" panose="020F0502020204030204" charset="0"/>
                </a:rPr>
                <a:t>Е</a:t>
              </a:r>
              <a:r>
                <a:rPr lang="ru-RU" altLang="en-US" sz="4950">
                  <a:solidFill>
                    <a:srgbClr val="92D050"/>
                  </a:solidFill>
                  <a:latin typeface="Calibri" panose="020F0502020204030204" charset="0"/>
                  <a:ea typeface="Calibri" panose="020F0502020204030204" charset="0"/>
                  <a:cs typeface="Calibri" panose="020F0502020204030204" charset="0"/>
                </a:rPr>
                <a:t>Т</a:t>
              </a:r>
              <a:r>
                <a:rPr lang="ru-RU" altLang="en-US" sz="4950">
                  <a:solidFill>
                    <a:schemeClr val="accent2">
                      <a:lumMod val="40000"/>
                      <a:lumOff val="60000"/>
                    </a:schemeClr>
                  </a:solidFill>
                  <a:latin typeface="Calibri" panose="020F0502020204030204" charset="0"/>
                  <a:ea typeface="Calibri" panose="020F0502020204030204" charset="0"/>
                  <a:cs typeface="Calibri" panose="020F0502020204030204" charset="0"/>
                </a:rPr>
                <a:t>Н</a:t>
              </a:r>
              <a:r>
                <a:rPr lang="ru-RU" altLang="en-US" sz="4950">
                  <a:solidFill>
                    <a:srgbClr val="0070C0"/>
                  </a:solidFill>
                  <a:latin typeface="Calibri" panose="020F0502020204030204" charset="0"/>
                  <a:ea typeface="Calibri" panose="020F0502020204030204" charset="0"/>
                  <a:cs typeface="Calibri" panose="020F0502020204030204" charset="0"/>
                </a:rPr>
                <a:t>Ы</a:t>
              </a:r>
              <a:r>
                <a:rPr lang="ru-RU" altLang="en-US" sz="4950">
                  <a:solidFill>
                    <a:srgbClr val="7030A0"/>
                  </a:solidFill>
                  <a:latin typeface="Calibri" panose="020F0502020204030204" charset="0"/>
                  <a:ea typeface="Calibri" panose="020F0502020204030204" charset="0"/>
                  <a:cs typeface="Calibri" panose="020F0502020204030204" charset="0"/>
                </a:rPr>
                <a:t>Е</a:t>
              </a:r>
              <a:r>
                <a:rPr lang="ru-RU" altLang="en-US" sz="4950">
                  <a:solidFill>
                    <a:srgbClr val="1B6557"/>
                  </a:solidFill>
                  <a:latin typeface="Calibri" panose="020F0502020204030204" charset="0"/>
                  <a:ea typeface="Calibri" panose="020F0502020204030204" charset="0"/>
                  <a:cs typeface="Calibri" panose="020F0502020204030204" charset="0"/>
                </a:rPr>
                <a:t> </a:t>
              </a:r>
              <a:r>
                <a:rPr lang="ru-RU" altLang="en-US" sz="4950">
                  <a:solidFill>
                    <a:srgbClr val="002060"/>
                  </a:solidFill>
                  <a:latin typeface="Calibri" panose="020F0502020204030204" charset="0"/>
                  <a:ea typeface="Calibri" panose="020F0502020204030204" charset="0"/>
                  <a:cs typeface="Calibri" panose="020F0502020204030204" charset="0"/>
                </a:rPr>
                <a:t>И</a:t>
              </a:r>
              <a:r>
                <a:rPr lang="ru-RU" altLang="en-US" sz="4950">
                  <a:solidFill>
                    <a:srgbClr val="C00000"/>
                  </a:solidFill>
                  <a:latin typeface="Calibri" panose="020F0502020204030204" charset="0"/>
                  <a:ea typeface="Calibri" panose="020F0502020204030204" charset="0"/>
                  <a:cs typeface="Calibri" panose="020F0502020204030204" charset="0"/>
                </a:rPr>
                <a:t>Г</a:t>
              </a:r>
              <a:r>
                <a:rPr lang="ru-RU" altLang="en-US" sz="4950">
                  <a:solidFill>
                    <a:srgbClr val="8A1C21"/>
                  </a:solidFill>
                  <a:latin typeface="Calibri" panose="020F0502020204030204" charset="0"/>
                  <a:ea typeface="Calibri" panose="020F0502020204030204" charset="0"/>
                  <a:cs typeface="Calibri" panose="020F0502020204030204" charset="0"/>
                </a:rPr>
                <a:t>Р</a:t>
              </a:r>
              <a:r>
                <a:rPr lang="ru-RU" altLang="en-US" sz="4950">
                  <a:solidFill>
                    <a:schemeClr val="accent5"/>
                  </a:solidFill>
                  <a:latin typeface="Calibri" panose="020F0502020204030204" charset="0"/>
                  <a:ea typeface="Calibri" panose="020F0502020204030204" charset="0"/>
                  <a:cs typeface="Calibri" panose="020F0502020204030204" charset="0"/>
                </a:rPr>
                <a:t>Ы</a:t>
              </a:r>
              <a:endParaRPr lang="ru-RU" altLang="en-US" sz="4950">
                <a:solidFill>
                  <a:schemeClr val="accent5"/>
                </a:solidFill>
                <a:latin typeface="Calibri" panose="020F0502020204030204" charset="0"/>
                <a:ea typeface="Calibri" panose="020F0502020204030204" charset="0"/>
                <a:cs typeface="Calibri" panose="020F0502020204030204" charset="0"/>
              </a:endParaRPr>
            </a:p>
          </p:txBody>
        </p:sp>
        <p:sp>
          <p:nvSpPr>
            <p:cNvPr id="5" name="矩形 4"/>
            <p:cNvSpPr/>
            <p:nvPr/>
          </p:nvSpPr>
          <p:spPr>
            <a:xfrm>
              <a:off x="6615" y="5987"/>
              <a:ext cx="5905" cy="2115"/>
            </a:xfrm>
            <a:prstGeom prst="rect">
              <a:avLst/>
            </a:prstGeom>
            <a:solidFill>
              <a:srgbClr val="1B6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dist"/>
              <a:r>
                <a:rPr lang="ru-RU" altLang="zh-CN" sz="1350" cap="all">
                  <a:solidFill>
                    <a:schemeClr val="bg1"/>
                  </a:solidFill>
                  <a:uFillTx/>
                  <a:latin typeface="Calibri" panose="020F0502020204030204" charset="0"/>
                  <a:ea typeface="Calibri" panose="020F0502020204030204" charset="0"/>
                  <a:sym typeface="+mn-ea"/>
                </a:rPr>
                <a:t>КАК ОДИН ИЗ ВАРИАНТОВ РАЗВИТИЯ РЕЧИ РЕБЕНКА</a:t>
              </a:r>
              <a:endParaRPr lang="ru-RU" altLang="zh-CN" sz="1350" cap="all">
                <a:solidFill>
                  <a:schemeClr val="bg1"/>
                </a:solidFill>
                <a:uFillTx/>
                <a:latin typeface="Calibri" panose="020F0502020204030204" charset="0"/>
                <a:ea typeface="Calibri" panose="020F0502020204030204" charset="0"/>
                <a:sym typeface="+mn-ea"/>
              </a:endParaRPr>
            </a:p>
          </p:txBody>
        </p:sp>
      </p:grpSp>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PA" val="v5.2.6"/>
</p:tagLst>
</file>

<file path=ppt/tags/tag11.xml><?xml version="1.0" encoding="utf-8"?>
<p:tagLst xmlns:p="http://schemas.openxmlformats.org/presentationml/2006/main">
  <p:tag name="PA" val="v5.2.6"/>
</p:tagLst>
</file>

<file path=ppt/tags/tag12.xml><?xml version="1.0" encoding="utf-8"?>
<p:tagLst xmlns:p="http://schemas.openxmlformats.org/presentationml/2006/main">
  <p:tag name="PA" val="v5.2.6"/>
</p:tagLst>
</file>

<file path=ppt/tags/tag13.xml><?xml version="1.0" encoding="utf-8"?>
<p:tagLst xmlns:p="http://schemas.openxmlformats.org/presentationml/2006/main">
  <p:tag name="PA" val="v5.2.6"/>
</p:tagLst>
</file>

<file path=ppt/tags/tag14.xml><?xml version="1.0" encoding="utf-8"?>
<p:tagLst xmlns:p="http://schemas.openxmlformats.org/presentationml/2006/main">
  <p:tag name="PA" val="v5.2.6"/>
</p:tagLst>
</file>

<file path=ppt/tags/tag15.xml><?xml version="1.0" encoding="utf-8"?>
<p:tagLst xmlns:p="http://schemas.openxmlformats.org/presentationml/2006/main">
  <p:tag name="PA" val="v5.2.6"/>
</p:tagLst>
</file>

<file path=ppt/tags/tag16.xml><?xml version="1.0" encoding="utf-8"?>
<p:tagLst xmlns:p="http://schemas.openxmlformats.org/presentationml/2006/main">
  <p:tag name="PA" val="v5.2.6"/>
</p:tagLst>
</file>

<file path=ppt/tags/tag17.xml><?xml version="1.0" encoding="utf-8"?>
<p:tagLst xmlns:p="http://schemas.openxmlformats.org/presentationml/2006/main">
  <p:tag name="PA" val="v5.2.6"/>
</p:tagLst>
</file>

<file path=ppt/tags/tag18.xml><?xml version="1.0" encoding="utf-8"?>
<p:tagLst xmlns:p="http://schemas.openxmlformats.org/presentationml/2006/main">
  <p:tag name="PA" val="v5.2.6"/>
</p:tagLst>
</file>

<file path=ppt/tags/tag19.xml><?xml version="1.0" encoding="utf-8"?>
<p:tagLst xmlns:p="http://schemas.openxmlformats.org/presentationml/2006/main">
  <p:tag name="PA" val="v5.2.6"/>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PA" val="v5.2.6"/>
</p:tagLst>
</file>

<file path=ppt/tags/tag21.xml><?xml version="1.0" encoding="utf-8"?>
<p:tagLst xmlns:p="http://schemas.openxmlformats.org/presentationml/2006/main">
  <p:tag name="PA" val="v5.2.6"/>
</p:tagLst>
</file>

<file path=ppt/tags/tag22.xml><?xml version="1.0" encoding="utf-8"?>
<p:tagLst xmlns:p="http://schemas.openxmlformats.org/presentationml/2006/main">
  <p:tag name="PA" val="v5.2.6"/>
</p:tagLst>
</file>

<file path=ppt/tags/tag23.xml><?xml version="1.0" encoding="utf-8"?>
<p:tagLst xmlns:p="http://schemas.openxmlformats.org/presentationml/2006/main">
  <p:tag name="PA" val="v5.2.6"/>
</p:tagLst>
</file>

<file path=ppt/tags/tag24.xml><?xml version="1.0" encoding="utf-8"?>
<p:tagLst xmlns:p="http://schemas.openxmlformats.org/presentationml/2006/main">
  <p:tag name="PA" val="v5.2.6"/>
</p:tagLst>
</file>

<file path=ppt/tags/tag25.xml><?xml version="1.0" encoding="utf-8"?>
<p:tagLst xmlns:p="http://schemas.openxmlformats.org/presentationml/2006/main">
  <p:tag name="PA" val="v5.2.6"/>
</p:tagLst>
</file>

<file path=ppt/tags/tag26.xml><?xml version="1.0" encoding="utf-8"?>
<p:tagLst xmlns:p="http://schemas.openxmlformats.org/presentationml/2006/main">
  <p:tag name="PA" val="v5.2.6"/>
</p:tagLst>
</file>

<file path=ppt/tags/tag27.xml><?xml version="1.0" encoding="utf-8"?>
<p:tagLst xmlns:p="http://schemas.openxmlformats.org/presentationml/2006/main">
  <p:tag name="PA" val="v5.2.6"/>
</p:tagLst>
</file>

<file path=ppt/tags/tag28.xml><?xml version="1.0" encoding="utf-8"?>
<p:tagLst xmlns:p="http://schemas.openxmlformats.org/presentationml/2006/main">
  <p:tag name="PA" val="v5.2.6"/>
</p:tagLst>
</file>

<file path=ppt/tags/tag29.xml><?xml version="1.0" encoding="utf-8"?>
<p:tagLst xmlns:p="http://schemas.openxmlformats.org/presentationml/2006/main">
  <p:tag name="PA" val="v5.2.6"/>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PA" val="v5.2.6"/>
</p:tagLst>
</file>

<file path=ppt/tags/tag31.xml><?xml version="1.0" encoding="utf-8"?>
<p:tagLst xmlns:p="http://schemas.openxmlformats.org/presentationml/2006/main">
  <p:tag name="PA" val="v5.2.6"/>
</p:tagLst>
</file>

<file path=ppt/tags/tag32.xml><?xml version="1.0" encoding="utf-8"?>
<p:tagLst xmlns:p="http://schemas.openxmlformats.org/presentationml/2006/main">
  <p:tag name="PA" val="v5.2.6"/>
</p:tagLst>
</file>

<file path=ppt/tags/tag33.xml><?xml version="1.0" encoding="utf-8"?>
<p:tagLst xmlns:p="http://schemas.openxmlformats.org/presentationml/2006/main">
  <p:tag name="PA" val="v5.2.6"/>
</p:tagLst>
</file>

<file path=ppt/tags/tag34.xml><?xml version="1.0" encoding="utf-8"?>
<p:tagLst xmlns:p="http://schemas.openxmlformats.org/presentationml/2006/main">
  <p:tag name="PA" val="v5.2.6"/>
</p:tagLst>
</file>

<file path=ppt/tags/tag35.xml><?xml version="1.0" encoding="utf-8"?>
<p:tagLst xmlns:p="http://schemas.openxmlformats.org/presentationml/2006/main">
  <p:tag name="KSO_WM_BEAUTIFY_FLAG" val="#wm#"/>
  <p:tag name="KSO_WM_TEMPLATE_CATEGORY" val="custom"/>
  <p:tag name="KSO_WM_TEMPLATE_INDEX" val="20184553"/>
</p:tagLst>
</file>

<file path=ppt/tags/tag36.xml><?xml version="1.0" encoding="utf-8"?>
<p:tagLst xmlns:p="http://schemas.openxmlformats.org/presentationml/2006/main">
  <p:tag name="KSO_WM_BEAUTIFY_FLAG" val="#wm#"/>
  <p:tag name="KSO_WM_TEMPLATE_CATEGORY" val="custom"/>
  <p:tag name="KSO_WM_TEMPLATE_INDEX" val="20184553"/>
</p:tagLst>
</file>

<file path=ppt/tags/tag37.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PA" val="v5.2.6"/>
</p:tagLst>
</file>

<file path=ppt/tags/tag7.xml><?xml version="1.0" encoding="utf-8"?>
<p:tagLst xmlns:p="http://schemas.openxmlformats.org/presentationml/2006/main">
  <p:tag name="PA" val="v5.2.6"/>
</p:tagLst>
</file>

<file path=ppt/tags/tag8.xml><?xml version="1.0" encoding="utf-8"?>
<p:tagLst xmlns:p="http://schemas.openxmlformats.org/presentationml/2006/main">
  <p:tag name="PA" val="v5.2.6"/>
</p:tagLst>
</file>

<file path=ppt/tags/tag9.xml><?xml version="1.0" encoding="utf-8"?>
<p:tagLst xmlns:p="http://schemas.openxmlformats.org/presentationml/2006/main">
  <p:tag name="PA" val="v5.2.6"/>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4007</Words>
  <Application>WPS Presentation</Application>
  <PresentationFormat>宽屏</PresentationFormat>
  <Paragraphs>64</Paragraphs>
  <Slides>5</Slides>
  <Notes>31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5</vt:i4>
      </vt:variant>
    </vt:vector>
  </HeadingPairs>
  <TitlesOfParts>
    <vt:vector size="30" baseType="lpstr">
      <vt:lpstr>Arial</vt:lpstr>
      <vt:lpstr>SimSun</vt:lpstr>
      <vt:lpstr>Wingdings</vt:lpstr>
      <vt:lpstr>SimHei</vt:lpstr>
      <vt:lpstr>Calibri</vt:lpstr>
      <vt:lpstr>Neris Thin</vt:lpstr>
      <vt:lpstr>DamageLog</vt:lpstr>
      <vt:lpstr>Century Gothic</vt:lpstr>
      <vt:lpstr>Gill Sans</vt:lpstr>
      <vt:lpstr>Open Sans</vt:lpstr>
      <vt:lpstr>Segoe Print</vt:lpstr>
      <vt:lpstr>Microsoft YaHei</vt:lpstr>
      <vt:lpstr>Arial Unicode MS</vt:lpstr>
      <vt:lpstr>Impact</vt:lpstr>
      <vt:lpstr>Bahnschrift Light</vt:lpstr>
      <vt:lpstr>Cambria</vt:lpstr>
      <vt:lpstr>Bahnschrift SemiLight</vt:lpstr>
      <vt:lpstr>Times New Roman</vt:lpstr>
      <vt:lpstr>Bahnschrift Condensed</vt:lpstr>
      <vt:lpstr>Comic Sans MS</vt:lpstr>
      <vt:lpstr>Arial Black</vt:lpstr>
      <vt:lpstr>Bahnschrift Light Condensed</vt:lpstr>
      <vt:lpstr>Bahnschrift Light SemiCondensed</vt:lpstr>
      <vt:lpstr>Bahnschrift SemiLight Condensed</vt:lpstr>
      <vt:lpstr>Office Theme</vt:lpstr>
      <vt:lpstr>PowerPoint 演示文稿</vt:lpstr>
      <vt:lpstr>Enter title
</vt:lpstr>
      <vt:lpstr>Enter title
</vt:lpstr>
      <vt:lpstr>Enter title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 E. TECHNICS</cp:lastModifiedBy>
  <cp:revision>1182</cp:revision>
  <dcterms:created xsi:type="dcterms:W3CDTF">2021-07-15T08:07:00Z</dcterms:created>
  <dcterms:modified xsi:type="dcterms:W3CDTF">2023-11-27T09:19:16Z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1049-11.2.0.11225</vt:lpwstr>
  </property>
  <property fmtid="{D5CDD505-2E9C-101B-9397-08002B2CF9AE}" pid="3" name="KSORubyTemplateID">
    <vt:lpwstr>2</vt:lpwstr>
  </property>
  <property fmtid="{D5CDD505-2E9C-101B-9397-08002B2CF9AE}" pid="4" name="ICV">
    <vt:lpwstr>3795B1AD61724F1C907F441E80A80804</vt:lpwstr>
  </property>
</Properties>
</file>