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72" r:id="rId3"/>
    <p:sldId id="258" r:id="rId4"/>
    <p:sldId id="259" r:id="rId5"/>
    <p:sldId id="260" r:id="rId6"/>
    <p:sldId id="262" r:id="rId7"/>
    <p:sldId id="257" r:id="rId8"/>
    <p:sldId id="270" r:id="rId9"/>
    <p:sldId id="271" r:id="rId10"/>
    <p:sldId id="263" r:id="rId11"/>
    <p:sldId id="273" r:id="rId12"/>
    <p:sldId id="274" r:id="rId13"/>
    <p:sldId id="275" r:id="rId14"/>
    <p:sldId id="276" r:id="rId15"/>
    <p:sldId id="277" r:id="rId16"/>
    <p:sldId id="278" r:id="rId17"/>
    <p:sldId id="279" r:id="rId18"/>
    <p:sldId id="264" r:id="rId19"/>
    <p:sldId id="265" r:id="rId20"/>
    <p:sldId id="266" r:id="rId21"/>
    <p:sldId id="267" r:id="rId22"/>
    <p:sldId id="268" r:id="rId23"/>
    <p:sldId id="269" r:id="rId24"/>
    <p:sldId id="280" r:id="rId2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2-орташа мәнер - 1-екпін">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68" d="100"/>
          <a:sy n="68" d="100"/>
        </p:scale>
        <p:origin x="79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Жоғарғы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Күн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A89E80-469C-43B1-AE04-49CB3541F8E6}" type="datetimeFigureOut">
              <a:rPr lang="ru-RU" smtClean="0"/>
              <a:t>11.04.2023</a:t>
            </a:fld>
            <a:endParaRPr lang="ru-RU"/>
          </a:p>
        </p:txBody>
      </p:sp>
      <p:sp>
        <p:nvSpPr>
          <p:cNvPr id="4" name="Слайд суреті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Жазбала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k-KZ"/>
              <a:t>Негізгі мәтін үлгісін</a:t>
            </a:r>
          </a:p>
          <a:p>
            <a:pPr lvl="1"/>
            <a:r>
              <a:rPr lang="kk-KZ"/>
              <a:t>Екінші деңгейді</a:t>
            </a:r>
          </a:p>
          <a:p>
            <a:pPr lvl="2"/>
            <a:r>
              <a:rPr lang="kk-KZ"/>
              <a:t>Үшінші деңгейді</a:t>
            </a:r>
          </a:p>
          <a:p>
            <a:pPr lvl="3"/>
            <a:r>
              <a:rPr lang="kk-KZ"/>
              <a:t>Төртінші деңгейді</a:t>
            </a:r>
          </a:p>
          <a:p>
            <a:pPr lvl="4"/>
            <a:r>
              <a:rPr lang="kk-KZ"/>
              <a:t>Бесінші деңгейді өңдеу үшін басыңыз</a:t>
            </a:r>
            <a:endParaRPr lang="ru-RU"/>
          </a:p>
        </p:txBody>
      </p:sp>
      <p:sp>
        <p:nvSpPr>
          <p:cNvPr id="6" name="Төменгі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Слайд нөмірі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C1A745-523D-4FC5-BDBC-841D4DBEA942}" type="slidenum">
              <a:rPr lang="ru-RU" smtClean="0"/>
              <a:t>‹#›</a:t>
            </a:fld>
            <a:endParaRPr lang="ru-RU"/>
          </a:p>
        </p:txBody>
      </p:sp>
    </p:spTree>
    <p:extLst>
      <p:ext uri="{BB962C8B-B14F-4D97-AF65-F5344CB8AC3E}">
        <p14:creationId xmlns:p14="http://schemas.microsoft.com/office/powerpoint/2010/main" val="33383707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лайд суреті 1"/>
          <p:cNvSpPr>
            <a:spLocks noGrp="1" noRot="1" noChangeAspect="1"/>
          </p:cNvSpPr>
          <p:nvPr>
            <p:ph type="sldImg"/>
          </p:nvPr>
        </p:nvSpPr>
        <p:spPr/>
      </p:sp>
      <p:sp>
        <p:nvSpPr>
          <p:cNvPr id="3" name="Жазбалар 2"/>
          <p:cNvSpPr>
            <a:spLocks noGrp="1"/>
          </p:cNvSpPr>
          <p:nvPr>
            <p:ph type="body" idx="1"/>
          </p:nvPr>
        </p:nvSpPr>
        <p:spPr/>
        <p:txBody>
          <a:bodyPr/>
          <a:lstStyle/>
          <a:p>
            <a:endParaRPr lang="ru-RU" dirty="0"/>
          </a:p>
        </p:txBody>
      </p:sp>
      <p:sp>
        <p:nvSpPr>
          <p:cNvPr id="4" name="Слайд нөмірі 3"/>
          <p:cNvSpPr>
            <a:spLocks noGrp="1"/>
          </p:cNvSpPr>
          <p:nvPr>
            <p:ph type="sldNum" sz="quarter" idx="5"/>
          </p:nvPr>
        </p:nvSpPr>
        <p:spPr/>
        <p:txBody>
          <a:bodyPr/>
          <a:lstStyle/>
          <a:p>
            <a:fld id="{2FC1A745-523D-4FC5-BDBC-841D4DBEA942}" type="slidenum">
              <a:rPr lang="ru-RU" smtClean="0"/>
              <a:t>17</a:t>
            </a:fld>
            <a:endParaRPr lang="ru-RU"/>
          </a:p>
        </p:txBody>
      </p:sp>
    </p:spTree>
    <p:extLst>
      <p:ext uri="{BB962C8B-B14F-4D97-AF65-F5344CB8AC3E}">
        <p14:creationId xmlns:p14="http://schemas.microsoft.com/office/powerpoint/2010/main" val="3675599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лайд суреті 1"/>
          <p:cNvSpPr>
            <a:spLocks noGrp="1" noRot="1" noChangeAspect="1"/>
          </p:cNvSpPr>
          <p:nvPr>
            <p:ph type="sldImg"/>
          </p:nvPr>
        </p:nvSpPr>
        <p:spPr/>
      </p:sp>
      <p:sp>
        <p:nvSpPr>
          <p:cNvPr id="3" name="Жазбалар 2"/>
          <p:cNvSpPr>
            <a:spLocks noGrp="1"/>
          </p:cNvSpPr>
          <p:nvPr>
            <p:ph type="body" idx="1"/>
          </p:nvPr>
        </p:nvSpPr>
        <p:spPr/>
        <p:txBody>
          <a:bodyPr/>
          <a:lstStyle/>
          <a:p>
            <a:endParaRPr lang="ru-RU" dirty="0"/>
          </a:p>
        </p:txBody>
      </p:sp>
      <p:sp>
        <p:nvSpPr>
          <p:cNvPr id="4" name="Слайд нөмірі 3"/>
          <p:cNvSpPr>
            <a:spLocks noGrp="1"/>
          </p:cNvSpPr>
          <p:nvPr>
            <p:ph type="sldNum" sz="quarter" idx="5"/>
          </p:nvPr>
        </p:nvSpPr>
        <p:spPr/>
        <p:txBody>
          <a:bodyPr/>
          <a:lstStyle/>
          <a:p>
            <a:fld id="{2FC1A745-523D-4FC5-BDBC-841D4DBEA942}" type="slidenum">
              <a:rPr lang="ru-RU" smtClean="0"/>
              <a:t>19</a:t>
            </a:fld>
            <a:endParaRPr lang="ru-RU"/>
          </a:p>
        </p:txBody>
      </p:sp>
    </p:spTree>
    <p:extLst>
      <p:ext uri="{BB962C8B-B14F-4D97-AF65-F5344CB8AC3E}">
        <p14:creationId xmlns:p14="http://schemas.microsoft.com/office/powerpoint/2010/main" val="2723296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ақырып слайды">
    <p:spTree>
      <p:nvGrpSpPr>
        <p:cNvPr id="1" name=""/>
        <p:cNvGrpSpPr/>
        <p:nvPr/>
      </p:nvGrpSpPr>
      <p:grpSpPr>
        <a:xfrm>
          <a:off x="0" y="0"/>
          <a:ext cx="0" cy="0"/>
          <a:chOff x="0" y="0"/>
          <a:chExt cx="0" cy="0"/>
        </a:xfrm>
      </p:grpSpPr>
      <p:sp>
        <p:nvSpPr>
          <p:cNvPr id="2" name="Тақырып 1">
            <a:extLst>
              <a:ext uri="{FF2B5EF4-FFF2-40B4-BE49-F238E27FC236}">
                <a16:creationId xmlns:a16="http://schemas.microsoft.com/office/drawing/2014/main" id="{F4463448-EAB0-0CA8-5658-36DB74B4EE48}"/>
              </a:ext>
            </a:extLst>
          </p:cNvPr>
          <p:cNvSpPr>
            <a:spLocks noGrp="1"/>
          </p:cNvSpPr>
          <p:nvPr>
            <p:ph type="ctrTitle"/>
          </p:nvPr>
        </p:nvSpPr>
        <p:spPr>
          <a:xfrm>
            <a:off x="1524000" y="1122363"/>
            <a:ext cx="9144000" cy="2387600"/>
          </a:xfrm>
        </p:spPr>
        <p:txBody>
          <a:bodyPr anchor="b"/>
          <a:lstStyle>
            <a:lvl1pPr algn="ctr">
              <a:defRPr sz="6000"/>
            </a:lvl1pPr>
          </a:lstStyle>
          <a:p>
            <a:r>
              <a:rPr lang="kk-KZ"/>
              <a:t>Тақырып үлгісі</a:t>
            </a:r>
            <a:endParaRPr lang="ru-RU"/>
          </a:p>
        </p:txBody>
      </p:sp>
      <p:sp>
        <p:nvSpPr>
          <p:cNvPr id="3" name="Тақырыпша 2">
            <a:extLst>
              <a:ext uri="{FF2B5EF4-FFF2-40B4-BE49-F238E27FC236}">
                <a16:creationId xmlns:a16="http://schemas.microsoft.com/office/drawing/2014/main" id="{BBFF6B5C-3953-D220-569A-BD8A903753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k-KZ"/>
              <a:t>Тақырыпша үлгісі</a:t>
            </a:r>
            <a:endParaRPr lang="ru-RU"/>
          </a:p>
        </p:txBody>
      </p:sp>
      <p:sp>
        <p:nvSpPr>
          <p:cNvPr id="4" name="Күн 3">
            <a:extLst>
              <a:ext uri="{FF2B5EF4-FFF2-40B4-BE49-F238E27FC236}">
                <a16:creationId xmlns:a16="http://schemas.microsoft.com/office/drawing/2014/main" id="{908E0C9E-1430-2F13-C631-3553D6705A8B}"/>
              </a:ext>
            </a:extLst>
          </p:cNvPr>
          <p:cNvSpPr>
            <a:spLocks noGrp="1"/>
          </p:cNvSpPr>
          <p:nvPr>
            <p:ph type="dt" sz="half" idx="10"/>
          </p:nvPr>
        </p:nvSpPr>
        <p:spPr/>
        <p:txBody>
          <a:bodyPr/>
          <a:lstStyle/>
          <a:p>
            <a:fld id="{E1DC167E-CC04-4831-B5FF-D4723CCDAEA3}" type="datetimeFigureOut">
              <a:rPr lang="ru-RU" smtClean="0"/>
              <a:t>11.04.2023</a:t>
            </a:fld>
            <a:endParaRPr lang="ru-RU"/>
          </a:p>
        </p:txBody>
      </p:sp>
      <p:sp>
        <p:nvSpPr>
          <p:cNvPr id="5" name="Төменгі колонтитул 4">
            <a:extLst>
              <a:ext uri="{FF2B5EF4-FFF2-40B4-BE49-F238E27FC236}">
                <a16:creationId xmlns:a16="http://schemas.microsoft.com/office/drawing/2014/main" id="{80347A96-2B6A-713A-DFEA-DC04CB29EB1D}"/>
              </a:ext>
            </a:extLst>
          </p:cNvPr>
          <p:cNvSpPr>
            <a:spLocks noGrp="1"/>
          </p:cNvSpPr>
          <p:nvPr>
            <p:ph type="ftr" sz="quarter" idx="11"/>
          </p:nvPr>
        </p:nvSpPr>
        <p:spPr/>
        <p:txBody>
          <a:bodyPr/>
          <a:lstStyle/>
          <a:p>
            <a:endParaRPr lang="ru-RU"/>
          </a:p>
        </p:txBody>
      </p:sp>
      <p:sp>
        <p:nvSpPr>
          <p:cNvPr id="6" name="Слайд нөмірі 5">
            <a:extLst>
              <a:ext uri="{FF2B5EF4-FFF2-40B4-BE49-F238E27FC236}">
                <a16:creationId xmlns:a16="http://schemas.microsoft.com/office/drawing/2014/main" id="{9AC7BB00-6472-9F40-35D0-EEF357255457}"/>
              </a:ext>
            </a:extLst>
          </p:cNvPr>
          <p:cNvSpPr>
            <a:spLocks noGrp="1"/>
          </p:cNvSpPr>
          <p:nvPr>
            <p:ph type="sldNum" sz="quarter" idx="12"/>
          </p:nvPr>
        </p:nvSpPr>
        <p:spPr/>
        <p:txBody>
          <a:bodyPr/>
          <a:lstStyle/>
          <a:p>
            <a:fld id="{02D83BC9-96A3-4440-980D-774D1D9AF5BD}" type="slidenum">
              <a:rPr lang="ru-RU" smtClean="0"/>
              <a:t>‹#›</a:t>
            </a:fld>
            <a:endParaRPr lang="ru-RU"/>
          </a:p>
        </p:txBody>
      </p:sp>
    </p:spTree>
    <p:extLst>
      <p:ext uri="{BB962C8B-B14F-4D97-AF65-F5344CB8AC3E}">
        <p14:creationId xmlns:p14="http://schemas.microsoft.com/office/powerpoint/2010/main" val="2873895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Тақырып және тік мәтін">
    <p:spTree>
      <p:nvGrpSpPr>
        <p:cNvPr id="1" name=""/>
        <p:cNvGrpSpPr/>
        <p:nvPr/>
      </p:nvGrpSpPr>
      <p:grpSpPr>
        <a:xfrm>
          <a:off x="0" y="0"/>
          <a:ext cx="0" cy="0"/>
          <a:chOff x="0" y="0"/>
          <a:chExt cx="0" cy="0"/>
        </a:xfrm>
      </p:grpSpPr>
      <p:sp>
        <p:nvSpPr>
          <p:cNvPr id="2" name="Тақырып 1">
            <a:extLst>
              <a:ext uri="{FF2B5EF4-FFF2-40B4-BE49-F238E27FC236}">
                <a16:creationId xmlns:a16="http://schemas.microsoft.com/office/drawing/2014/main" id="{AF34742E-5253-D388-726E-98C3356D0B5A}"/>
              </a:ext>
            </a:extLst>
          </p:cNvPr>
          <p:cNvSpPr>
            <a:spLocks noGrp="1"/>
          </p:cNvSpPr>
          <p:nvPr>
            <p:ph type="title"/>
          </p:nvPr>
        </p:nvSpPr>
        <p:spPr/>
        <p:txBody>
          <a:bodyPr/>
          <a:lstStyle/>
          <a:p>
            <a:r>
              <a:rPr lang="kk-KZ"/>
              <a:t>Тақырып үлгісі</a:t>
            </a:r>
            <a:endParaRPr lang="ru-RU"/>
          </a:p>
        </p:txBody>
      </p:sp>
      <p:sp>
        <p:nvSpPr>
          <p:cNvPr id="3" name="Тік мәтін 2">
            <a:extLst>
              <a:ext uri="{FF2B5EF4-FFF2-40B4-BE49-F238E27FC236}">
                <a16:creationId xmlns:a16="http://schemas.microsoft.com/office/drawing/2014/main" id="{E9FB6D6A-00CF-3AF4-1A3B-ACA8B79EF924}"/>
              </a:ext>
            </a:extLst>
          </p:cNvPr>
          <p:cNvSpPr>
            <a:spLocks noGrp="1"/>
          </p:cNvSpPr>
          <p:nvPr>
            <p:ph type="body" orient="vert" idx="1"/>
          </p:nvPr>
        </p:nvSpPr>
        <p:spPr/>
        <p:txBody>
          <a:bodyPr vert="eaVert"/>
          <a:lstStyle/>
          <a:p>
            <a:pPr lvl="0"/>
            <a:r>
              <a:rPr lang="kk-KZ"/>
              <a:t>Негізгі мәтін үлгісін</a:t>
            </a:r>
          </a:p>
          <a:p>
            <a:pPr lvl="1"/>
            <a:r>
              <a:rPr lang="kk-KZ"/>
              <a:t>Екінші деңгейді</a:t>
            </a:r>
          </a:p>
          <a:p>
            <a:pPr lvl="2"/>
            <a:r>
              <a:rPr lang="kk-KZ"/>
              <a:t>Үшінші деңгейді</a:t>
            </a:r>
          </a:p>
          <a:p>
            <a:pPr lvl="3"/>
            <a:r>
              <a:rPr lang="kk-KZ"/>
              <a:t>Төртінші деңгейді</a:t>
            </a:r>
          </a:p>
          <a:p>
            <a:pPr lvl="4"/>
            <a:r>
              <a:rPr lang="kk-KZ"/>
              <a:t>Бесінші деңгейді өңдеу үшін басыңыз</a:t>
            </a:r>
            <a:endParaRPr lang="ru-RU"/>
          </a:p>
        </p:txBody>
      </p:sp>
      <p:sp>
        <p:nvSpPr>
          <p:cNvPr id="4" name="Күн 3">
            <a:extLst>
              <a:ext uri="{FF2B5EF4-FFF2-40B4-BE49-F238E27FC236}">
                <a16:creationId xmlns:a16="http://schemas.microsoft.com/office/drawing/2014/main" id="{354E29BC-DB01-6F9C-1188-2CD678973CA5}"/>
              </a:ext>
            </a:extLst>
          </p:cNvPr>
          <p:cNvSpPr>
            <a:spLocks noGrp="1"/>
          </p:cNvSpPr>
          <p:nvPr>
            <p:ph type="dt" sz="half" idx="10"/>
          </p:nvPr>
        </p:nvSpPr>
        <p:spPr/>
        <p:txBody>
          <a:bodyPr/>
          <a:lstStyle/>
          <a:p>
            <a:fld id="{E1DC167E-CC04-4831-B5FF-D4723CCDAEA3}" type="datetimeFigureOut">
              <a:rPr lang="ru-RU" smtClean="0"/>
              <a:t>11.04.2023</a:t>
            </a:fld>
            <a:endParaRPr lang="ru-RU"/>
          </a:p>
        </p:txBody>
      </p:sp>
      <p:sp>
        <p:nvSpPr>
          <p:cNvPr id="5" name="Төменгі колонтитул 4">
            <a:extLst>
              <a:ext uri="{FF2B5EF4-FFF2-40B4-BE49-F238E27FC236}">
                <a16:creationId xmlns:a16="http://schemas.microsoft.com/office/drawing/2014/main" id="{042BBD95-929B-802F-575B-D128D41B3C41}"/>
              </a:ext>
            </a:extLst>
          </p:cNvPr>
          <p:cNvSpPr>
            <a:spLocks noGrp="1"/>
          </p:cNvSpPr>
          <p:nvPr>
            <p:ph type="ftr" sz="quarter" idx="11"/>
          </p:nvPr>
        </p:nvSpPr>
        <p:spPr/>
        <p:txBody>
          <a:bodyPr/>
          <a:lstStyle/>
          <a:p>
            <a:endParaRPr lang="ru-RU"/>
          </a:p>
        </p:txBody>
      </p:sp>
      <p:sp>
        <p:nvSpPr>
          <p:cNvPr id="6" name="Слайд нөмірі 5">
            <a:extLst>
              <a:ext uri="{FF2B5EF4-FFF2-40B4-BE49-F238E27FC236}">
                <a16:creationId xmlns:a16="http://schemas.microsoft.com/office/drawing/2014/main" id="{AE1674B7-30BF-45B8-3EAF-2F079FC61171}"/>
              </a:ext>
            </a:extLst>
          </p:cNvPr>
          <p:cNvSpPr>
            <a:spLocks noGrp="1"/>
          </p:cNvSpPr>
          <p:nvPr>
            <p:ph type="sldNum" sz="quarter" idx="12"/>
          </p:nvPr>
        </p:nvSpPr>
        <p:spPr/>
        <p:txBody>
          <a:bodyPr/>
          <a:lstStyle/>
          <a:p>
            <a:fld id="{02D83BC9-96A3-4440-980D-774D1D9AF5BD}" type="slidenum">
              <a:rPr lang="ru-RU" smtClean="0"/>
              <a:t>‹#›</a:t>
            </a:fld>
            <a:endParaRPr lang="ru-RU"/>
          </a:p>
        </p:txBody>
      </p:sp>
    </p:spTree>
    <p:extLst>
      <p:ext uri="{BB962C8B-B14F-4D97-AF65-F5344CB8AC3E}">
        <p14:creationId xmlns:p14="http://schemas.microsoft.com/office/powerpoint/2010/main" val="3357252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Тік тақырып пен мәтін">
    <p:spTree>
      <p:nvGrpSpPr>
        <p:cNvPr id="1" name=""/>
        <p:cNvGrpSpPr/>
        <p:nvPr/>
      </p:nvGrpSpPr>
      <p:grpSpPr>
        <a:xfrm>
          <a:off x="0" y="0"/>
          <a:ext cx="0" cy="0"/>
          <a:chOff x="0" y="0"/>
          <a:chExt cx="0" cy="0"/>
        </a:xfrm>
      </p:grpSpPr>
      <p:sp>
        <p:nvSpPr>
          <p:cNvPr id="2" name="Тік тақырып 1">
            <a:extLst>
              <a:ext uri="{FF2B5EF4-FFF2-40B4-BE49-F238E27FC236}">
                <a16:creationId xmlns:a16="http://schemas.microsoft.com/office/drawing/2014/main" id="{B1FB0E36-BA07-942E-353A-79DF9E24E81D}"/>
              </a:ext>
            </a:extLst>
          </p:cNvPr>
          <p:cNvSpPr>
            <a:spLocks noGrp="1"/>
          </p:cNvSpPr>
          <p:nvPr>
            <p:ph type="title" orient="vert"/>
          </p:nvPr>
        </p:nvSpPr>
        <p:spPr>
          <a:xfrm>
            <a:off x="8724900" y="365125"/>
            <a:ext cx="2628900" cy="5811838"/>
          </a:xfrm>
        </p:spPr>
        <p:txBody>
          <a:bodyPr vert="eaVert"/>
          <a:lstStyle/>
          <a:p>
            <a:r>
              <a:rPr lang="kk-KZ"/>
              <a:t>Тақырып үлгісі</a:t>
            </a:r>
            <a:endParaRPr lang="ru-RU"/>
          </a:p>
        </p:txBody>
      </p:sp>
      <p:sp>
        <p:nvSpPr>
          <p:cNvPr id="3" name="Тік мәтін 2">
            <a:extLst>
              <a:ext uri="{FF2B5EF4-FFF2-40B4-BE49-F238E27FC236}">
                <a16:creationId xmlns:a16="http://schemas.microsoft.com/office/drawing/2014/main" id="{6403B27F-ADE4-9E19-797F-C9A0BAF59853}"/>
              </a:ext>
            </a:extLst>
          </p:cNvPr>
          <p:cNvSpPr>
            <a:spLocks noGrp="1"/>
          </p:cNvSpPr>
          <p:nvPr>
            <p:ph type="body" orient="vert" idx="1"/>
          </p:nvPr>
        </p:nvSpPr>
        <p:spPr>
          <a:xfrm>
            <a:off x="838200" y="365125"/>
            <a:ext cx="7734300" cy="5811838"/>
          </a:xfrm>
        </p:spPr>
        <p:txBody>
          <a:bodyPr vert="eaVert"/>
          <a:lstStyle/>
          <a:p>
            <a:pPr lvl="0"/>
            <a:r>
              <a:rPr lang="kk-KZ"/>
              <a:t>Негізгі мәтін үлгісін</a:t>
            </a:r>
          </a:p>
          <a:p>
            <a:pPr lvl="1"/>
            <a:r>
              <a:rPr lang="kk-KZ"/>
              <a:t>Екінші деңгейді</a:t>
            </a:r>
          </a:p>
          <a:p>
            <a:pPr lvl="2"/>
            <a:r>
              <a:rPr lang="kk-KZ"/>
              <a:t>Үшінші деңгейді</a:t>
            </a:r>
          </a:p>
          <a:p>
            <a:pPr lvl="3"/>
            <a:r>
              <a:rPr lang="kk-KZ"/>
              <a:t>Төртінші деңгейді</a:t>
            </a:r>
          </a:p>
          <a:p>
            <a:pPr lvl="4"/>
            <a:r>
              <a:rPr lang="kk-KZ"/>
              <a:t>Бесінші деңгейді өңдеу үшін басыңыз</a:t>
            </a:r>
            <a:endParaRPr lang="ru-RU"/>
          </a:p>
        </p:txBody>
      </p:sp>
      <p:sp>
        <p:nvSpPr>
          <p:cNvPr id="4" name="Күн 3">
            <a:extLst>
              <a:ext uri="{FF2B5EF4-FFF2-40B4-BE49-F238E27FC236}">
                <a16:creationId xmlns:a16="http://schemas.microsoft.com/office/drawing/2014/main" id="{723C4A57-2AD5-8ACF-8E40-DBF5EE94937A}"/>
              </a:ext>
            </a:extLst>
          </p:cNvPr>
          <p:cNvSpPr>
            <a:spLocks noGrp="1"/>
          </p:cNvSpPr>
          <p:nvPr>
            <p:ph type="dt" sz="half" idx="10"/>
          </p:nvPr>
        </p:nvSpPr>
        <p:spPr/>
        <p:txBody>
          <a:bodyPr/>
          <a:lstStyle/>
          <a:p>
            <a:fld id="{E1DC167E-CC04-4831-B5FF-D4723CCDAEA3}" type="datetimeFigureOut">
              <a:rPr lang="ru-RU" smtClean="0"/>
              <a:t>11.04.2023</a:t>
            </a:fld>
            <a:endParaRPr lang="ru-RU"/>
          </a:p>
        </p:txBody>
      </p:sp>
      <p:sp>
        <p:nvSpPr>
          <p:cNvPr id="5" name="Төменгі колонтитул 4">
            <a:extLst>
              <a:ext uri="{FF2B5EF4-FFF2-40B4-BE49-F238E27FC236}">
                <a16:creationId xmlns:a16="http://schemas.microsoft.com/office/drawing/2014/main" id="{E3A61BAF-AB72-AEBE-6272-777859B26DE3}"/>
              </a:ext>
            </a:extLst>
          </p:cNvPr>
          <p:cNvSpPr>
            <a:spLocks noGrp="1"/>
          </p:cNvSpPr>
          <p:nvPr>
            <p:ph type="ftr" sz="quarter" idx="11"/>
          </p:nvPr>
        </p:nvSpPr>
        <p:spPr/>
        <p:txBody>
          <a:bodyPr/>
          <a:lstStyle/>
          <a:p>
            <a:endParaRPr lang="ru-RU"/>
          </a:p>
        </p:txBody>
      </p:sp>
      <p:sp>
        <p:nvSpPr>
          <p:cNvPr id="6" name="Слайд нөмірі 5">
            <a:extLst>
              <a:ext uri="{FF2B5EF4-FFF2-40B4-BE49-F238E27FC236}">
                <a16:creationId xmlns:a16="http://schemas.microsoft.com/office/drawing/2014/main" id="{422E460C-D492-82F8-9516-FBC2AC8C79CB}"/>
              </a:ext>
            </a:extLst>
          </p:cNvPr>
          <p:cNvSpPr>
            <a:spLocks noGrp="1"/>
          </p:cNvSpPr>
          <p:nvPr>
            <p:ph type="sldNum" sz="quarter" idx="12"/>
          </p:nvPr>
        </p:nvSpPr>
        <p:spPr/>
        <p:txBody>
          <a:bodyPr/>
          <a:lstStyle/>
          <a:p>
            <a:fld id="{02D83BC9-96A3-4440-980D-774D1D9AF5BD}" type="slidenum">
              <a:rPr lang="ru-RU" smtClean="0"/>
              <a:t>‹#›</a:t>
            </a:fld>
            <a:endParaRPr lang="ru-RU"/>
          </a:p>
        </p:txBody>
      </p:sp>
    </p:spTree>
    <p:extLst>
      <p:ext uri="{BB962C8B-B14F-4D97-AF65-F5344CB8AC3E}">
        <p14:creationId xmlns:p14="http://schemas.microsoft.com/office/powerpoint/2010/main" val="2780512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Тақырып және нысан">
    <p:spTree>
      <p:nvGrpSpPr>
        <p:cNvPr id="1" name=""/>
        <p:cNvGrpSpPr/>
        <p:nvPr/>
      </p:nvGrpSpPr>
      <p:grpSpPr>
        <a:xfrm>
          <a:off x="0" y="0"/>
          <a:ext cx="0" cy="0"/>
          <a:chOff x="0" y="0"/>
          <a:chExt cx="0" cy="0"/>
        </a:xfrm>
      </p:grpSpPr>
      <p:sp>
        <p:nvSpPr>
          <p:cNvPr id="2" name="Тақырып 1">
            <a:extLst>
              <a:ext uri="{FF2B5EF4-FFF2-40B4-BE49-F238E27FC236}">
                <a16:creationId xmlns:a16="http://schemas.microsoft.com/office/drawing/2014/main" id="{5B9B8224-A424-AD5D-AA64-602280027660}"/>
              </a:ext>
            </a:extLst>
          </p:cNvPr>
          <p:cNvSpPr>
            <a:spLocks noGrp="1"/>
          </p:cNvSpPr>
          <p:nvPr>
            <p:ph type="title"/>
          </p:nvPr>
        </p:nvSpPr>
        <p:spPr/>
        <p:txBody>
          <a:bodyPr/>
          <a:lstStyle/>
          <a:p>
            <a:r>
              <a:rPr lang="kk-KZ"/>
              <a:t>Тақырып үлгісі</a:t>
            </a:r>
            <a:endParaRPr lang="ru-RU"/>
          </a:p>
        </p:txBody>
      </p:sp>
      <p:sp>
        <p:nvSpPr>
          <p:cNvPr id="3" name="Мазмұн 2">
            <a:extLst>
              <a:ext uri="{FF2B5EF4-FFF2-40B4-BE49-F238E27FC236}">
                <a16:creationId xmlns:a16="http://schemas.microsoft.com/office/drawing/2014/main" id="{922689F6-FFB6-962E-A0A1-6BC0D09E4762}"/>
              </a:ext>
            </a:extLst>
          </p:cNvPr>
          <p:cNvSpPr>
            <a:spLocks noGrp="1"/>
          </p:cNvSpPr>
          <p:nvPr>
            <p:ph idx="1"/>
          </p:nvPr>
        </p:nvSpPr>
        <p:spPr/>
        <p:txBody>
          <a:bodyPr/>
          <a:lstStyle/>
          <a:p>
            <a:pPr lvl="0"/>
            <a:r>
              <a:rPr lang="kk-KZ"/>
              <a:t>Негізгі мәтін үлгісін</a:t>
            </a:r>
          </a:p>
          <a:p>
            <a:pPr lvl="1"/>
            <a:r>
              <a:rPr lang="kk-KZ"/>
              <a:t>Екінші деңгейді</a:t>
            </a:r>
          </a:p>
          <a:p>
            <a:pPr lvl="2"/>
            <a:r>
              <a:rPr lang="kk-KZ"/>
              <a:t>Үшінші деңгейді</a:t>
            </a:r>
          </a:p>
          <a:p>
            <a:pPr lvl="3"/>
            <a:r>
              <a:rPr lang="kk-KZ"/>
              <a:t>Төртінші деңгейді</a:t>
            </a:r>
          </a:p>
          <a:p>
            <a:pPr lvl="4"/>
            <a:r>
              <a:rPr lang="kk-KZ"/>
              <a:t>Бесінші деңгейді өңдеу үшін басыңыз</a:t>
            </a:r>
            <a:endParaRPr lang="ru-RU"/>
          </a:p>
        </p:txBody>
      </p:sp>
      <p:sp>
        <p:nvSpPr>
          <p:cNvPr id="4" name="Күн 3">
            <a:extLst>
              <a:ext uri="{FF2B5EF4-FFF2-40B4-BE49-F238E27FC236}">
                <a16:creationId xmlns:a16="http://schemas.microsoft.com/office/drawing/2014/main" id="{24799DED-40F8-7DC9-6E2E-74FA68457423}"/>
              </a:ext>
            </a:extLst>
          </p:cNvPr>
          <p:cNvSpPr>
            <a:spLocks noGrp="1"/>
          </p:cNvSpPr>
          <p:nvPr>
            <p:ph type="dt" sz="half" idx="10"/>
          </p:nvPr>
        </p:nvSpPr>
        <p:spPr/>
        <p:txBody>
          <a:bodyPr/>
          <a:lstStyle/>
          <a:p>
            <a:fld id="{E1DC167E-CC04-4831-B5FF-D4723CCDAEA3}" type="datetimeFigureOut">
              <a:rPr lang="ru-RU" smtClean="0"/>
              <a:t>11.04.2023</a:t>
            </a:fld>
            <a:endParaRPr lang="ru-RU"/>
          </a:p>
        </p:txBody>
      </p:sp>
      <p:sp>
        <p:nvSpPr>
          <p:cNvPr id="5" name="Төменгі колонтитул 4">
            <a:extLst>
              <a:ext uri="{FF2B5EF4-FFF2-40B4-BE49-F238E27FC236}">
                <a16:creationId xmlns:a16="http://schemas.microsoft.com/office/drawing/2014/main" id="{BF897D7E-5130-F02D-F20A-91885B6E541B}"/>
              </a:ext>
            </a:extLst>
          </p:cNvPr>
          <p:cNvSpPr>
            <a:spLocks noGrp="1"/>
          </p:cNvSpPr>
          <p:nvPr>
            <p:ph type="ftr" sz="quarter" idx="11"/>
          </p:nvPr>
        </p:nvSpPr>
        <p:spPr/>
        <p:txBody>
          <a:bodyPr/>
          <a:lstStyle/>
          <a:p>
            <a:endParaRPr lang="ru-RU"/>
          </a:p>
        </p:txBody>
      </p:sp>
      <p:sp>
        <p:nvSpPr>
          <p:cNvPr id="6" name="Слайд нөмірі 5">
            <a:extLst>
              <a:ext uri="{FF2B5EF4-FFF2-40B4-BE49-F238E27FC236}">
                <a16:creationId xmlns:a16="http://schemas.microsoft.com/office/drawing/2014/main" id="{90DA5C1B-EE42-5A1D-DB46-0258F37AFBD7}"/>
              </a:ext>
            </a:extLst>
          </p:cNvPr>
          <p:cNvSpPr>
            <a:spLocks noGrp="1"/>
          </p:cNvSpPr>
          <p:nvPr>
            <p:ph type="sldNum" sz="quarter" idx="12"/>
          </p:nvPr>
        </p:nvSpPr>
        <p:spPr/>
        <p:txBody>
          <a:bodyPr/>
          <a:lstStyle/>
          <a:p>
            <a:fld id="{02D83BC9-96A3-4440-980D-774D1D9AF5BD}" type="slidenum">
              <a:rPr lang="ru-RU" smtClean="0"/>
              <a:t>‹#›</a:t>
            </a:fld>
            <a:endParaRPr lang="ru-RU"/>
          </a:p>
        </p:txBody>
      </p:sp>
    </p:spTree>
    <p:extLst>
      <p:ext uri="{BB962C8B-B14F-4D97-AF65-F5344CB8AC3E}">
        <p14:creationId xmlns:p14="http://schemas.microsoft.com/office/powerpoint/2010/main" val="2850427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Бөлім тақырыбы">
    <p:spTree>
      <p:nvGrpSpPr>
        <p:cNvPr id="1" name=""/>
        <p:cNvGrpSpPr/>
        <p:nvPr/>
      </p:nvGrpSpPr>
      <p:grpSpPr>
        <a:xfrm>
          <a:off x="0" y="0"/>
          <a:ext cx="0" cy="0"/>
          <a:chOff x="0" y="0"/>
          <a:chExt cx="0" cy="0"/>
        </a:xfrm>
      </p:grpSpPr>
      <p:sp>
        <p:nvSpPr>
          <p:cNvPr id="2" name="Тақырып 1">
            <a:extLst>
              <a:ext uri="{FF2B5EF4-FFF2-40B4-BE49-F238E27FC236}">
                <a16:creationId xmlns:a16="http://schemas.microsoft.com/office/drawing/2014/main" id="{0A965C3F-3344-BE74-B8A5-134621BC7A8A}"/>
              </a:ext>
            </a:extLst>
          </p:cNvPr>
          <p:cNvSpPr>
            <a:spLocks noGrp="1"/>
          </p:cNvSpPr>
          <p:nvPr>
            <p:ph type="title"/>
          </p:nvPr>
        </p:nvSpPr>
        <p:spPr>
          <a:xfrm>
            <a:off x="831850" y="1709738"/>
            <a:ext cx="10515600" cy="2852737"/>
          </a:xfrm>
        </p:spPr>
        <p:txBody>
          <a:bodyPr anchor="b"/>
          <a:lstStyle>
            <a:lvl1pPr>
              <a:defRPr sz="6000"/>
            </a:lvl1pPr>
          </a:lstStyle>
          <a:p>
            <a:r>
              <a:rPr lang="kk-KZ"/>
              <a:t>Тақырып үлгісі</a:t>
            </a:r>
            <a:endParaRPr lang="ru-RU"/>
          </a:p>
        </p:txBody>
      </p:sp>
      <p:sp>
        <p:nvSpPr>
          <p:cNvPr id="3" name="Мәтін 2">
            <a:extLst>
              <a:ext uri="{FF2B5EF4-FFF2-40B4-BE49-F238E27FC236}">
                <a16:creationId xmlns:a16="http://schemas.microsoft.com/office/drawing/2014/main" id="{EDA37C9A-0875-04EB-3223-412ABB5976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k-KZ"/>
              <a:t>Негізгі мәтін үлгісін</a:t>
            </a:r>
          </a:p>
        </p:txBody>
      </p:sp>
      <p:sp>
        <p:nvSpPr>
          <p:cNvPr id="4" name="Күн 3">
            <a:extLst>
              <a:ext uri="{FF2B5EF4-FFF2-40B4-BE49-F238E27FC236}">
                <a16:creationId xmlns:a16="http://schemas.microsoft.com/office/drawing/2014/main" id="{50E74C14-BDE9-2A5F-A1A0-D039DE1870D5}"/>
              </a:ext>
            </a:extLst>
          </p:cNvPr>
          <p:cNvSpPr>
            <a:spLocks noGrp="1"/>
          </p:cNvSpPr>
          <p:nvPr>
            <p:ph type="dt" sz="half" idx="10"/>
          </p:nvPr>
        </p:nvSpPr>
        <p:spPr/>
        <p:txBody>
          <a:bodyPr/>
          <a:lstStyle/>
          <a:p>
            <a:fld id="{E1DC167E-CC04-4831-B5FF-D4723CCDAEA3}" type="datetimeFigureOut">
              <a:rPr lang="ru-RU" smtClean="0"/>
              <a:t>11.04.2023</a:t>
            </a:fld>
            <a:endParaRPr lang="ru-RU"/>
          </a:p>
        </p:txBody>
      </p:sp>
      <p:sp>
        <p:nvSpPr>
          <p:cNvPr id="5" name="Төменгі колонтитул 4">
            <a:extLst>
              <a:ext uri="{FF2B5EF4-FFF2-40B4-BE49-F238E27FC236}">
                <a16:creationId xmlns:a16="http://schemas.microsoft.com/office/drawing/2014/main" id="{68F01CCA-B404-6484-3340-954113BA6C06}"/>
              </a:ext>
            </a:extLst>
          </p:cNvPr>
          <p:cNvSpPr>
            <a:spLocks noGrp="1"/>
          </p:cNvSpPr>
          <p:nvPr>
            <p:ph type="ftr" sz="quarter" idx="11"/>
          </p:nvPr>
        </p:nvSpPr>
        <p:spPr/>
        <p:txBody>
          <a:bodyPr/>
          <a:lstStyle/>
          <a:p>
            <a:endParaRPr lang="ru-RU"/>
          </a:p>
        </p:txBody>
      </p:sp>
      <p:sp>
        <p:nvSpPr>
          <p:cNvPr id="6" name="Слайд нөмірі 5">
            <a:extLst>
              <a:ext uri="{FF2B5EF4-FFF2-40B4-BE49-F238E27FC236}">
                <a16:creationId xmlns:a16="http://schemas.microsoft.com/office/drawing/2014/main" id="{54FB874B-553D-645F-6448-E84983E1DD69}"/>
              </a:ext>
            </a:extLst>
          </p:cNvPr>
          <p:cNvSpPr>
            <a:spLocks noGrp="1"/>
          </p:cNvSpPr>
          <p:nvPr>
            <p:ph type="sldNum" sz="quarter" idx="12"/>
          </p:nvPr>
        </p:nvSpPr>
        <p:spPr/>
        <p:txBody>
          <a:bodyPr/>
          <a:lstStyle/>
          <a:p>
            <a:fld id="{02D83BC9-96A3-4440-980D-774D1D9AF5BD}" type="slidenum">
              <a:rPr lang="ru-RU" smtClean="0"/>
              <a:t>‹#›</a:t>
            </a:fld>
            <a:endParaRPr lang="ru-RU"/>
          </a:p>
        </p:txBody>
      </p:sp>
    </p:spTree>
    <p:extLst>
      <p:ext uri="{BB962C8B-B14F-4D97-AF65-F5344CB8AC3E}">
        <p14:creationId xmlns:p14="http://schemas.microsoft.com/office/powerpoint/2010/main" val="2015735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Екі нысан">
    <p:spTree>
      <p:nvGrpSpPr>
        <p:cNvPr id="1" name=""/>
        <p:cNvGrpSpPr/>
        <p:nvPr/>
      </p:nvGrpSpPr>
      <p:grpSpPr>
        <a:xfrm>
          <a:off x="0" y="0"/>
          <a:ext cx="0" cy="0"/>
          <a:chOff x="0" y="0"/>
          <a:chExt cx="0" cy="0"/>
        </a:xfrm>
      </p:grpSpPr>
      <p:sp>
        <p:nvSpPr>
          <p:cNvPr id="2" name="Тақырып 1">
            <a:extLst>
              <a:ext uri="{FF2B5EF4-FFF2-40B4-BE49-F238E27FC236}">
                <a16:creationId xmlns:a16="http://schemas.microsoft.com/office/drawing/2014/main" id="{E74403BA-3FC8-1ED0-2BC8-F3AE802A09A7}"/>
              </a:ext>
            </a:extLst>
          </p:cNvPr>
          <p:cNvSpPr>
            <a:spLocks noGrp="1"/>
          </p:cNvSpPr>
          <p:nvPr>
            <p:ph type="title"/>
          </p:nvPr>
        </p:nvSpPr>
        <p:spPr/>
        <p:txBody>
          <a:bodyPr/>
          <a:lstStyle/>
          <a:p>
            <a:r>
              <a:rPr lang="kk-KZ"/>
              <a:t>Тақырып үлгісі</a:t>
            </a:r>
            <a:endParaRPr lang="ru-RU"/>
          </a:p>
        </p:txBody>
      </p:sp>
      <p:sp>
        <p:nvSpPr>
          <p:cNvPr id="3" name="Мазмұн 2">
            <a:extLst>
              <a:ext uri="{FF2B5EF4-FFF2-40B4-BE49-F238E27FC236}">
                <a16:creationId xmlns:a16="http://schemas.microsoft.com/office/drawing/2014/main" id="{D6911918-326A-867B-9EAC-805ED7BD04D0}"/>
              </a:ext>
            </a:extLst>
          </p:cNvPr>
          <p:cNvSpPr>
            <a:spLocks noGrp="1"/>
          </p:cNvSpPr>
          <p:nvPr>
            <p:ph sz="half" idx="1"/>
          </p:nvPr>
        </p:nvSpPr>
        <p:spPr>
          <a:xfrm>
            <a:off x="838200" y="1825625"/>
            <a:ext cx="5181600" cy="4351338"/>
          </a:xfrm>
        </p:spPr>
        <p:txBody>
          <a:bodyPr/>
          <a:lstStyle/>
          <a:p>
            <a:pPr lvl="0"/>
            <a:r>
              <a:rPr lang="kk-KZ"/>
              <a:t>Негізгі мәтін үлгісін</a:t>
            </a:r>
          </a:p>
          <a:p>
            <a:pPr lvl="1"/>
            <a:r>
              <a:rPr lang="kk-KZ"/>
              <a:t>Екінші деңгейді</a:t>
            </a:r>
          </a:p>
          <a:p>
            <a:pPr lvl="2"/>
            <a:r>
              <a:rPr lang="kk-KZ"/>
              <a:t>Үшінші деңгейді</a:t>
            </a:r>
          </a:p>
          <a:p>
            <a:pPr lvl="3"/>
            <a:r>
              <a:rPr lang="kk-KZ"/>
              <a:t>Төртінші деңгейді</a:t>
            </a:r>
          </a:p>
          <a:p>
            <a:pPr lvl="4"/>
            <a:r>
              <a:rPr lang="kk-KZ"/>
              <a:t>Бесінші деңгейді өңдеу үшін басыңыз</a:t>
            </a:r>
            <a:endParaRPr lang="ru-RU"/>
          </a:p>
        </p:txBody>
      </p:sp>
      <p:sp>
        <p:nvSpPr>
          <p:cNvPr id="4" name="Мазмұн 3">
            <a:extLst>
              <a:ext uri="{FF2B5EF4-FFF2-40B4-BE49-F238E27FC236}">
                <a16:creationId xmlns:a16="http://schemas.microsoft.com/office/drawing/2014/main" id="{F0FF6BE0-15A9-0458-D2DF-920965E4B2A6}"/>
              </a:ext>
            </a:extLst>
          </p:cNvPr>
          <p:cNvSpPr>
            <a:spLocks noGrp="1"/>
          </p:cNvSpPr>
          <p:nvPr>
            <p:ph sz="half" idx="2"/>
          </p:nvPr>
        </p:nvSpPr>
        <p:spPr>
          <a:xfrm>
            <a:off x="6172200" y="1825625"/>
            <a:ext cx="5181600" cy="4351338"/>
          </a:xfrm>
        </p:spPr>
        <p:txBody>
          <a:bodyPr/>
          <a:lstStyle/>
          <a:p>
            <a:pPr lvl="0"/>
            <a:r>
              <a:rPr lang="kk-KZ"/>
              <a:t>Негізгі мәтін үлгісін</a:t>
            </a:r>
          </a:p>
          <a:p>
            <a:pPr lvl="1"/>
            <a:r>
              <a:rPr lang="kk-KZ"/>
              <a:t>Екінші деңгейді</a:t>
            </a:r>
          </a:p>
          <a:p>
            <a:pPr lvl="2"/>
            <a:r>
              <a:rPr lang="kk-KZ"/>
              <a:t>Үшінші деңгейді</a:t>
            </a:r>
          </a:p>
          <a:p>
            <a:pPr lvl="3"/>
            <a:r>
              <a:rPr lang="kk-KZ"/>
              <a:t>Төртінші деңгейді</a:t>
            </a:r>
          </a:p>
          <a:p>
            <a:pPr lvl="4"/>
            <a:r>
              <a:rPr lang="kk-KZ"/>
              <a:t>Бесінші деңгейді өңдеу үшін басыңыз</a:t>
            </a:r>
            <a:endParaRPr lang="ru-RU"/>
          </a:p>
        </p:txBody>
      </p:sp>
      <p:sp>
        <p:nvSpPr>
          <p:cNvPr id="5" name="Күн 4">
            <a:extLst>
              <a:ext uri="{FF2B5EF4-FFF2-40B4-BE49-F238E27FC236}">
                <a16:creationId xmlns:a16="http://schemas.microsoft.com/office/drawing/2014/main" id="{80275E9D-3F31-7AC8-C94C-7DF86F0209EB}"/>
              </a:ext>
            </a:extLst>
          </p:cNvPr>
          <p:cNvSpPr>
            <a:spLocks noGrp="1"/>
          </p:cNvSpPr>
          <p:nvPr>
            <p:ph type="dt" sz="half" idx="10"/>
          </p:nvPr>
        </p:nvSpPr>
        <p:spPr/>
        <p:txBody>
          <a:bodyPr/>
          <a:lstStyle/>
          <a:p>
            <a:fld id="{E1DC167E-CC04-4831-B5FF-D4723CCDAEA3}" type="datetimeFigureOut">
              <a:rPr lang="ru-RU" smtClean="0"/>
              <a:t>11.04.2023</a:t>
            </a:fld>
            <a:endParaRPr lang="ru-RU"/>
          </a:p>
        </p:txBody>
      </p:sp>
      <p:sp>
        <p:nvSpPr>
          <p:cNvPr id="6" name="Төменгі колонтитул 5">
            <a:extLst>
              <a:ext uri="{FF2B5EF4-FFF2-40B4-BE49-F238E27FC236}">
                <a16:creationId xmlns:a16="http://schemas.microsoft.com/office/drawing/2014/main" id="{69DF0540-C7C5-14D3-4046-87A5CFF471AC}"/>
              </a:ext>
            </a:extLst>
          </p:cNvPr>
          <p:cNvSpPr>
            <a:spLocks noGrp="1"/>
          </p:cNvSpPr>
          <p:nvPr>
            <p:ph type="ftr" sz="quarter" idx="11"/>
          </p:nvPr>
        </p:nvSpPr>
        <p:spPr/>
        <p:txBody>
          <a:bodyPr/>
          <a:lstStyle/>
          <a:p>
            <a:endParaRPr lang="ru-RU"/>
          </a:p>
        </p:txBody>
      </p:sp>
      <p:sp>
        <p:nvSpPr>
          <p:cNvPr id="7" name="Слайд нөмірі 6">
            <a:extLst>
              <a:ext uri="{FF2B5EF4-FFF2-40B4-BE49-F238E27FC236}">
                <a16:creationId xmlns:a16="http://schemas.microsoft.com/office/drawing/2014/main" id="{1987781E-73F9-55B6-93DB-FC1A277692C5}"/>
              </a:ext>
            </a:extLst>
          </p:cNvPr>
          <p:cNvSpPr>
            <a:spLocks noGrp="1"/>
          </p:cNvSpPr>
          <p:nvPr>
            <p:ph type="sldNum" sz="quarter" idx="12"/>
          </p:nvPr>
        </p:nvSpPr>
        <p:spPr/>
        <p:txBody>
          <a:bodyPr/>
          <a:lstStyle/>
          <a:p>
            <a:fld id="{02D83BC9-96A3-4440-980D-774D1D9AF5BD}" type="slidenum">
              <a:rPr lang="ru-RU" smtClean="0"/>
              <a:t>‹#›</a:t>
            </a:fld>
            <a:endParaRPr lang="ru-RU"/>
          </a:p>
        </p:txBody>
      </p:sp>
    </p:spTree>
    <p:extLst>
      <p:ext uri="{BB962C8B-B14F-4D97-AF65-F5344CB8AC3E}">
        <p14:creationId xmlns:p14="http://schemas.microsoft.com/office/powerpoint/2010/main" val="2860775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алыстыру">
    <p:spTree>
      <p:nvGrpSpPr>
        <p:cNvPr id="1" name=""/>
        <p:cNvGrpSpPr/>
        <p:nvPr/>
      </p:nvGrpSpPr>
      <p:grpSpPr>
        <a:xfrm>
          <a:off x="0" y="0"/>
          <a:ext cx="0" cy="0"/>
          <a:chOff x="0" y="0"/>
          <a:chExt cx="0" cy="0"/>
        </a:xfrm>
      </p:grpSpPr>
      <p:sp>
        <p:nvSpPr>
          <p:cNvPr id="2" name="Тақырып 1">
            <a:extLst>
              <a:ext uri="{FF2B5EF4-FFF2-40B4-BE49-F238E27FC236}">
                <a16:creationId xmlns:a16="http://schemas.microsoft.com/office/drawing/2014/main" id="{4EE67515-153B-4FD9-00B8-68E07C2C925A}"/>
              </a:ext>
            </a:extLst>
          </p:cNvPr>
          <p:cNvSpPr>
            <a:spLocks noGrp="1"/>
          </p:cNvSpPr>
          <p:nvPr>
            <p:ph type="title"/>
          </p:nvPr>
        </p:nvSpPr>
        <p:spPr>
          <a:xfrm>
            <a:off x="839788" y="365125"/>
            <a:ext cx="10515600" cy="1325563"/>
          </a:xfrm>
        </p:spPr>
        <p:txBody>
          <a:bodyPr/>
          <a:lstStyle/>
          <a:p>
            <a:r>
              <a:rPr lang="kk-KZ"/>
              <a:t>Тақырып үлгісі</a:t>
            </a:r>
            <a:endParaRPr lang="ru-RU"/>
          </a:p>
        </p:txBody>
      </p:sp>
      <p:sp>
        <p:nvSpPr>
          <p:cNvPr id="3" name="Мәтін 2">
            <a:extLst>
              <a:ext uri="{FF2B5EF4-FFF2-40B4-BE49-F238E27FC236}">
                <a16:creationId xmlns:a16="http://schemas.microsoft.com/office/drawing/2014/main" id="{E1A8B327-6699-BB49-C620-5979C78A5D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k-KZ"/>
              <a:t>Негізгі мәтін үлгісін</a:t>
            </a:r>
          </a:p>
        </p:txBody>
      </p:sp>
      <p:sp>
        <p:nvSpPr>
          <p:cNvPr id="4" name="Мазмұн 3">
            <a:extLst>
              <a:ext uri="{FF2B5EF4-FFF2-40B4-BE49-F238E27FC236}">
                <a16:creationId xmlns:a16="http://schemas.microsoft.com/office/drawing/2014/main" id="{C2627478-98A8-CB87-8821-1887B14A55B4}"/>
              </a:ext>
            </a:extLst>
          </p:cNvPr>
          <p:cNvSpPr>
            <a:spLocks noGrp="1"/>
          </p:cNvSpPr>
          <p:nvPr>
            <p:ph sz="half" idx="2"/>
          </p:nvPr>
        </p:nvSpPr>
        <p:spPr>
          <a:xfrm>
            <a:off x="839788" y="2505075"/>
            <a:ext cx="5157787" cy="3684588"/>
          </a:xfrm>
        </p:spPr>
        <p:txBody>
          <a:bodyPr/>
          <a:lstStyle/>
          <a:p>
            <a:pPr lvl="0"/>
            <a:r>
              <a:rPr lang="kk-KZ"/>
              <a:t>Негізгі мәтін үлгісін</a:t>
            </a:r>
          </a:p>
          <a:p>
            <a:pPr lvl="1"/>
            <a:r>
              <a:rPr lang="kk-KZ"/>
              <a:t>Екінші деңгейді</a:t>
            </a:r>
          </a:p>
          <a:p>
            <a:pPr lvl="2"/>
            <a:r>
              <a:rPr lang="kk-KZ"/>
              <a:t>Үшінші деңгейді</a:t>
            </a:r>
          </a:p>
          <a:p>
            <a:pPr lvl="3"/>
            <a:r>
              <a:rPr lang="kk-KZ"/>
              <a:t>Төртінші деңгейді</a:t>
            </a:r>
          </a:p>
          <a:p>
            <a:pPr lvl="4"/>
            <a:r>
              <a:rPr lang="kk-KZ"/>
              <a:t>Бесінші деңгейді өңдеу үшін басыңыз</a:t>
            </a:r>
            <a:endParaRPr lang="ru-RU"/>
          </a:p>
        </p:txBody>
      </p:sp>
      <p:sp>
        <p:nvSpPr>
          <p:cNvPr id="5" name="Мәтін 4">
            <a:extLst>
              <a:ext uri="{FF2B5EF4-FFF2-40B4-BE49-F238E27FC236}">
                <a16:creationId xmlns:a16="http://schemas.microsoft.com/office/drawing/2014/main" id="{E07243D1-E157-CD15-F592-A983081174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k-KZ"/>
              <a:t>Негізгі мәтін үлгісін</a:t>
            </a:r>
          </a:p>
        </p:txBody>
      </p:sp>
      <p:sp>
        <p:nvSpPr>
          <p:cNvPr id="6" name="Мазмұн 5">
            <a:extLst>
              <a:ext uri="{FF2B5EF4-FFF2-40B4-BE49-F238E27FC236}">
                <a16:creationId xmlns:a16="http://schemas.microsoft.com/office/drawing/2014/main" id="{09920351-252A-E838-07BA-73DCA85DA0D9}"/>
              </a:ext>
            </a:extLst>
          </p:cNvPr>
          <p:cNvSpPr>
            <a:spLocks noGrp="1"/>
          </p:cNvSpPr>
          <p:nvPr>
            <p:ph sz="quarter" idx="4"/>
          </p:nvPr>
        </p:nvSpPr>
        <p:spPr>
          <a:xfrm>
            <a:off x="6172200" y="2505075"/>
            <a:ext cx="5183188" cy="3684588"/>
          </a:xfrm>
        </p:spPr>
        <p:txBody>
          <a:bodyPr/>
          <a:lstStyle/>
          <a:p>
            <a:pPr lvl="0"/>
            <a:r>
              <a:rPr lang="kk-KZ"/>
              <a:t>Негізгі мәтін үлгісін</a:t>
            </a:r>
          </a:p>
          <a:p>
            <a:pPr lvl="1"/>
            <a:r>
              <a:rPr lang="kk-KZ"/>
              <a:t>Екінші деңгейді</a:t>
            </a:r>
          </a:p>
          <a:p>
            <a:pPr lvl="2"/>
            <a:r>
              <a:rPr lang="kk-KZ"/>
              <a:t>Үшінші деңгейді</a:t>
            </a:r>
          </a:p>
          <a:p>
            <a:pPr lvl="3"/>
            <a:r>
              <a:rPr lang="kk-KZ"/>
              <a:t>Төртінші деңгейді</a:t>
            </a:r>
          </a:p>
          <a:p>
            <a:pPr lvl="4"/>
            <a:r>
              <a:rPr lang="kk-KZ"/>
              <a:t>Бесінші деңгейді өңдеу үшін басыңыз</a:t>
            </a:r>
            <a:endParaRPr lang="ru-RU"/>
          </a:p>
        </p:txBody>
      </p:sp>
      <p:sp>
        <p:nvSpPr>
          <p:cNvPr id="7" name="Күн 6">
            <a:extLst>
              <a:ext uri="{FF2B5EF4-FFF2-40B4-BE49-F238E27FC236}">
                <a16:creationId xmlns:a16="http://schemas.microsoft.com/office/drawing/2014/main" id="{B79A7751-88EF-C828-D9B0-F52887CBEF53}"/>
              </a:ext>
            </a:extLst>
          </p:cNvPr>
          <p:cNvSpPr>
            <a:spLocks noGrp="1"/>
          </p:cNvSpPr>
          <p:nvPr>
            <p:ph type="dt" sz="half" idx="10"/>
          </p:nvPr>
        </p:nvSpPr>
        <p:spPr/>
        <p:txBody>
          <a:bodyPr/>
          <a:lstStyle/>
          <a:p>
            <a:fld id="{E1DC167E-CC04-4831-B5FF-D4723CCDAEA3}" type="datetimeFigureOut">
              <a:rPr lang="ru-RU" smtClean="0"/>
              <a:t>11.04.2023</a:t>
            </a:fld>
            <a:endParaRPr lang="ru-RU"/>
          </a:p>
        </p:txBody>
      </p:sp>
      <p:sp>
        <p:nvSpPr>
          <p:cNvPr id="8" name="Төменгі колонтитул 7">
            <a:extLst>
              <a:ext uri="{FF2B5EF4-FFF2-40B4-BE49-F238E27FC236}">
                <a16:creationId xmlns:a16="http://schemas.microsoft.com/office/drawing/2014/main" id="{B8A79ADF-2379-325F-86F4-4395E5123EF9}"/>
              </a:ext>
            </a:extLst>
          </p:cNvPr>
          <p:cNvSpPr>
            <a:spLocks noGrp="1"/>
          </p:cNvSpPr>
          <p:nvPr>
            <p:ph type="ftr" sz="quarter" idx="11"/>
          </p:nvPr>
        </p:nvSpPr>
        <p:spPr/>
        <p:txBody>
          <a:bodyPr/>
          <a:lstStyle/>
          <a:p>
            <a:endParaRPr lang="ru-RU"/>
          </a:p>
        </p:txBody>
      </p:sp>
      <p:sp>
        <p:nvSpPr>
          <p:cNvPr id="9" name="Слайд нөмірі 8">
            <a:extLst>
              <a:ext uri="{FF2B5EF4-FFF2-40B4-BE49-F238E27FC236}">
                <a16:creationId xmlns:a16="http://schemas.microsoft.com/office/drawing/2014/main" id="{37E2FF64-6A85-EB6D-A624-4A8AC810B2BC}"/>
              </a:ext>
            </a:extLst>
          </p:cNvPr>
          <p:cNvSpPr>
            <a:spLocks noGrp="1"/>
          </p:cNvSpPr>
          <p:nvPr>
            <p:ph type="sldNum" sz="quarter" idx="12"/>
          </p:nvPr>
        </p:nvSpPr>
        <p:spPr/>
        <p:txBody>
          <a:bodyPr/>
          <a:lstStyle/>
          <a:p>
            <a:fld id="{02D83BC9-96A3-4440-980D-774D1D9AF5BD}" type="slidenum">
              <a:rPr lang="ru-RU" smtClean="0"/>
              <a:t>‹#›</a:t>
            </a:fld>
            <a:endParaRPr lang="ru-RU"/>
          </a:p>
        </p:txBody>
      </p:sp>
    </p:spTree>
    <p:extLst>
      <p:ext uri="{BB962C8B-B14F-4D97-AF65-F5344CB8AC3E}">
        <p14:creationId xmlns:p14="http://schemas.microsoft.com/office/powerpoint/2010/main" val="4128388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ек тақырып">
    <p:spTree>
      <p:nvGrpSpPr>
        <p:cNvPr id="1" name=""/>
        <p:cNvGrpSpPr/>
        <p:nvPr/>
      </p:nvGrpSpPr>
      <p:grpSpPr>
        <a:xfrm>
          <a:off x="0" y="0"/>
          <a:ext cx="0" cy="0"/>
          <a:chOff x="0" y="0"/>
          <a:chExt cx="0" cy="0"/>
        </a:xfrm>
      </p:grpSpPr>
      <p:sp>
        <p:nvSpPr>
          <p:cNvPr id="2" name="Тақырып 1">
            <a:extLst>
              <a:ext uri="{FF2B5EF4-FFF2-40B4-BE49-F238E27FC236}">
                <a16:creationId xmlns:a16="http://schemas.microsoft.com/office/drawing/2014/main" id="{8E526362-D09B-91CE-C657-0668D9B8F373}"/>
              </a:ext>
            </a:extLst>
          </p:cNvPr>
          <p:cNvSpPr>
            <a:spLocks noGrp="1"/>
          </p:cNvSpPr>
          <p:nvPr>
            <p:ph type="title"/>
          </p:nvPr>
        </p:nvSpPr>
        <p:spPr/>
        <p:txBody>
          <a:bodyPr/>
          <a:lstStyle/>
          <a:p>
            <a:r>
              <a:rPr lang="kk-KZ"/>
              <a:t>Тақырып үлгісі</a:t>
            </a:r>
            <a:endParaRPr lang="ru-RU"/>
          </a:p>
        </p:txBody>
      </p:sp>
      <p:sp>
        <p:nvSpPr>
          <p:cNvPr id="3" name="Күн 2">
            <a:extLst>
              <a:ext uri="{FF2B5EF4-FFF2-40B4-BE49-F238E27FC236}">
                <a16:creationId xmlns:a16="http://schemas.microsoft.com/office/drawing/2014/main" id="{37429F9A-2DC0-536B-DB91-E1C5064087AF}"/>
              </a:ext>
            </a:extLst>
          </p:cNvPr>
          <p:cNvSpPr>
            <a:spLocks noGrp="1"/>
          </p:cNvSpPr>
          <p:nvPr>
            <p:ph type="dt" sz="half" idx="10"/>
          </p:nvPr>
        </p:nvSpPr>
        <p:spPr/>
        <p:txBody>
          <a:bodyPr/>
          <a:lstStyle/>
          <a:p>
            <a:fld id="{E1DC167E-CC04-4831-B5FF-D4723CCDAEA3}" type="datetimeFigureOut">
              <a:rPr lang="ru-RU" smtClean="0"/>
              <a:t>11.04.2023</a:t>
            </a:fld>
            <a:endParaRPr lang="ru-RU"/>
          </a:p>
        </p:txBody>
      </p:sp>
      <p:sp>
        <p:nvSpPr>
          <p:cNvPr id="4" name="Төменгі колонтитул 3">
            <a:extLst>
              <a:ext uri="{FF2B5EF4-FFF2-40B4-BE49-F238E27FC236}">
                <a16:creationId xmlns:a16="http://schemas.microsoft.com/office/drawing/2014/main" id="{CE35FE8C-EF51-D5D7-901F-8CBB93AAAA3D}"/>
              </a:ext>
            </a:extLst>
          </p:cNvPr>
          <p:cNvSpPr>
            <a:spLocks noGrp="1"/>
          </p:cNvSpPr>
          <p:nvPr>
            <p:ph type="ftr" sz="quarter" idx="11"/>
          </p:nvPr>
        </p:nvSpPr>
        <p:spPr/>
        <p:txBody>
          <a:bodyPr/>
          <a:lstStyle/>
          <a:p>
            <a:endParaRPr lang="ru-RU"/>
          </a:p>
        </p:txBody>
      </p:sp>
      <p:sp>
        <p:nvSpPr>
          <p:cNvPr id="5" name="Слайд нөмірі 4">
            <a:extLst>
              <a:ext uri="{FF2B5EF4-FFF2-40B4-BE49-F238E27FC236}">
                <a16:creationId xmlns:a16="http://schemas.microsoft.com/office/drawing/2014/main" id="{C8A32113-2925-3507-3633-606E1E8DE2FA}"/>
              </a:ext>
            </a:extLst>
          </p:cNvPr>
          <p:cNvSpPr>
            <a:spLocks noGrp="1"/>
          </p:cNvSpPr>
          <p:nvPr>
            <p:ph type="sldNum" sz="quarter" idx="12"/>
          </p:nvPr>
        </p:nvSpPr>
        <p:spPr/>
        <p:txBody>
          <a:bodyPr/>
          <a:lstStyle/>
          <a:p>
            <a:fld id="{02D83BC9-96A3-4440-980D-774D1D9AF5BD}" type="slidenum">
              <a:rPr lang="ru-RU" smtClean="0"/>
              <a:t>‹#›</a:t>
            </a:fld>
            <a:endParaRPr lang="ru-RU"/>
          </a:p>
        </p:txBody>
      </p:sp>
    </p:spTree>
    <p:extLst>
      <p:ext uri="{BB962C8B-B14F-4D97-AF65-F5344CB8AC3E}">
        <p14:creationId xmlns:p14="http://schemas.microsoft.com/office/powerpoint/2010/main" val="902063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Бос">
    <p:spTree>
      <p:nvGrpSpPr>
        <p:cNvPr id="1" name=""/>
        <p:cNvGrpSpPr/>
        <p:nvPr/>
      </p:nvGrpSpPr>
      <p:grpSpPr>
        <a:xfrm>
          <a:off x="0" y="0"/>
          <a:ext cx="0" cy="0"/>
          <a:chOff x="0" y="0"/>
          <a:chExt cx="0" cy="0"/>
        </a:xfrm>
      </p:grpSpPr>
      <p:sp>
        <p:nvSpPr>
          <p:cNvPr id="2" name="Күн 1">
            <a:extLst>
              <a:ext uri="{FF2B5EF4-FFF2-40B4-BE49-F238E27FC236}">
                <a16:creationId xmlns:a16="http://schemas.microsoft.com/office/drawing/2014/main" id="{349848D6-916B-6BB6-AB21-E6BF26DC67FB}"/>
              </a:ext>
            </a:extLst>
          </p:cNvPr>
          <p:cNvSpPr>
            <a:spLocks noGrp="1"/>
          </p:cNvSpPr>
          <p:nvPr>
            <p:ph type="dt" sz="half" idx="10"/>
          </p:nvPr>
        </p:nvSpPr>
        <p:spPr/>
        <p:txBody>
          <a:bodyPr/>
          <a:lstStyle/>
          <a:p>
            <a:fld id="{E1DC167E-CC04-4831-B5FF-D4723CCDAEA3}" type="datetimeFigureOut">
              <a:rPr lang="ru-RU" smtClean="0"/>
              <a:t>11.04.2023</a:t>
            </a:fld>
            <a:endParaRPr lang="ru-RU"/>
          </a:p>
        </p:txBody>
      </p:sp>
      <p:sp>
        <p:nvSpPr>
          <p:cNvPr id="3" name="Төменгі колонтитул 2">
            <a:extLst>
              <a:ext uri="{FF2B5EF4-FFF2-40B4-BE49-F238E27FC236}">
                <a16:creationId xmlns:a16="http://schemas.microsoft.com/office/drawing/2014/main" id="{CCD00052-D1A1-848A-EC9D-64645EE8AF3D}"/>
              </a:ext>
            </a:extLst>
          </p:cNvPr>
          <p:cNvSpPr>
            <a:spLocks noGrp="1"/>
          </p:cNvSpPr>
          <p:nvPr>
            <p:ph type="ftr" sz="quarter" idx="11"/>
          </p:nvPr>
        </p:nvSpPr>
        <p:spPr/>
        <p:txBody>
          <a:bodyPr/>
          <a:lstStyle/>
          <a:p>
            <a:endParaRPr lang="ru-RU"/>
          </a:p>
        </p:txBody>
      </p:sp>
      <p:sp>
        <p:nvSpPr>
          <p:cNvPr id="4" name="Слайд нөмірі 3">
            <a:extLst>
              <a:ext uri="{FF2B5EF4-FFF2-40B4-BE49-F238E27FC236}">
                <a16:creationId xmlns:a16="http://schemas.microsoft.com/office/drawing/2014/main" id="{E9F2DA35-1ADC-5D0C-6009-D1241CB29C67}"/>
              </a:ext>
            </a:extLst>
          </p:cNvPr>
          <p:cNvSpPr>
            <a:spLocks noGrp="1"/>
          </p:cNvSpPr>
          <p:nvPr>
            <p:ph type="sldNum" sz="quarter" idx="12"/>
          </p:nvPr>
        </p:nvSpPr>
        <p:spPr/>
        <p:txBody>
          <a:bodyPr/>
          <a:lstStyle/>
          <a:p>
            <a:fld id="{02D83BC9-96A3-4440-980D-774D1D9AF5BD}" type="slidenum">
              <a:rPr lang="ru-RU" smtClean="0"/>
              <a:t>‹#›</a:t>
            </a:fld>
            <a:endParaRPr lang="ru-RU"/>
          </a:p>
        </p:txBody>
      </p:sp>
    </p:spTree>
    <p:extLst>
      <p:ext uri="{BB962C8B-B14F-4D97-AF65-F5344CB8AC3E}">
        <p14:creationId xmlns:p14="http://schemas.microsoft.com/office/powerpoint/2010/main" val="2876514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Тақырыбы бар нысан">
    <p:spTree>
      <p:nvGrpSpPr>
        <p:cNvPr id="1" name=""/>
        <p:cNvGrpSpPr/>
        <p:nvPr/>
      </p:nvGrpSpPr>
      <p:grpSpPr>
        <a:xfrm>
          <a:off x="0" y="0"/>
          <a:ext cx="0" cy="0"/>
          <a:chOff x="0" y="0"/>
          <a:chExt cx="0" cy="0"/>
        </a:xfrm>
      </p:grpSpPr>
      <p:sp>
        <p:nvSpPr>
          <p:cNvPr id="2" name="Тақырып 1">
            <a:extLst>
              <a:ext uri="{FF2B5EF4-FFF2-40B4-BE49-F238E27FC236}">
                <a16:creationId xmlns:a16="http://schemas.microsoft.com/office/drawing/2014/main" id="{843BFB25-B686-04E3-965C-57FAF4C87965}"/>
              </a:ext>
            </a:extLst>
          </p:cNvPr>
          <p:cNvSpPr>
            <a:spLocks noGrp="1"/>
          </p:cNvSpPr>
          <p:nvPr>
            <p:ph type="title"/>
          </p:nvPr>
        </p:nvSpPr>
        <p:spPr>
          <a:xfrm>
            <a:off x="839788" y="457200"/>
            <a:ext cx="3932237" cy="1600200"/>
          </a:xfrm>
        </p:spPr>
        <p:txBody>
          <a:bodyPr anchor="b"/>
          <a:lstStyle>
            <a:lvl1pPr>
              <a:defRPr sz="3200"/>
            </a:lvl1pPr>
          </a:lstStyle>
          <a:p>
            <a:r>
              <a:rPr lang="kk-KZ"/>
              <a:t>Тақырып үлгісі</a:t>
            </a:r>
            <a:endParaRPr lang="ru-RU"/>
          </a:p>
        </p:txBody>
      </p:sp>
      <p:sp>
        <p:nvSpPr>
          <p:cNvPr id="3" name="Мазмұн 2">
            <a:extLst>
              <a:ext uri="{FF2B5EF4-FFF2-40B4-BE49-F238E27FC236}">
                <a16:creationId xmlns:a16="http://schemas.microsoft.com/office/drawing/2014/main" id="{F6B563BF-F2AD-ADBE-95F9-7D2AEC1BA5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k-KZ"/>
              <a:t>Негізгі мәтін үлгісін</a:t>
            </a:r>
          </a:p>
          <a:p>
            <a:pPr lvl="1"/>
            <a:r>
              <a:rPr lang="kk-KZ"/>
              <a:t>Екінші деңгейді</a:t>
            </a:r>
          </a:p>
          <a:p>
            <a:pPr lvl="2"/>
            <a:r>
              <a:rPr lang="kk-KZ"/>
              <a:t>Үшінші деңгейді</a:t>
            </a:r>
          </a:p>
          <a:p>
            <a:pPr lvl="3"/>
            <a:r>
              <a:rPr lang="kk-KZ"/>
              <a:t>Төртінші деңгейді</a:t>
            </a:r>
          </a:p>
          <a:p>
            <a:pPr lvl="4"/>
            <a:r>
              <a:rPr lang="kk-KZ"/>
              <a:t>Бесінші деңгейді өңдеу үшін басыңыз</a:t>
            </a:r>
            <a:endParaRPr lang="ru-RU"/>
          </a:p>
        </p:txBody>
      </p:sp>
      <p:sp>
        <p:nvSpPr>
          <p:cNvPr id="4" name="Мәтін 3">
            <a:extLst>
              <a:ext uri="{FF2B5EF4-FFF2-40B4-BE49-F238E27FC236}">
                <a16:creationId xmlns:a16="http://schemas.microsoft.com/office/drawing/2014/main" id="{CB45179C-2205-1E85-2743-3840A08BF1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k-KZ"/>
              <a:t>Негізгі мәтін үлгісін</a:t>
            </a:r>
          </a:p>
        </p:txBody>
      </p:sp>
      <p:sp>
        <p:nvSpPr>
          <p:cNvPr id="5" name="Күн 4">
            <a:extLst>
              <a:ext uri="{FF2B5EF4-FFF2-40B4-BE49-F238E27FC236}">
                <a16:creationId xmlns:a16="http://schemas.microsoft.com/office/drawing/2014/main" id="{8695AF31-F7CE-855C-9B98-659D0EAAAB89}"/>
              </a:ext>
            </a:extLst>
          </p:cNvPr>
          <p:cNvSpPr>
            <a:spLocks noGrp="1"/>
          </p:cNvSpPr>
          <p:nvPr>
            <p:ph type="dt" sz="half" idx="10"/>
          </p:nvPr>
        </p:nvSpPr>
        <p:spPr/>
        <p:txBody>
          <a:bodyPr/>
          <a:lstStyle/>
          <a:p>
            <a:fld id="{E1DC167E-CC04-4831-B5FF-D4723CCDAEA3}" type="datetimeFigureOut">
              <a:rPr lang="ru-RU" smtClean="0"/>
              <a:t>11.04.2023</a:t>
            </a:fld>
            <a:endParaRPr lang="ru-RU"/>
          </a:p>
        </p:txBody>
      </p:sp>
      <p:sp>
        <p:nvSpPr>
          <p:cNvPr id="6" name="Төменгі колонтитул 5">
            <a:extLst>
              <a:ext uri="{FF2B5EF4-FFF2-40B4-BE49-F238E27FC236}">
                <a16:creationId xmlns:a16="http://schemas.microsoft.com/office/drawing/2014/main" id="{7D353D2E-FB58-089C-FCED-21FD58E76AF9}"/>
              </a:ext>
            </a:extLst>
          </p:cNvPr>
          <p:cNvSpPr>
            <a:spLocks noGrp="1"/>
          </p:cNvSpPr>
          <p:nvPr>
            <p:ph type="ftr" sz="quarter" idx="11"/>
          </p:nvPr>
        </p:nvSpPr>
        <p:spPr/>
        <p:txBody>
          <a:bodyPr/>
          <a:lstStyle/>
          <a:p>
            <a:endParaRPr lang="ru-RU"/>
          </a:p>
        </p:txBody>
      </p:sp>
      <p:sp>
        <p:nvSpPr>
          <p:cNvPr id="7" name="Слайд нөмірі 6">
            <a:extLst>
              <a:ext uri="{FF2B5EF4-FFF2-40B4-BE49-F238E27FC236}">
                <a16:creationId xmlns:a16="http://schemas.microsoft.com/office/drawing/2014/main" id="{8193C971-315C-CD75-6779-A8C7E81BCC85}"/>
              </a:ext>
            </a:extLst>
          </p:cNvPr>
          <p:cNvSpPr>
            <a:spLocks noGrp="1"/>
          </p:cNvSpPr>
          <p:nvPr>
            <p:ph type="sldNum" sz="quarter" idx="12"/>
          </p:nvPr>
        </p:nvSpPr>
        <p:spPr/>
        <p:txBody>
          <a:bodyPr/>
          <a:lstStyle/>
          <a:p>
            <a:fld id="{02D83BC9-96A3-4440-980D-774D1D9AF5BD}" type="slidenum">
              <a:rPr lang="ru-RU" smtClean="0"/>
              <a:t>‹#›</a:t>
            </a:fld>
            <a:endParaRPr lang="ru-RU"/>
          </a:p>
        </p:txBody>
      </p:sp>
    </p:spTree>
    <p:extLst>
      <p:ext uri="{BB962C8B-B14F-4D97-AF65-F5344CB8AC3E}">
        <p14:creationId xmlns:p14="http://schemas.microsoft.com/office/powerpoint/2010/main" val="2020082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Тақырыбы бар сурет">
    <p:spTree>
      <p:nvGrpSpPr>
        <p:cNvPr id="1" name=""/>
        <p:cNvGrpSpPr/>
        <p:nvPr/>
      </p:nvGrpSpPr>
      <p:grpSpPr>
        <a:xfrm>
          <a:off x="0" y="0"/>
          <a:ext cx="0" cy="0"/>
          <a:chOff x="0" y="0"/>
          <a:chExt cx="0" cy="0"/>
        </a:xfrm>
      </p:grpSpPr>
      <p:sp>
        <p:nvSpPr>
          <p:cNvPr id="2" name="Тақырып 1">
            <a:extLst>
              <a:ext uri="{FF2B5EF4-FFF2-40B4-BE49-F238E27FC236}">
                <a16:creationId xmlns:a16="http://schemas.microsoft.com/office/drawing/2014/main" id="{9DF7E2CC-0F06-A829-ECDB-80D5742BF24A}"/>
              </a:ext>
            </a:extLst>
          </p:cNvPr>
          <p:cNvSpPr>
            <a:spLocks noGrp="1"/>
          </p:cNvSpPr>
          <p:nvPr>
            <p:ph type="title"/>
          </p:nvPr>
        </p:nvSpPr>
        <p:spPr>
          <a:xfrm>
            <a:off x="839788" y="457200"/>
            <a:ext cx="3932237" cy="1600200"/>
          </a:xfrm>
        </p:spPr>
        <p:txBody>
          <a:bodyPr anchor="b"/>
          <a:lstStyle>
            <a:lvl1pPr>
              <a:defRPr sz="3200"/>
            </a:lvl1pPr>
          </a:lstStyle>
          <a:p>
            <a:r>
              <a:rPr lang="kk-KZ"/>
              <a:t>Тақырып үлгісі</a:t>
            </a:r>
            <a:endParaRPr lang="ru-RU"/>
          </a:p>
        </p:txBody>
      </p:sp>
      <p:sp>
        <p:nvSpPr>
          <p:cNvPr id="3" name="Сурет 2">
            <a:extLst>
              <a:ext uri="{FF2B5EF4-FFF2-40B4-BE49-F238E27FC236}">
                <a16:creationId xmlns:a16="http://schemas.microsoft.com/office/drawing/2014/main" id="{EF216D81-ED0E-6A26-F6A1-62580FE5B6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Мәтін 3">
            <a:extLst>
              <a:ext uri="{FF2B5EF4-FFF2-40B4-BE49-F238E27FC236}">
                <a16:creationId xmlns:a16="http://schemas.microsoft.com/office/drawing/2014/main" id="{9C0DCA35-F366-58ED-7D4F-D3E326F746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k-KZ"/>
              <a:t>Негізгі мәтін үлгісін</a:t>
            </a:r>
          </a:p>
        </p:txBody>
      </p:sp>
      <p:sp>
        <p:nvSpPr>
          <p:cNvPr id="5" name="Күн 4">
            <a:extLst>
              <a:ext uri="{FF2B5EF4-FFF2-40B4-BE49-F238E27FC236}">
                <a16:creationId xmlns:a16="http://schemas.microsoft.com/office/drawing/2014/main" id="{92A44459-B60C-D309-4F3C-9EF4C42A789E}"/>
              </a:ext>
            </a:extLst>
          </p:cNvPr>
          <p:cNvSpPr>
            <a:spLocks noGrp="1"/>
          </p:cNvSpPr>
          <p:nvPr>
            <p:ph type="dt" sz="half" idx="10"/>
          </p:nvPr>
        </p:nvSpPr>
        <p:spPr/>
        <p:txBody>
          <a:bodyPr/>
          <a:lstStyle/>
          <a:p>
            <a:fld id="{E1DC167E-CC04-4831-B5FF-D4723CCDAEA3}" type="datetimeFigureOut">
              <a:rPr lang="ru-RU" smtClean="0"/>
              <a:t>11.04.2023</a:t>
            </a:fld>
            <a:endParaRPr lang="ru-RU"/>
          </a:p>
        </p:txBody>
      </p:sp>
      <p:sp>
        <p:nvSpPr>
          <p:cNvPr id="6" name="Төменгі колонтитул 5">
            <a:extLst>
              <a:ext uri="{FF2B5EF4-FFF2-40B4-BE49-F238E27FC236}">
                <a16:creationId xmlns:a16="http://schemas.microsoft.com/office/drawing/2014/main" id="{12E98B4D-3B84-2089-0269-D0F668D7317A}"/>
              </a:ext>
            </a:extLst>
          </p:cNvPr>
          <p:cNvSpPr>
            <a:spLocks noGrp="1"/>
          </p:cNvSpPr>
          <p:nvPr>
            <p:ph type="ftr" sz="quarter" idx="11"/>
          </p:nvPr>
        </p:nvSpPr>
        <p:spPr/>
        <p:txBody>
          <a:bodyPr/>
          <a:lstStyle/>
          <a:p>
            <a:endParaRPr lang="ru-RU"/>
          </a:p>
        </p:txBody>
      </p:sp>
      <p:sp>
        <p:nvSpPr>
          <p:cNvPr id="7" name="Слайд нөмірі 6">
            <a:extLst>
              <a:ext uri="{FF2B5EF4-FFF2-40B4-BE49-F238E27FC236}">
                <a16:creationId xmlns:a16="http://schemas.microsoft.com/office/drawing/2014/main" id="{73AD034C-2D47-F037-3EE4-D6C8B227D9D5}"/>
              </a:ext>
            </a:extLst>
          </p:cNvPr>
          <p:cNvSpPr>
            <a:spLocks noGrp="1"/>
          </p:cNvSpPr>
          <p:nvPr>
            <p:ph type="sldNum" sz="quarter" idx="12"/>
          </p:nvPr>
        </p:nvSpPr>
        <p:spPr/>
        <p:txBody>
          <a:bodyPr/>
          <a:lstStyle/>
          <a:p>
            <a:fld id="{02D83BC9-96A3-4440-980D-774D1D9AF5BD}" type="slidenum">
              <a:rPr lang="ru-RU" smtClean="0"/>
              <a:t>‹#›</a:t>
            </a:fld>
            <a:endParaRPr lang="ru-RU"/>
          </a:p>
        </p:txBody>
      </p:sp>
    </p:spTree>
    <p:extLst>
      <p:ext uri="{BB962C8B-B14F-4D97-AF65-F5344CB8AC3E}">
        <p14:creationId xmlns:p14="http://schemas.microsoft.com/office/powerpoint/2010/main" val="2511211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Тақырып 1">
            <a:extLst>
              <a:ext uri="{FF2B5EF4-FFF2-40B4-BE49-F238E27FC236}">
                <a16:creationId xmlns:a16="http://schemas.microsoft.com/office/drawing/2014/main" id="{358BEE6B-833F-E108-1B67-521C3D500F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k-KZ"/>
              <a:t>Тақырып үлгісі</a:t>
            </a:r>
            <a:endParaRPr lang="ru-RU"/>
          </a:p>
        </p:txBody>
      </p:sp>
      <p:sp>
        <p:nvSpPr>
          <p:cNvPr id="3" name="Мәтін 2">
            <a:extLst>
              <a:ext uri="{FF2B5EF4-FFF2-40B4-BE49-F238E27FC236}">
                <a16:creationId xmlns:a16="http://schemas.microsoft.com/office/drawing/2014/main" id="{2A57A8C3-BDC7-7DE6-1D0C-F273DB45AA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k-KZ"/>
              <a:t>Негізгі мәтін үлгісін</a:t>
            </a:r>
          </a:p>
          <a:p>
            <a:pPr lvl="1"/>
            <a:r>
              <a:rPr lang="kk-KZ"/>
              <a:t>Екінші деңгейді</a:t>
            </a:r>
          </a:p>
          <a:p>
            <a:pPr lvl="2"/>
            <a:r>
              <a:rPr lang="kk-KZ"/>
              <a:t>Үшінші деңгейді</a:t>
            </a:r>
          </a:p>
          <a:p>
            <a:pPr lvl="3"/>
            <a:r>
              <a:rPr lang="kk-KZ"/>
              <a:t>Төртінші деңгейді</a:t>
            </a:r>
          </a:p>
          <a:p>
            <a:pPr lvl="4"/>
            <a:r>
              <a:rPr lang="kk-KZ"/>
              <a:t>Бесінші деңгейді өңдеу үшін басыңыз</a:t>
            </a:r>
            <a:endParaRPr lang="ru-RU"/>
          </a:p>
        </p:txBody>
      </p:sp>
      <p:sp>
        <p:nvSpPr>
          <p:cNvPr id="4" name="Күн 3">
            <a:extLst>
              <a:ext uri="{FF2B5EF4-FFF2-40B4-BE49-F238E27FC236}">
                <a16:creationId xmlns:a16="http://schemas.microsoft.com/office/drawing/2014/main" id="{3F9073A9-4F1B-1D91-216E-ACF1C1132E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DC167E-CC04-4831-B5FF-D4723CCDAEA3}" type="datetimeFigureOut">
              <a:rPr lang="ru-RU" smtClean="0"/>
              <a:t>11.04.2023</a:t>
            </a:fld>
            <a:endParaRPr lang="ru-RU"/>
          </a:p>
        </p:txBody>
      </p:sp>
      <p:sp>
        <p:nvSpPr>
          <p:cNvPr id="5" name="Төменгі колонтитул 4">
            <a:extLst>
              <a:ext uri="{FF2B5EF4-FFF2-40B4-BE49-F238E27FC236}">
                <a16:creationId xmlns:a16="http://schemas.microsoft.com/office/drawing/2014/main" id="{30547C65-AAF6-7368-5520-3F98D6041B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Слайд нөмірі 5">
            <a:extLst>
              <a:ext uri="{FF2B5EF4-FFF2-40B4-BE49-F238E27FC236}">
                <a16:creationId xmlns:a16="http://schemas.microsoft.com/office/drawing/2014/main" id="{8D1BCF5A-A9E7-16A4-A5DA-98E9E0D3CF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D83BC9-96A3-4440-980D-774D1D9AF5BD}" type="slidenum">
              <a:rPr lang="ru-RU" smtClean="0"/>
              <a:t>‹#›</a:t>
            </a:fld>
            <a:endParaRPr lang="ru-RU"/>
          </a:p>
        </p:txBody>
      </p:sp>
    </p:spTree>
    <p:extLst>
      <p:ext uri="{BB962C8B-B14F-4D97-AF65-F5344CB8AC3E}">
        <p14:creationId xmlns:p14="http://schemas.microsoft.com/office/powerpoint/2010/main" val="2710893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AD6CB38-580F-3331-E1C3-D8E8BA7A8038}"/>
              </a:ext>
            </a:extLst>
          </p:cNvPr>
          <p:cNvSpPr txBox="1"/>
          <p:nvPr/>
        </p:nvSpPr>
        <p:spPr>
          <a:xfrm>
            <a:off x="895739" y="3277051"/>
            <a:ext cx="10375641" cy="2308324"/>
          </a:xfrm>
          <a:prstGeom prst="rect">
            <a:avLst/>
          </a:prstGeom>
          <a:noFill/>
        </p:spPr>
        <p:txBody>
          <a:bodyPr wrap="square">
            <a:spAutoFit/>
          </a:bodyPr>
          <a:lstStyle/>
          <a:p>
            <a:pPr indent="450215" algn="just">
              <a:tabLst>
                <a:tab pos="1447800" algn="l"/>
              </a:tabLst>
            </a:pPr>
            <a:r>
              <a:rPr lang="kk-KZ" sz="3600" b="1" dirty="0">
                <a:solidFill>
                  <a:srgbClr val="00B050"/>
                </a:solidFill>
                <a:effectLst/>
                <a:latin typeface="Times New Roman" panose="02020603050405020304" pitchFamily="18" charset="0"/>
                <a:ea typeface="Calibri" panose="020F0502020204030204" pitchFamily="34" charset="0"/>
              </a:rPr>
              <a:t>Қазақстан Республикасында мектепке дейінгі, орта, техникалық және кәсіптік білім беруді дамытудың 2023 – 2029 жылдарға арналған тұжырымдамасы</a:t>
            </a:r>
            <a:endParaRPr lang="ru-RU" sz="3600" dirty="0">
              <a:solidFill>
                <a:srgbClr val="00B050"/>
              </a:solidFill>
              <a:effectLst/>
              <a:latin typeface="Times New Roman" panose="02020603050405020304" pitchFamily="18" charset="0"/>
              <a:ea typeface="Calibri" panose="020F0502020204030204" pitchFamily="34" charset="0"/>
            </a:endParaRPr>
          </a:p>
        </p:txBody>
      </p:sp>
      <p:sp>
        <p:nvSpPr>
          <p:cNvPr id="5" name="TextBox 4">
            <a:extLst>
              <a:ext uri="{FF2B5EF4-FFF2-40B4-BE49-F238E27FC236}">
                <a16:creationId xmlns:a16="http://schemas.microsoft.com/office/drawing/2014/main" id="{5F996047-2DFC-0783-1AE7-97AC9FE0999A}"/>
              </a:ext>
            </a:extLst>
          </p:cNvPr>
          <p:cNvSpPr txBox="1"/>
          <p:nvPr/>
        </p:nvSpPr>
        <p:spPr>
          <a:xfrm>
            <a:off x="1318752" y="398207"/>
            <a:ext cx="8223453" cy="1938992"/>
          </a:xfrm>
          <a:prstGeom prst="rect">
            <a:avLst/>
          </a:prstGeom>
          <a:noFill/>
        </p:spPr>
        <p:txBody>
          <a:bodyPr wrap="square">
            <a:spAutoFit/>
          </a:bodyPr>
          <a:lstStyle/>
          <a:p>
            <a:pPr indent="3420745" algn="ctr"/>
            <a:r>
              <a:rPr lang="kk-KZ" sz="2400" dirty="0">
                <a:effectLst/>
                <a:latin typeface="Times New Roman" panose="02020603050405020304" pitchFamily="18" charset="0"/>
                <a:ea typeface="Calibri" panose="020F0502020204030204" pitchFamily="34" charset="0"/>
              </a:rPr>
              <a:t>Қазақстан            </a:t>
            </a:r>
          </a:p>
          <a:p>
            <a:pPr indent="3420745" algn="ctr"/>
            <a:r>
              <a:rPr lang="kk-KZ" sz="2400" dirty="0" err="1">
                <a:effectLst/>
                <a:latin typeface="Times New Roman" panose="02020603050405020304" pitchFamily="18" charset="0"/>
                <a:ea typeface="Calibri" panose="020F0502020204030204" pitchFamily="34" charset="0"/>
              </a:rPr>
              <a:t>РеспубликасыҮкіметінің</a:t>
            </a:r>
            <a:endParaRPr lang="ru-RU" sz="2400" dirty="0">
              <a:effectLst/>
              <a:latin typeface="Times New Roman" panose="02020603050405020304" pitchFamily="18" charset="0"/>
              <a:ea typeface="Calibri" panose="020F0502020204030204" pitchFamily="34" charset="0"/>
            </a:endParaRPr>
          </a:p>
          <a:p>
            <a:pPr indent="3420745" algn="ctr"/>
            <a:r>
              <a:rPr lang="kk-KZ" sz="2400" dirty="0">
                <a:effectLst/>
                <a:latin typeface="Times New Roman" panose="02020603050405020304" pitchFamily="18" charset="0"/>
                <a:ea typeface="Calibri" panose="020F0502020204030204" pitchFamily="34" charset="0"/>
              </a:rPr>
              <a:t>2023 жылғы 28    </a:t>
            </a:r>
          </a:p>
          <a:p>
            <a:pPr indent="3420745" algn="ctr"/>
            <a:r>
              <a:rPr lang="kk-KZ" sz="2400" dirty="0">
                <a:effectLst/>
                <a:latin typeface="Times New Roman" panose="02020603050405020304" pitchFamily="18" charset="0"/>
                <a:ea typeface="Calibri" panose="020F0502020204030204" pitchFamily="34" charset="0"/>
              </a:rPr>
              <a:t>наурыздағы</a:t>
            </a:r>
            <a:r>
              <a:rPr lang="ru-RU" sz="2400" dirty="0">
                <a:latin typeface="Times New Roman" panose="02020603050405020304" pitchFamily="18" charset="0"/>
                <a:ea typeface="Calibri" panose="020F0502020204030204" pitchFamily="34" charset="0"/>
              </a:rPr>
              <a:t> </a:t>
            </a:r>
            <a:r>
              <a:rPr lang="kk-KZ" sz="2400" dirty="0">
                <a:effectLst/>
                <a:latin typeface="Times New Roman" panose="02020603050405020304" pitchFamily="18" charset="0"/>
                <a:ea typeface="Calibri" panose="020F0502020204030204" pitchFamily="34" charset="0"/>
              </a:rPr>
              <a:t>№ 249</a:t>
            </a:r>
            <a:endParaRPr lang="ru-RU" sz="2400" dirty="0">
              <a:effectLst/>
              <a:latin typeface="Times New Roman" panose="02020603050405020304" pitchFamily="18" charset="0"/>
              <a:ea typeface="Calibri" panose="020F0502020204030204" pitchFamily="34" charset="0"/>
            </a:endParaRPr>
          </a:p>
          <a:p>
            <a:pPr indent="3420745" algn="ctr"/>
            <a:r>
              <a:rPr lang="kk-KZ" sz="2400" dirty="0">
                <a:effectLst/>
                <a:latin typeface="Times New Roman" panose="02020603050405020304" pitchFamily="18" charset="0"/>
                <a:ea typeface="Calibri" panose="020F0502020204030204" pitchFamily="34" charset="0"/>
              </a:rPr>
              <a:t>қаулысымен бекітілді</a:t>
            </a:r>
            <a:endParaRPr lang="ru-RU" sz="24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587474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2587703-290F-586C-5CE5-D50BE475CE59}"/>
              </a:ext>
            </a:extLst>
          </p:cNvPr>
          <p:cNvSpPr txBox="1"/>
          <p:nvPr/>
        </p:nvSpPr>
        <p:spPr>
          <a:xfrm>
            <a:off x="412956" y="578096"/>
            <a:ext cx="11076038" cy="738664"/>
          </a:xfrm>
          <a:prstGeom prst="rect">
            <a:avLst/>
          </a:prstGeom>
          <a:noFill/>
        </p:spPr>
        <p:txBody>
          <a:bodyPr wrap="square">
            <a:spAutoFit/>
          </a:bodyPr>
          <a:lstStyle/>
          <a:p>
            <a:r>
              <a:rPr lang="ru-RU" sz="1800" b="1" dirty="0">
                <a:latin typeface="Arial" panose="020B0604020202020204" pitchFamily="34" charset="0"/>
                <a:cs typeface="Arial" panose="020B0604020202020204" pitchFamily="34" charset="0"/>
              </a:rPr>
              <a:t>ҰЛТТЫҚ ҚҰНДЫЛЫҚТАР </a:t>
            </a:r>
            <a:r>
              <a:rPr lang="ru-RU" sz="2400" b="1" dirty="0" err="1">
                <a:latin typeface="Times New Roman" panose="02020603050405020304" pitchFamily="18" charset="0"/>
                <a:cs typeface="Times New Roman" panose="02020603050405020304" pitchFamily="18" charset="0"/>
              </a:rPr>
              <a:t>жүйесі</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және</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тәрбиедегі</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құндылық</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сапалар</a:t>
            </a:r>
            <a:r>
              <a:rPr lang="ru-RU" sz="2400" b="1" dirty="0">
                <a:latin typeface="Times New Roman" panose="02020603050405020304" pitchFamily="18" charset="0"/>
                <a:cs typeface="Times New Roman" panose="02020603050405020304" pitchFamily="18" charset="0"/>
              </a:rPr>
              <a:t> мен </a:t>
            </a:r>
            <a:r>
              <a:rPr lang="ru-RU" sz="2400" b="1" dirty="0" err="1">
                <a:latin typeface="Times New Roman" panose="02020603050405020304" pitchFamily="18" charset="0"/>
                <a:cs typeface="Times New Roman" panose="02020603050405020304" pitchFamily="18" charset="0"/>
              </a:rPr>
              <a:t>өлшемдер</a:t>
            </a:r>
            <a:br>
              <a:rPr lang="ru-RU" sz="1600" b="1" dirty="0">
                <a:latin typeface="Arial" panose="020B0604020202020204" pitchFamily="34" charset="0"/>
                <a:cs typeface="Arial" panose="020B0604020202020204" pitchFamily="34" charset="0"/>
              </a:rPr>
            </a:br>
            <a:endParaRPr lang="ru-RU" dirty="0"/>
          </a:p>
        </p:txBody>
      </p:sp>
      <p:sp>
        <p:nvSpPr>
          <p:cNvPr id="5" name="TextBox 4">
            <a:extLst>
              <a:ext uri="{FF2B5EF4-FFF2-40B4-BE49-F238E27FC236}">
                <a16:creationId xmlns:a16="http://schemas.microsoft.com/office/drawing/2014/main" id="{9F47E9B8-DEA2-CFB9-6727-1A0F92E7CC9F}"/>
              </a:ext>
            </a:extLst>
          </p:cNvPr>
          <p:cNvSpPr txBox="1"/>
          <p:nvPr/>
        </p:nvSpPr>
        <p:spPr>
          <a:xfrm>
            <a:off x="3398272" y="1224281"/>
            <a:ext cx="8380772" cy="369332"/>
          </a:xfrm>
          <a:prstGeom prst="rect">
            <a:avLst/>
          </a:prstGeom>
          <a:noFill/>
        </p:spPr>
        <p:txBody>
          <a:bodyPr wrap="square">
            <a:spAutoFit/>
          </a:bodyPr>
          <a:lstStyle/>
          <a:p>
            <a:r>
              <a:rPr lang="ru-RU" sz="1400" b="1" spc="100" dirty="0">
                <a:latin typeface="Arial" panose="020B0604020202020204" pitchFamily="34" charset="0"/>
                <a:cs typeface="Arial" panose="020B0604020202020204" pitchFamily="34" charset="0"/>
              </a:rPr>
              <a:t>ҰЛТТЫҚ</a:t>
            </a:r>
            <a:r>
              <a:rPr lang="ru-RU" b="1" spc="100" dirty="0">
                <a:latin typeface="Arial" panose="020B0604020202020204" pitchFamily="34" charset="0"/>
                <a:cs typeface="Arial" panose="020B0604020202020204" pitchFamily="34" charset="0"/>
              </a:rPr>
              <a:t> </a:t>
            </a:r>
            <a:r>
              <a:rPr lang="ru-RU" b="1" spc="100" dirty="0" err="1">
                <a:latin typeface="Arial" panose="020B0604020202020204" pitchFamily="34" charset="0"/>
                <a:cs typeface="Arial" panose="020B0604020202020204" pitchFamily="34" charset="0"/>
              </a:rPr>
              <a:t>құндылықтардың</a:t>
            </a:r>
            <a:r>
              <a:rPr lang="ru-RU" b="1" spc="100" dirty="0">
                <a:latin typeface="Arial" panose="020B0604020202020204" pitchFamily="34" charset="0"/>
                <a:cs typeface="Arial" panose="020B0604020202020204" pitchFamily="34" charset="0"/>
              </a:rPr>
              <a:t> </a:t>
            </a:r>
            <a:r>
              <a:rPr lang="ru-RU" b="1" spc="100" dirty="0" err="1">
                <a:latin typeface="Arial" panose="020B0604020202020204" pitchFamily="34" charset="0"/>
                <a:cs typeface="Arial" panose="020B0604020202020204" pitchFamily="34" charset="0"/>
              </a:rPr>
              <a:t>мәні</a:t>
            </a:r>
            <a:r>
              <a:rPr lang="ru-RU" b="1" spc="100" dirty="0">
                <a:latin typeface="Arial" panose="020B0604020202020204" pitchFamily="34" charset="0"/>
                <a:cs typeface="Arial" panose="020B0604020202020204" pitchFamily="34" charset="0"/>
              </a:rPr>
              <a:t> </a:t>
            </a:r>
            <a:r>
              <a:rPr lang="ru-RU" b="1" spc="100" dirty="0" err="1">
                <a:latin typeface="Arial" panose="020B0604020202020204" pitchFamily="34" charset="0"/>
                <a:cs typeface="Arial" panose="020B0604020202020204" pitchFamily="34" charset="0"/>
              </a:rPr>
              <a:t>неде</a:t>
            </a:r>
            <a:r>
              <a:rPr lang="ru-RU" b="1" spc="100" dirty="0">
                <a:latin typeface="Arial" panose="020B0604020202020204" pitchFamily="34" charset="0"/>
                <a:cs typeface="Arial" panose="020B0604020202020204" pitchFamily="34" charset="0"/>
              </a:rPr>
              <a:t>?</a:t>
            </a:r>
            <a:endParaRPr lang="ru-RU" dirty="0"/>
          </a:p>
        </p:txBody>
      </p:sp>
      <p:sp>
        <p:nvSpPr>
          <p:cNvPr id="7" name="TextBox 6">
            <a:extLst>
              <a:ext uri="{FF2B5EF4-FFF2-40B4-BE49-F238E27FC236}">
                <a16:creationId xmlns:a16="http://schemas.microsoft.com/office/drawing/2014/main" id="{6CE456C9-895B-9CCF-9FCF-7712C109675C}"/>
              </a:ext>
            </a:extLst>
          </p:cNvPr>
          <p:cNvSpPr txBox="1"/>
          <p:nvPr/>
        </p:nvSpPr>
        <p:spPr>
          <a:xfrm>
            <a:off x="557981" y="1674674"/>
            <a:ext cx="11076038" cy="1323439"/>
          </a:xfrm>
          <a:prstGeom prst="rect">
            <a:avLst/>
          </a:prstGeom>
          <a:noFill/>
        </p:spPr>
        <p:txBody>
          <a:bodyPr wrap="square">
            <a:spAutoFit/>
          </a:bodyPr>
          <a:lstStyle/>
          <a:p>
            <a:pPr marL="0" indent="536575" algn="just">
              <a:buNone/>
            </a:pPr>
            <a:r>
              <a:rPr lang="kk-KZ" sz="2000" b="1" i="0" dirty="0">
                <a:solidFill>
                  <a:schemeClr val="accent2">
                    <a:lumMod val="50000"/>
                  </a:schemeClr>
                </a:solidFill>
                <a:effectLst/>
                <a:latin typeface="Times New Roman" panose="02020603050405020304" pitchFamily="18" charset="0"/>
                <a:cs typeface="Times New Roman" panose="02020603050405020304" pitchFamily="18" charset="0"/>
              </a:rPr>
              <a:t>ҚҰНДЫЛЫҚТАР</a:t>
            </a:r>
            <a:r>
              <a:rPr lang="kk-KZ" sz="2000" b="0" i="0" dirty="0">
                <a:solidFill>
                  <a:schemeClr val="accent2">
                    <a:lumMod val="50000"/>
                  </a:schemeClr>
                </a:solidFill>
                <a:effectLst/>
                <a:latin typeface="Times New Roman" panose="02020603050405020304" pitchFamily="18" charset="0"/>
                <a:cs typeface="Times New Roman" panose="02020603050405020304" pitchFamily="18" charset="0"/>
              </a:rPr>
              <a:t> – тарихи тәжірибе негізінде тұжырымдалған ұлттың немесе </a:t>
            </a:r>
            <a:r>
              <a:rPr lang="kk-KZ" sz="2000" b="0" i="0" dirty="0" err="1">
                <a:solidFill>
                  <a:schemeClr val="accent2">
                    <a:lumMod val="50000"/>
                  </a:schemeClr>
                </a:solidFill>
                <a:effectLst/>
                <a:latin typeface="Times New Roman" panose="02020603050405020304" pitchFamily="18" charset="0"/>
                <a:cs typeface="Times New Roman" panose="02020603050405020304" pitchFamily="18" charset="0"/>
              </a:rPr>
              <a:t>жалпыадамзат</a:t>
            </a:r>
            <a:r>
              <a:rPr lang="kk-KZ" sz="2000" b="0" i="0" dirty="0">
                <a:solidFill>
                  <a:schemeClr val="accent2">
                    <a:lumMod val="50000"/>
                  </a:schemeClr>
                </a:solidFill>
                <a:effectLst/>
                <a:latin typeface="Times New Roman" panose="02020603050405020304" pitchFamily="18" charset="0"/>
                <a:cs typeface="Times New Roman" panose="02020603050405020304" pitchFamily="18" charset="0"/>
              </a:rPr>
              <a:t> мәдениетінің мәні. </a:t>
            </a:r>
          </a:p>
          <a:p>
            <a:pPr marL="0" indent="536575" algn="just">
              <a:buNone/>
            </a:pPr>
            <a:r>
              <a:rPr lang="kk-KZ" sz="2000" b="1" dirty="0">
                <a:solidFill>
                  <a:schemeClr val="accent3">
                    <a:lumMod val="75000"/>
                  </a:schemeClr>
                </a:solidFill>
                <a:latin typeface="Times New Roman" panose="02020603050405020304" pitchFamily="18" charset="0"/>
                <a:cs typeface="Times New Roman" panose="02020603050405020304" pitchFamily="18" charset="0"/>
              </a:rPr>
              <a:t>ҰЛТТЫҚ ҚҰНДЫЛЫҚТАР </a:t>
            </a:r>
            <a:r>
              <a:rPr lang="kk-KZ" sz="2000" dirty="0">
                <a:solidFill>
                  <a:schemeClr val="accent2">
                    <a:lumMod val="50000"/>
                  </a:schemeClr>
                </a:solidFill>
                <a:latin typeface="Times New Roman" panose="02020603050405020304" pitchFamily="18" charset="0"/>
                <a:cs typeface="Times New Roman" panose="02020603050405020304" pitchFamily="18" charset="0"/>
              </a:rPr>
              <a:t>– қандай да бір ұлттың өзіндік тарихи көрінісі бар рухани мұраттарының жиынтығы.</a:t>
            </a:r>
            <a:endParaRPr lang="ru-RU" sz="2000"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AB0962B0-9DEF-6675-01F4-60D3EC7EB2DE}"/>
              </a:ext>
            </a:extLst>
          </p:cNvPr>
          <p:cNvSpPr txBox="1"/>
          <p:nvPr/>
        </p:nvSpPr>
        <p:spPr>
          <a:xfrm>
            <a:off x="3757152" y="2995240"/>
            <a:ext cx="6098458" cy="677108"/>
          </a:xfrm>
          <a:prstGeom prst="rect">
            <a:avLst/>
          </a:prstGeom>
          <a:noFill/>
        </p:spPr>
        <p:txBody>
          <a:bodyPr wrap="square">
            <a:spAutoFit/>
          </a:bodyPr>
          <a:lstStyle/>
          <a:p>
            <a:r>
              <a:rPr lang="ru-RU" sz="2000" b="1" dirty="0" err="1">
                <a:latin typeface="Times New Roman" panose="02020603050405020304" pitchFamily="18" charset="0"/>
                <a:cs typeface="Times New Roman" panose="02020603050405020304" pitchFamily="18" charset="0"/>
              </a:rPr>
              <a:t>Жалпыадамзаттық</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құндылықтар</a:t>
            </a:r>
            <a:r>
              <a:rPr lang="ru-RU" b="1" dirty="0">
                <a:latin typeface="Times New Roman" panose="02020603050405020304" pitchFamily="18" charset="0"/>
                <a:cs typeface="Times New Roman" panose="02020603050405020304" pitchFamily="18" charset="0"/>
              </a:rPr>
              <a:t>:</a:t>
            </a:r>
            <a:br>
              <a:rPr lang="ru-RU" b="1" dirty="0">
                <a:latin typeface="Times New Roman" panose="02020603050405020304" pitchFamily="18" charset="0"/>
                <a:cs typeface="Times New Roman" panose="02020603050405020304" pitchFamily="18" charset="0"/>
              </a:rPr>
            </a:br>
            <a:endParaRPr lang="ru-RU" b="1"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CA2AC42B-A99D-197E-0FEA-6F712E32CB62}"/>
              </a:ext>
            </a:extLst>
          </p:cNvPr>
          <p:cNvSpPr txBox="1"/>
          <p:nvPr/>
        </p:nvSpPr>
        <p:spPr>
          <a:xfrm>
            <a:off x="557981" y="3469420"/>
            <a:ext cx="11417709" cy="3046988"/>
          </a:xfrm>
          <a:prstGeom prst="rect">
            <a:avLst/>
          </a:prstGeom>
          <a:noFill/>
        </p:spPr>
        <p:txBody>
          <a:bodyPr wrap="square">
            <a:spAutoFit/>
          </a:bodyPr>
          <a:lstStyle/>
          <a:p>
            <a:pPr algn="just"/>
            <a:r>
              <a:rPr lang="kk-KZ" sz="2400" dirty="0">
                <a:solidFill>
                  <a:srgbClr val="7030A0"/>
                </a:solidFill>
                <a:latin typeface="Times New Roman" panose="02020603050405020304" pitchFamily="18" charset="0"/>
                <a:cs typeface="Times New Roman" panose="02020603050405020304" pitchFamily="18" charset="0"/>
              </a:rPr>
              <a:t>Әлемдік қауымдастық тарихи тұрғыдан мойындаған </a:t>
            </a:r>
            <a:r>
              <a:rPr lang="kk-KZ" sz="2400" dirty="0" err="1">
                <a:solidFill>
                  <a:srgbClr val="7030A0"/>
                </a:solidFill>
                <a:latin typeface="Times New Roman" panose="02020603050405020304" pitchFamily="18" charset="0"/>
                <a:cs typeface="Times New Roman" panose="02020603050405020304" pitchFamily="18" charset="0"/>
              </a:rPr>
              <a:t>жалпыадамзаттық</a:t>
            </a:r>
            <a:r>
              <a:rPr lang="kk-KZ" sz="2400" dirty="0">
                <a:solidFill>
                  <a:srgbClr val="7030A0"/>
                </a:solidFill>
                <a:latin typeface="Times New Roman" panose="02020603050405020304" pitchFamily="18" charset="0"/>
                <a:cs typeface="Times New Roman" panose="02020603050405020304" pitchFamily="18" charset="0"/>
              </a:rPr>
              <a:t> рухани құндылықтарға: </a:t>
            </a:r>
            <a:r>
              <a:rPr lang="kk-KZ" sz="2400" b="1" dirty="0">
                <a:solidFill>
                  <a:schemeClr val="accent6">
                    <a:lumMod val="75000"/>
                  </a:schemeClr>
                </a:solidFill>
                <a:latin typeface="Times New Roman" panose="02020603050405020304" pitchFamily="18" charset="0"/>
                <a:cs typeface="Times New Roman" panose="02020603050405020304" pitchFamily="18" charset="0"/>
              </a:rPr>
              <a:t>адам, өмір, уақыт, бақыт, махаббат, ізгілік (жақсылық), ар-ұждан, арман, сенім, парыз</a:t>
            </a:r>
            <a:r>
              <a:rPr lang="kk-KZ" sz="2400" dirty="0">
                <a:solidFill>
                  <a:srgbClr val="7030A0"/>
                </a:solidFill>
                <a:latin typeface="Times New Roman" panose="02020603050405020304" pitchFamily="18" charset="0"/>
                <a:cs typeface="Times New Roman" panose="02020603050405020304" pitchFamily="18" charset="0"/>
              </a:rPr>
              <a:t>, сол сияқты қоршаған ортамен қарым-қатынасы кезінде анықталатын адами қасиеттер жатады. </a:t>
            </a:r>
            <a:endParaRPr lang="ru-RU" sz="2400" dirty="0">
              <a:solidFill>
                <a:srgbClr val="7030A0"/>
              </a:solidFill>
              <a:effectLst/>
              <a:latin typeface="Times New Roman" panose="02020603050405020304" pitchFamily="18" charset="0"/>
              <a:cs typeface="Times New Roman" panose="02020603050405020304" pitchFamily="18" charset="0"/>
            </a:endParaRPr>
          </a:p>
          <a:p>
            <a:pPr algn="just"/>
            <a:r>
              <a:rPr lang="kk-KZ" sz="2400" b="1" dirty="0">
                <a:solidFill>
                  <a:schemeClr val="accent6">
                    <a:lumMod val="75000"/>
                  </a:schemeClr>
                </a:solidFill>
                <a:latin typeface="Times New Roman" panose="02020603050405020304" pitchFamily="18" charset="0"/>
                <a:cs typeface="Times New Roman" panose="02020603050405020304" pitchFamily="18" charset="0"/>
              </a:rPr>
              <a:t>Бостандық, рақат, қауіпсіздік, ақша, жыныстық қатынас, махаббат, отбасы, достық, сенім, нәтиже, білуге құштарлық, құпия, денсаулық, мәртебе, кәсібилік, өмір, өлім </a:t>
            </a:r>
            <a:r>
              <a:rPr lang="kk-KZ" sz="2400" dirty="0">
                <a:solidFill>
                  <a:srgbClr val="7030A0"/>
                </a:solidFill>
                <a:latin typeface="Times New Roman" panose="02020603050405020304" pitchFamily="18" charset="0"/>
                <a:cs typeface="Times New Roman" panose="02020603050405020304" pitchFamily="18" charset="0"/>
              </a:rPr>
              <a:t>сияқты   ұғымдар жалпы жер бетіндегі адамзат баласы үшін құнды да маңызды ұғымдар.</a:t>
            </a:r>
            <a:endParaRPr lang="ru-RU" sz="24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88260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Кесте 1">
            <a:extLst>
              <a:ext uri="{FF2B5EF4-FFF2-40B4-BE49-F238E27FC236}">
                <a16:creationId xmlns:a16="http://schemas.microsoft.com/office/drawing/2014/main" id="{1516B241-FE38-C18F-EAF8-FE2379930FBE}"/>
              </a:ext>
            </a:extLst>
          </p:cNvPr>
          <p:cNvGraphicFramePr>
            <a:graphicFrameLocks noGrp="1"/>
          </p:cNvGraphicFramePr>
          <p:nvPr>
            <p:extLst>
              <p:ext uri="{D42A27DB-BD31-4B8C-83A1-F6EECF244321}">
                <p14:modId xmlns:p14="http://schemas.microsoft.com/office/powerpoint/2010/main" val="1192216576"/>
              </p:ext>
            </p:extLst>
          </p:nvPr>
        </p:nvGraphicFramePr>
        <p:xfrm>
          <a:off x="383458" y="252995"/>
          <a:ext cx="11511374" cy="6372061"/>
        </p:xfrm>
        <a:graphic>
          <a:graphicData uri="http://schemas.openxmlformats.org/drawingml/2006/table">
            <a:tbl>
              <a:tblPr firstRow="1" bandRow="1">
                <a:tableStyleId>{5C22544A-7EE6-4342-B048-85BDC9FD1C3A}</a:tableStyleId>
              </a:tblPr>
              <a:tblGrid>
                <a:gridCol w="3399775">
                  <a:extLst>
                    <a:ext uri="{9D8B030D-6E8A-4147-A177-3AD203B41FA5}">
                      <a16:colId xmlns:a16="http://schemas.microsoft.com/office/drawing/2014/main" val="3927334576"/>
                    </a:ext>
                  </a:extLst>
                </a:gridCol>
                <a:gridCol w="445601">
                  <a:extLst>
                    <a:ext uri="{9D8B030D-6E8A-4147-A177-3AD203B41FA5}">
                      <a16:colId xmlns:a16="http://schemas.microsoft.com/office/drawing/2014/main" val="2056560351"/>
                    </a:ext>
                  </a:extLst>
                </a:gridCol>
                <a:gridCol w="2830394">
                  <a:extLst>
                    <a:ext uri="{9D8B030D-6E8A-4147-A177-3AD203B41FA5}">
                      <a16:colId xmlns:a16="http://schemas.microsoft.com/office/drawing/2014/main" val="2159151576"/>
                    </a:ext>
                  </a:extLst>
                </a:gridCol>
                <a:gridCol w="693159">
                  <a:extLst>
                    <a:ext uri="{9D8B030D-6E8A-4147-A177-3AD203B41FA5}">
                      <a16:colId xmlns:a16="http://schemas.microsoft.com/office/drawing/2014/main" val="1678932983"/>
                    </a:ext>
                  </a:extLst>
                </a:gridCol>
                <a:gridCol w="4142445">
                  <a:extLst>
                    <a:ext uri="{9D8B030D-6E8A-4147-A177-3AD203B41FA5}">
                      <a16:colId xmlns:a16="http://schemas.microsoft.com/office/drawing/2014/main" val="329952912"/>
                    </a:ext>
                  </a:extLst>
                </a:gridCol>
              </a:tblGrid>
              <a:tr h="1534428">
                <a:tc>
                  <a:txBody>
                    <a:bodyPr/>
                    <a:lstStyle/>
                    <a:p>
                      <a:pPr algn="ctr"/>
                      <a:r>
                        <a:rPr lang="kk-KZ" sz="1600" b="0" kern="1200" dirty="0">
                          <a:solidFill>
                            <a:srgbClr val="002060"/>
                          </a:solidFill>
                          <a:effectLst/>
                          <a:latin typeface="Times New Roman" panose="02020603050405020304" pitchFamily="18" charset="0"/>
                          <a:ea typeface="+mn-ea"/>
                          <a:cs typeface="Times New Roman" panose="02020603050405020304" pitchFamily="18" charset="0"/>
                        </a:rPr>
                        <a:t>«Назарбаев Зияткерлік мектептері» әзірлеген  жаңартылған білім беру стандарттарындағы құндылықтар</a:t>
                      </a:r>
                      <a:endParaRPr lang="ru-RU" sz="1600" b="0" dirty="0">
                        <a:solidFill>
                          <a:srgbClr val="002060"/>
                        </a:solidFill>
                        <a:latin typeface="Times New Roman" panose="02020603050405020304" pitchFamily="18" charset="0"/>
                        <a:cs typeface="Times New Roman" panose="02020603050405020304" pitchFamily="18" charset="0"/>
                      </a:endParaRPr>
                    </a:p>
                  </a:txBody>
                  <a:tcPr>
                    <a:solidFill>
                      <a:schemeClr val="accent5">
                        <a:lumMod val="20000"/>
                        <a:lumOff val="80000"/>
                      </a:schemeClr>
                    </a:solidFill>
                  </a:tcPr>
                </a:tc>
                <a:tc>
                  <a:txBody>
                    <a:bodyPr/>
                    <a:lstStyle/>
                    <a:p>
                      <a:r>
                        <a:rPr lang="kk-KZ" sz="1600" b="0" dirty="0">
                          <a:solidFill>
                            <a:srgbClr val="002060"/>
                          </a:solidFill>
                          <a:latin typeface="Times New Roman" panose="02020603050405020304" pitchFamily="18" charset="0"/>
                          <a:cs typeface="Times New Roman" panose="02020603050405020304" pitchFamily="18" charset="0"/>
                        </a:rPr>
                        <a:t>№</a:t>
                      </a:r>
                      <a:endParaRPr lang="ru-RU" sz="1600" b="0" dirty="0">
                        <a:solidFill>
                          <a:srgbClr val="002060"/>
                        </a:solidFill>
                        <a:latin typeface="Times New Roman" panose="02020603050405020304" pitchFamily="18" charset="0"/>
                        <a:cs typeface="Times New Roman" panose="02020603050405020304" pitchFamily="18" charset="0"/>
                      </a:endParaRPr>
                    </a:p>
                  </a:txBody>
                  <a:tcPr>
                    <a:solidFill>
                      <a:schemeClr val="accent5">
                        <a:lumMod val="20000"/>
                        <a:lumOff val="80000"/>
                      </a:schemeClr>
                    </a:solidFill>
                  </a:tcPr>
                </a:tc>
                <a:tc>
                  <a:txBody>
                    <a:bodyPr/>
                    <a:lstStyle/>
                    <a:p>
                      <a:pPr algn="ctr"/>
                      <a:r>
                        <a:rPr lang="ru-RU" sz="1600" b="0" dirty="0">
                          <a:solidFill>
                            <a:srgbClr val="002060"/>
                          </a:solidFill>
                          <a:latin typeface="Times New Roman" panose="02020603050405020304" pitchFamily="18" charset="0"/>
                          <a:cs typeface="Times New Roman" panose="02020603050405020304" pitchFamily="18" charset="0"/>
                        </a:rPr>
                        <a:t>«</a:t>
                      </a:r>
                      <a:r>
                        <a:rPr lang="ru-RU" sz="1600" b="0" i="0" dirty="0" err="1">
                          <a:solidFill>
                            <a:srgbClr val="002060"/>
                          </a:solidFill>
                          <a:effectLst/>
                          <a:latin typeface="Times New Roman" panose="02020603050405020304" pitchFamily="18" charset="0"/>
                          <a:cs typeface="Times New Roman" panose="02020603050405020304" pitchFamily="18" charset="0"/>
                        </a:rPr>
                        <a:t>Жаһандану</a:t>
                      </a:r>
                      <a:r>
                        <a:rPr lang="ru-RU" sz="1600" b="0" i="0" dirty="0">
                          <a:solidFill>
                            <a:srgbClr val="002060"/>
                          </a:solidFill>
                          <a:effectLst/>
                          <a:latin typeface="Times New Roman" panose="02020603050405020304" pitchFamily="18" charset="0"/>
                          <a:cs typeface="Times New Roman" panose="02020603050405020304" pitchFamily="18" charset="0"/>
                        </a:rPr>
                        <a:t> </a:t>
                      </a:r>
                      <a:r>
                        <a:rPr lang="ru-RU" sz="1600" b="0" i="0" dirty="0" err="1">
                          <a:solidFill>
                            <a:srgbClr val="002060"/>
                          </a:solidFill>
                          <a:effectLst/>
                          <a:latin typeface="Times New Roman" panose="02020603050405020304" pitchFamily="18" charset="0"/>
                          <a:cs typeface="Times New Roman" panose="02020603050405020304" pitchFamily="18" charset="0"/>
                        </a:rPr>
                        <a:t>дәуірінде</a:t>
                      </a:r>
                      <a:r>
                        <a:rPr lang="ru-RU" sz="1600" b="0" i="0" dirty="0">
                          <a:solidFill>
                            <a:srgbClr val="002060"/>
                          </a:solidFill>
                          <a:effectLst/>
                          <a:latin typeface="Times New Roman" panose="02020603050405020304" pitchFamily="18" charset="0"/>
                          <a:cs typeface="Times New Roman" panose="02020603050405020304" pitchFamily="18" charset="0"/>
                        </a:rPr>
                        <a:t> </a:t>
                      </a:r>
                      <a:r>
                        <a:rPr lang="ru-RU" sz="1600" b="0" i="0" dirty="0" err="1">
                          <a:solidFill>
                            <a:srgbClr val="002060"/>
                          </a:solidFill>
                          <a:effectLst/>
                          <a:latin typeface="Times New Roman" panose="02020603050405020304" pitchFamily="18" charset="0"/>
                          <a:cs typeface="Times New Roman" panose="02020603050405020304" pitchFamily="18" charset="0"/>
                        </a:rPr>
                        <a:t>ұлттық</a:t>
                      </a:r>
                      <a:r>
                        <a:rPr lang="ru-RU" sz="1600" b="0" i="0" dirty="0">
                          <a:solidFill>
                            <a:srgbClr val="002060"/>
                          </a:solidFill>
                          <a:effectLst/>
                          <a:latin typeface="Times New Roman" panose="02020603050405020304" pitchFamily="18" charset="0"/>
                          <a:cs typeface="Times New Roman" panose="02020603050405020304" pitchFamily="18" charset="0"/>
                        </a:rPr>
                        <a:t> </a:t>
                      </a:r>
                      <a:r>
                        <a:rPr lang="ru-RU" sz="1600" b="0" i="0" dirty="0" err="1">
                          <a:solidFill>
                            <a:srgbClr val="002060"/>
                          </a:solidFill>
                          <a:effectLst/>
                          <a:latin typeface="Times New Roman" panose="02020603050405020304" pitchFamily="18" charset="0"/>
                          <a:cs typeface="Times New Roman" panose="02020603050405020304" pitchFamily="18" charset="0"/>
                        </a:rPr>
                        <a:t>құндылықтарды</a:t>
                      </a:r>
                      <a:r>
                        <a:rPr lang="ru-RU" sz="1600" b="0" i="0" dirty="0">
                          <a:solidFill>
                            <a:srgbClr val="002060"/>
                          </a:solidFill>
                          <a:effectLst/>
                          <a:latin typeface="Times New Roman" panose="02020603050405020304" pitchFamily="18" charset="0"/>
                          <a:cs typeface="Times New Roman" panose="02020603050405020304" pitchFamily="18" charset="0"/>
                        </a:rPr>
                        <a:t> </a:t>
                      </a:r>
                      <a:r>
                        <a:rPr lang="ru-RU" sz="1600" b="0" i="0" dirty="0" err="1">
                          <a:solidFill>
                            <a:srgbClr val="002060"/>
                          </a:solidFill>
                          <a:effectLst/>
                          <a:latin typeface="Times New Roman" panose="02020603050405020304" pitchFamily="18" charset="0"/>
                          <a:cs typeface="Times New Roman" panose="02020603050405020304" pitchFamily="18" charset="0"/>
                        </a:rPr>
                        <a:t>дәріптеу</a:t>
                      </a:r>
                      <a:r>
                        <a:rPr lang="ru-RU" sz="1600" b="0" i="0" dirty="0">
                          <a:solidFill>
                            <a:srgbClr val="002060"/>
                          </a:solidFill>
                          <a:effectLst/>
                          <a:latin typeface="Times New Roman" panose="02020603050405020304" pitchFamily="18" charset="0"/>
                          <a:cs typeface="Times New Roman" panose="02020603050405020304" pitchFamily="18" charset="0"/>
                        </a:rPr>
                        <a:t> – </a:t>
                      </a:r>
                      <a:r>
                        <a:rPr lang="ru-RU" sz="1600" b="0" i="0" dirty="0" err="1">
                          <a:solidFill>
                            <a:srgbClr val="002060"/>
                          </a:solidFill>
                          <a:effectLst/>
                          <a:latin typeface="Times New Roman" panose="02020603050405020304" pitchFamily="18" charset="0"/>
                          <a:cs typeface="Times New Roman" panose="02020603050405020304" pitchFamily="18" charset="0"/>
                        </a:rPr>
                        <a:t>кешенді</a:t>
                      </a:r>
                      <a:r>
                        <a:rPr lang="ru-RU" sz="1600" b="0" i="0" dirty="0">
                          <a:solidFill>
                            <a:srgbClr val="002060"/>
                          </a:solidFill>
                          <a:effectLst/>
                          <a:latin typeface="Times New Roman" panose="02020603050405020304" pitchFamily="18" charset="0"/>
                          <a:cs typeface="Times New Roman" panose="02020603050405020304" pitchFamily="18" charset="0"/>
                        </a:rPr>
                        <a:t> </a:t>
                      </a:r>
                      <a:r>
                        <a:rPr lang="ru-RU" sz="1600" b="0" i="0" dirty="0" err="1">
                          <a:solidFill>
                            <a:srgbClr val="002060"/>
                          </a:solidFill>
                          <a:effectLst/>
                          <a:latin typeface="Times New Roman" panose="02020603050405020304" pitchFamily="18" charset="0"/>
                          <a:cs typeface="Times New Roman" panose="02020603050405020304" pitchFamily="18" charset="0"/>
                        </a:rPr>
                        <a:t>жаңғырудың</a:t>
                      </a:r>
                      <a:r>
                        <a:rPr lang="ru-RU" sz="1600" b="0" i="0" dirty="0">
                          <a:solidFill>
                            <a:srgbClr val="002060"/>
                          </a:solidFill>
                          <a:effectLst/>
                          <a:latin typeface="Times New Roman" panose="02020603050405020304" pitchFamily="18" charset="0"/>
                          <a:cs typeface="Times New Roman" panose="02020603050405020304" pitchFamily="18" charset="0"/>
                        </a:rPr>
                        <a:t> </a:t>
                      </a:r>
                      <a:r>
                        <a:rPr lang="ru-RU" sz="1600" b="0" i="0" dirty="0" err="1">
                          <a:solidFill>
                            <a:srgbClr val="002060"/>
                          </a:solidFill>
                          <a:effectLst/>
                          <a:latin typeface="Times New Roman" panose="02020603050405020304" pitchFamily="18" charset="0"/>
                          <a:cs typeface="Times New Roman" panose="02020603050405020304" pitchFamily="18" charset="0"/>
                        </a:rPr>
                        <a:t>негізі</a:t>
                      </a:r>
                      <a:r>
                        <a:rPr lang="ru-RU" sz="1600" b="0" i="0" dirty="0">
                          <a:solidFill>
                            <a:srgbClr val="002060"/>
                          </a:solidFill>
                          <a:effectLst/>
                          <a:latin typeface="Times New Roman" panose="02020603050405020304" pitchFamily="18" charset="0"/>
                          <a:cs typeface="Times New Roman" panose="02020603050405020304" pitchFamily="18" charset="0"/>
                        </a:rPr>
                        <a:t>» </a:t>
                      </a:r>
                      <a:r>
                        <a:rPr lang="ru-RU" sz="1600" b="0" i="0" dirty="0" err="1">
                          <a:solidFill>
                            <a:srgbClr val="002060"/>
                          </a:solidFill>
                          <a:effectLst/>
                          <a:latin typeface="Times New Roman" panose="02020603050405020304" pitchFamily="18" charset="0"/>
                          <a:cs typeface="Times New Roman" panose="02020603050405020304" pitchFamily="18" charset="0"/>
                        </a:rPr>
                        <a:t>тақырыбына</a:t>
                      </a:r>
                      <a:r>
                        <a:rPr lang="ru-RU" sz="1600" b="0" i="0" dirty="0">
                          <a:solidFill>
                            <a:srgbClr val="002060"/>
                          </a:solidFill>
                          <a:effectLst/>
                          <a:latin typeface="Times New Roman" panose="02020603050405020304" pitchFamily="18" charset="0"/>
                          <a:cs typeface="Times New Roman" panose="02020603050405020304" pitchFamily="18" charset="0"/>
                        </a:rPr>
                        <a:t> </a:t>
                      </a:r>
                      <a:r>
                        <a:rPr lang="ru-RU" sz="1600" b="0" i="0" dirty="0" err="1">
                          <a:solidFill>
                            <a:srgbClr val="002060"/>
                          </a:solidFill>
                          <a:effectLst/>
                          <a:latin typeface="Times New Roman" panose="02020603050405020304" pitchFamily="18" charset="0"/>
                          <a:cs typeface="Times New Roman" panose="02020603050405020304" pitchFamily="18" charset="0"/>
                        </a:rPr>
                        <a:t>арналған</a:t>
                      </a:r>
                      <a:r>
                        <a:rPr lang="ru-RU" sz="1600" b="0" i="0" dirty="0">
                          <a:solidFill>
                            <a:srgbClr val="002060"/>
                          </a:solidFill>
                          <a:effectLst/>
                          <a:latin typeface="Times New Roman" panose="02020603050405020304" pitchFamily="18" charset="0"/>
                          <a:cs typeface="Times New Roman" panose="02020603050405020304" pitchFamily="18" charset="0"/>
                        </a:rPr>
                        <a:t> </a:t>
                      </a:r>
                      <a:r>
                        <a:rPr lang="ru-RU" sz="1600" b="0" dirty="0" err="1">
                          <a:solidFill>
                            <a:srgbClr val="002060"/>
                          </a:solidFill>
                          <a:latin typeface="Times New Roman" panose="02020603050405020304" pitchFamily="18" charset="0"/>
                          <a:cs typeface="Times New Roman" panose="02020603050405020304" pitchFamily="18" charset="0"/>
                        </a:rPr>
                        <a:t>П</a:t>
                      </a:r>
                      <a:r>
                        <a:rPr lang="ru-RU" sz="1600" b="0" i="0" dirty="0" err="1">
                          <a:solidFill>
                            <a:srgbClr val="002060"/>
                          </a:solidFill>
                          <a:effectLst/>
                          <a:latin typeface="Times New Roman" panose="02020603050405020304" pitchFamily="18" charset="0"/>
                          <a:cs typeface="Times New Roman" panose="02020603050405020304" pitchFamily="18" charset="0"/>
                        </a:rPr>
                        <a:t>арламенттік</a:t>
                      </a:r>
                      <a:r>
                        <a:rPr lang="ru-RU" sz="1600" b="0" i="0" dirty="0">
                          <a:solidFill>
                            <a:srgbClr val="002060"/>
                          </a:solidFill>
                          <a:effectLst/>
                          <a:latin typeface="Times New Roman" panose="02020603050405020304" pitchFamily="18" charset="0"/>
                          <a:cs typeface="Times New Roman" panose="02020603050405020304" pitchFamily="18" charset="0"/>
                        </a:rPr>
                        <a:t> </a:t>
                      </a:r>
                      <a:r>
                        <a:rPr lang="ru-RU" sz="1600" b="0" i="0" dirty="0" err="1">
                          <a:solidFill>
                            <a:srgbClr val="002060"/>
                          </a:solidFill>
                          <a:effectLst/>
                          <a:latin typeface="Times New Roman" panose="02020603050405020304" pitchFamily="18" charset="0"/>
                          <a:cs typeface="Times New Roman" panose="02020603050405020304" pitchFamily="18" charset="0"/>
                        </a:rPr>
                        <a:t>тыңдау</a:t>
                      </a:r>
                      <a:r>
                        <a:rPr lang="ru-RU" sz="1600" b="0" i="0" dirty="0">
                          <a:solidFill>
                            <a:srgbClr val="002060"/>
                          </a:solidFill>
                          <a:effectLst/>
                          <a:latin typeface="Times New Roman" panose="02020603050405020304" pitchFamily="18" charset="0"/>
                          <a:cs typeface="Times New Roman" panose="02020603050405020304" pitchFamily="18" charset="0"/>
                        </a:rPr>
                        <a:t> .                      18 </a:t>
                      </a:r>
                      <a:r>
                        <a:rPr lang="ru-RU" sz="1600" b="0" i="0" dirty="0" err="1">
                          <a:solidFill>
                            <a:srgbClr val="002060"/>
                          </a:solidFill>
                          <a:effectLst/>
                          <a:latin typeface="Times New Roman" panose="02020603050405020304" pitchFamily="18" charset="0"/>
                          <a:cs typeface="Times New Roman" panose="02020603050405020304" pitchFamily="18" charset="0"/>
                        </a:rPr>
                        <a:t>қараша</a:t>
                      </a:r>
                      <a:r>
                        <a:rPr lang="ru-RU" sz="1600" b="0" i="0" dirty="0">
                          <a:solidFill>
                            <a:srgbClr val="002060"/>
                          </a:solidFill>
                          <a:effectLst/>
                          <a:latin typeface="Times New Roman" panose="02020603050405020304" pitchFamily="18" charset="0"/>
                          <a:cs typeface="Times New Roman" panose="02020603050405020304" pitchFamily="18" charset="0"/>
                        </a:rPr>
                        <a:t>, 2020 </a:t>
                      </a:r>
                      <a:r>
                        <a:rPr lang="ru-RU" sz="1600" b="0" i="0" dirty="0" err="1">
                          <a:solidFill>
                            <a:srgbClr val="002060"/>
                          </a:solidFill>
                          <a:effectLst/>
                          <a:latin typeface="Times New Roman" panose="02020603050405020304" pitchFamily="18" charset="0"/>
                          <a:cs typeface="Times New Roman" panose="02020603050405020304" pitchFamily="18" charset="0"/>
                        </a:rPr>
                        <a:t>жыл</a:t>
                      </a:r>
                      <a:endParaRPr lang="ru-RU" sz="1600" b="0" dirty="0">
                        <a:solidFill>
                          <a:srgbClr val="002060"/>
                        </a:solidFill>
                        <a:latin typeface="Times New Roman" panose="02020603050405020304" pitchFamily="18" charset="0"/>
                        <a:cs typeface="Times New Roman" panose="02020603050405020304" pitchFamily="18" charset="0"/>
                      </a:endParaRPr>
                    </a:p>
                  </a:txBody>
                  <a:tcPr>
                    <a:solidFill>
                      <a:schemeClr val="accent5">
                        <a:lumMod val="20000"/>
                        <a:lumOff val="80000"/>
                      </a:schemeClr>
                    </a:solidFill>
                  </a:tcPr>
                </a:tc>
                <a:tc>
                  <a:txBody>
                    <a:bodyPr/>
                    <a:lstStyle/>
                    <a:p>
                      <a:r>
                        <a:rPr lang="kk-KZ" sz="1600" b="0" dirty="0">
                          <a:solidFill>
                            <a:srgbClr val="002060"/>
                          </a:solidFill>
                          <a:latin typeface="Times New Roman" panose="02020603050405020304" pitchFamily="18" charset="0"/>
                          <a:cs typeface="Times New Roman" panose="02020603050405020304" pitchFamily="18" charset="0"/>
                        </a:rPr>
                        <a:t>№</a:t>
                      </a:r>
                      <a:endParaRPr lang="ru-RU" sz="1600" b="0" dirty="0">
                        <a:solidFill>
                          <a:srgbClr val="002060"/>
                        </a:solidFill>
                        <a:latin typeface="Times New Roman" panose="02020603050405020304" pitchFamily="18" charset="0"/>
                        <a:cs typeface="Times New Roman" panose="02020603050405020304" pitchFamily="18" charset="0"/>
                      </a:endParaRPr>
                    </a:p>
                  </a:txBody>
                  <a:tcPr>
                    <a:solidFill>
                      <a:schemeClr val="accent5">
                        <a:lumMod val="20000"/>
                        <a:lumOff val="80000"/>
                      </a:schemeClr>
                    </a:solidFill>
                  </a:tcPr>
                </a:tc>
                <a:tc>
                  <a:txBody>
                    <a:bodyPr/>
                    <a:lstStyle/>
                    <a:p>
                      <a:pPr algn="ctr"/>
                      <a:r>
                        <a:rPr lang="kk-KZ" sz="1600" b="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2023 ж. 20 наурызда  Президенттің                                        № 145 жарлығымен  бекітілген </a:t>
                      </a:r>
                    </a:p>
                    <a:p>
                      <a:pPr algn="ctr"/>
                      <a:r>
                        <a:rPr lang="kk-KZ" sz="1600" b="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ҚР Ақпараттық доктринасында көрсетілген ұлттық құндылықтар</a:t>
                      </a:r>
                      <a:r>
                        <a:rPr lang="kk-KZ" sz="1600" b="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ru-RU" sz="1600" b="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ru-RU" sz="1600" b="0" dirty="0">
                        <a:solidFill>
                          <a:srgbClr val="002060"/>
                        </a:solidFill>
                        <a:latin typeface="Times New Roman" panose="02020603050405020304" pitchFamily="18" charset="0"/>
                        <a:cs typeface="Times New Roman" panose="02020603050405020304" pitchFamily="18" charset="0"/>
                      </a:endParaRPr>
                    </a:p>
                  </a:txBody>
                  <a:tcPr>
                    <a:solidFill>
                      <a:schemeClr val="accent5">
                        <a:lumMod val="20000"/>
                        <a:lumOff val="80000"/>
                      </a:schemeClr>
                    </a:solidFill>
                  </a:tcPr>
                </a:tc>
                <a:extLst>
                  <a:ext uri="{0D108BD9-81ED-4DB2-BD59-A6C34878D82A}">
                    <a16:rowId xmlns:a16="http://schemas.microsoft.com/office/drawing/2014/main" val="1552720898"/>
                  </a:ext>
                </a:extLst>
              </a:tr>
              <a:tr h="1022952">
                <a:tc>
                  <a:txBody>
                    <a:bodyPr/>
                    <a:lstStyle/>
                    <a:p>
                      <a:r>
                        <a:rPr lang="kk-KZ" sz="1800" b="0" i="0" kern="1200" dirty="0">
                          <a:solidFill>
                            <a:srgbClr val="002060"/>
                          </a:solidFill>
                          <a:effectLst/>
                          <a:latin typeface="+mn-lt"/>
                          <a:ea typeface="+mn-ea"/>
                          <a:cs typeface="+mn-cs"/>
                        </a:rPr>
                        <a:t>Құрмет</a:t>
                      </a:r>
                      <a:endParaRPr lang="ru-RU" sz="1800" b="0" i="0" dirty="0">
                        <a:solidFill>
                          <a:srgbClr val="002060"/>
                        </a:solidFill>
                        <a:latin typeface="+mn-lt"/>
                      </a:endParaRPr>
                    </a:p>
                  </a:txBody>
                  <a:tcPr>
                    <a:solidFill>
                      <a:schemeClr val="bg1"/>
                    </a:solidFill>
                  </a:tcPr>
                </a:tc>
                <a:tc>
                  <a:txBody>
                    <a:bodyPr/>
                    <a:lstStyle/>
                    <a:p>
                      <a:r>
                        <a:rPr lang="kk-KZ" sz="1800" b="0" dirty="0"/>
                        <a:t>1</a:t>
                      </a:r>
                      <a:endParaRPr lang="ru-RU" sz="1800" b="0"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b="0" i="0" dirty="0" err="1">
                          <a:solidFill>
                            <a:srgbClr val="002060"/>
                          </a:solidFill>
                          <a:effectLst/>
                          <a:latin typeface="CommissionerRegular"/>
                        </a:rPr>
                        <a:t>Тіл</a:t>
                      </a:r>
                      <a:r>
                        <a:rPr lang="ru-RU" sz="1800" b="0" i="0" dirty="0">
                          <a:solidFill>
                            <a:srgbClr val="002060"/>
                          </a:solidFill>
                          <a:effectLst/>
                          <a:latin typeface="CommissionerRegular"/>
                        </a:rPr>
                        <a:t> мен </a:t>
                      </a:r>
                      <a:r>
                        <a:rPr lang="ru-RU" sz="1800" b="0" i="0" dirty="0" err="1">
                          <a:solidFill>
                            <a:srgbClr val="002060"/>
                          </a:solidFill>
                          <a:effectLst/>
                          <a:latin typeface="CommissionerRegular"/>
                        </a:rPr>
                        <a:t>имандылық</a:t>
                      </a:r>
                      <a:endParaRPr lang="ru-RU" sz="1800" b="0" i="0" dirty="0">
                        <a:solidFill>
                          <a:srgbClr val="002060"/>
                        </a:solidFill>
                        <a:effectLst/>
                        <a:latin typeface="CommissionerRegular"/>
                      </a:endParaRPr>
                    </a:p>
                  </a:txBody>
                  <a:tcPr>
                    <a:solidFill>
                      <a:schemeClr val="bg1"/>
                    </a:solidFill>
                  </a:tcPr>
                </a:tc>
                <a:tc>
                  <a:txBody>
                    <a:bodyPr/>
                    <a:lstStyle/>
                    <a:p>
                      <a:r>
                        <a:rPr lang="kk-KZ" sz="1800" b="0" dirty="0"/>
                        <a:t>1</a:t>
                      </a:r>
                      <a:endParaRPr lang="ru-RU" sz="1800" b="0"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k-KZ" sz="1800" b="0" i="0" dirty="0">
                          <a:solidFill>
                            <a:srgbClr val="002060"/>
                          </a:solidFill>
                          <a:effectLst/>
                          <a:latin typeface="+mn-lt"/>
                          <a:ea typeface="Calibri" panose="020F0502020204030204" pitchFamily="34" charset="0"/>
                          <a:cs typeface="Times New Roman" panose="02020603050405020304" pitchFamily="18" charset="0"/>
                        </a:rPr>
                        <a:t>Әділеттілік, заңның үстемдігі және сыбайлас жемқорлыққа мүлдем төзбеушілік</a:t>
                      </a:r>
                      <a:endParaRPr lang="ru-RU" sz="1800" b="0" i="0" dirty="0">
                        <a:solidFill>
                          <a:srgbClr val="002060"/>
                        </a:solidFill>
                        <a:effectLst/>
                        <a:latin typeface="+mn-lt"/>
                        <a:ea typeface="Calibri" panose="020F0502020204030204" pitchFamily="34"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749574619"/>
                  </a:ext>
                </a:extLst>
              </a:tr>
              <a:tr h="716066">
                <a:tc>
                  <a:txBody>
                    <a:bodyPr/>
                    <a:lstStyle/>
                    <a:p>
                      <a:r>
                        <a:rPr lang="kk-KZ" sz="1800" b="0" i="0" kern="1200" dirty="0">
                          <a:solidFill>
                            <a:srgbClr val="002060"/>
                          </a:solidFill>
                          <a:effectLst/>
                          <a:latin typeface="+mn-lt"/>
                          <a:ea typeface="+mn-ea"/>
                          <a:cs typeface="+mn-cs"/>
                        </a:rPr>
                        <a:t>Ынтымақтастық</a:t>
                      </a:r>
                      <a:endParaRPr lang="ru-RU" sz="1800" b="0" i="0" dirty="0">
                        <a:solidFill>
                          <a:srgbClr val="002060"/>
                        </a:solidFill>
                        <a:latin typeface="+mn-lt"/>
                      </a:endParaRPr>
                    </a:p>
                  </a:txBody>
                  <a:tcPr>
                    <a:solidFill>
                      <a:schemeClr val="bg1"/>
                    </a:solidFill>
                  </a:tcPr>
                </a:tc>
                <a:tc>
                  <a:txBody>
                    <a:bodyPr/>
                    <a:lstStyle/>
                    <a:p>
                      <a:r>
                        <a:rPr lang="kk-KZ" sz="1800" b="0" dirty="0"/>
                        <a:t>2</a:t>
                      </a:r>
                      <a:endParaRPr lang="ru-RU" sz="1800" b="0" dirty="0"/>
                    </a:p>
                  </a:txBody>
                  <a:tcPr>
                    <a:solidFill>
                      <a:schemeClr val="bg1"/>
                    </a:solidFill>
                  </a:tcPr>
                </a:tc>
                <a:tc>
                  <a:txBody>
                    <a:bodyPr/>
                    <a:lstStyle/>
                    <a:p>
                      <a:r>
                        <a:rPr lang="ru-RU" sz="1800" b="0" i="0" dirty="0" err="1">
                          <a:solidFill>
                            <a:srgbClr val="002060"/>
                          </a:solidFill>
                          <a:effectLst/>
                          <a:latin typeface="CommissionerRegular"/>
                        </a:rPr>
                        <a:t>Ұлттық</a:t>
                      </a:r>
                      <a:r>
                        <a:rPr lang="ru-RU" sz="1800" b="0" i="0" dirty="0">
                          <a:solidFill>
                            <a:srgbClr val="002060"/>
                          </a:solidFill>
                          <a:effectLst/>
                          <a:latin typeface="CommissionerRegular"/>
                        </a:rPr>
                        <a:t> </a:t>
                      </a:r>
                      <a:r>
                        <a:rPr lang="ru-RU" sz="1800" b="0" i="0" dirty="0" err="1">
                          <a:solidFill>
                            <a:srgbClr val="002060"/>
                          </a:solidFill>
                          <a:effectLst/>
                          <a:latin typeface="CommissionerRegular"/>
                        </a:rPr>
                        <a:t>дәстүр</a:t>
                      </a:r>
                      <a:r>
                        <a:rPr lang="ru-RU" sz="1800" b="0" i="0" dirty="0">
                          <a:solidFill>
                            <a:srgbClr val="002060"/>
                          </a:solidFill>
                          <a:effectLst/>
                          <a:latin typeface="CommissionerRegular"/>
                        </a:rPr>
                        <a:t> және </a:t>
                      </a:r>
                      <a:r>
                        <a:rPr lang="ru-RU" sz="1800" b="0" i="0" dirty="0" err="1">
                          <a:solidFill>
                            <a:srgbClr val="002060"/>
                          </a:solidFill>
                          <a:effectLst/>
                          <a:latin typeface="CommissionerRegular"/>
                        </a:rPr>
                        <a:t>отбасылық</a:t>
                      </a:r>
                      <a:r>
                        <a:rPr lang="ru-RU" sz="1800" b="0" i="0" dirty="0">
                          <a:solidFill>
                            <a:srgbClr val="002060"/>
                          </a:solidFill>
                          <a:effectLst/>
                          <a:latin typeface="CommissionerRegular"/>
                        </a:rPr>
                        <a:t> </a:t>
                      </a:r>
                      <a:r>
                        <a:rPr lang="ru-RU" sz="1800" b="0" i="0" dirty="0" err="1">
                          <a:solidFill>
                            <a:srgbClr val="002060"/>
                          </a:solidFill>
                          <a:effectLst/>
                          <a:latin typeface="CommissionerRegular"/>
                        </a:rPr>
                        <a:t>тәрбие</a:t>
                      </a:r>
                      <a:endParaRPr lang="ru-RU" sz="1800" b="0" i="0" dirty="0">
                        <a:solidFill>
                          <a:srgbClr val="002060"/>
                        </a:solidFill>
                      </a:endParaRPr>
                    </a:p>
                  </a:txBody>
                  <a:tcPr>
                    <a:solidFill>
                      <a:schemeClr val="bg1"/>
                    </a:solidFill>
                  </a:tcPr>
                </a:tc>
                <a:tc>
                  <a:txBody>
                    <a:bodyPr/>
                    <a:lstStyle/>
                    <a:p>
                      <a:r>
                        <a:rPr lang="kk-KZ" sz="1800" b="0" dirty="0"/>
                        <a:t>2</a:t>
                      </a:r>
                      <a:endParaRPr lang="ru-RU" sz="1800" b="0"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k-KZ" sz="1800" b="0" i="0" dirty="0">
                          <a:solidFill>
                            <a:srgbClr val="002060"/>
                          </a:solidFill>
                          <a:effectLst/>
                          <a:latin typeface="+mn-lt"/>
                          <a:ea typeface="Calibri" panose="020F0502020204030204" pitchFamily="34" charset="0"/>
                          <a:cs typeface="Times New Roman" panose="02020603050405020304" pitchFamily="18" charset="0"/>
                        </a:rPr>
                        <a:t>Мемлекеттік тіл, тарих және мәдениет</a:t>
                      </a:r>
                      <a:endParaRPr lang="ru-RU" sz="1800" b="0" i="0" dirty="0">
                        <a:solidFill>
                          <a:srgbClr val="002060"/>
                        </a:solidFill>
                        <a:effectLst/>
                        <a:latin typeface="+mn-lt"/>
                        <a:ea typeface="Calibri" panose="020F0502020204030204" pitchFamily="34"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342273069"/>
                  </a:ext>
                </a:extLst>
              </a:tr>
              <a:tr h="636618">
                <a:tc>
                  <a:txBody>
                    <a:bodyPr/>
                    <a:lstStyle/>
                    <a:p>
                      <a:r>
                        <a:rPr lang="kk-KZ" sz="1800" b="0" i="0" kern="1200" dirty="0">
                          <a:solidFill>
                            <a:srgbClr val="002060"/>
                          </a:solidFill>
                          <a:effectLst/>
                          <a:latin typeface="+mn-lt"/>
                          <a:ea typeface="+mn-ea"/>
                          <a:cs typeface="+mn-cs"/>
                        </a:rPr>
                        <a:t>Ашықтық</a:t>
                      </a:r>
                      <a:endParaRPr lang="ru-RU" sz="1800" b="0" i="0" dirty="0">
                        <a:solidFill>
                          <a:srgbClr val="002060"/>
                        </a:solidFill>
                        <a:latin typeface="+mn-lt"/>
                      </a:endParaRPr>
                    </a:p>
                  </a:txBody>
                  <a:tcPr>
                    <a:solidFill>
                      <a:schemeClr val="bg1"/>
                    </a:solidFill>
                  </a:tcPr>
                </a:tc>
                <a:tc>
                  <a:txBody>
                    <a:bodyPr/>
                    <a:lstStyle/>
                    <a:p>
                      <a:r>
                        <a:rPr lang="kk-KZ" sz="1800" b="0" dirty="0"/>
                        <a:t>3</a:t>
                      </a:r>
                      <a:endParaRPr lang="ru-RU" sz="1800" b="0" dirty="0"/>
                    </a:p>
                  </a:txBody>
                  <a:tcPr>
                    <a:solidFill>
                      <a:schemeClr val="bg1"/>
                    </a:solidFill>
                  </a:tcPr>
                </a:tc>
                <a:tc>
                  <a:txBody>
                    <a:bodyPr/>
                    <a:lstStyle/>
                    <a:p>
                      <a:r>
                        <a:rPr lang="ru-RU" sz="1800" b="0" i="0" dirty="0">
                          <a:solidFill>
                            <a:srgbClr val="002060"/>
                          </a:solidFill>
                          <a:effectLst/>
                          <a:latin typeface="CommissionerRegular"/>
                        </a:rPr>
                        <a:t>Ел мен </a:t>
                      </a:r>
                      <a:r>
                        <a:rPr lang="ru-RU" sz="1800" b="0" i="0" dirty="0" err="1">
                          <a:solidFill>
                            <a:srgbClr val="002060"/>
                          </a:solidFill>
                          <a:effectLst/>
                          <a:latin typeface="CommissionerRegular"/>
                        </a:rPr>
                        <a:t>жер</a:t>
                      </a:r>
                      <a:r>
                        <a:rPr lang="ru-RU" sz="1800" b="0" i="0" dirty="0">
                          <a:solidFill>
                            <a:srgbClr val="002060"/>
                          </a:solidFill>
                          <a:effectLst/>
                          <a:latin typeface="CommissionerRegular"/>
                        </a:rPr>
                        <a:t> </a:t>
                      </a:r>
                      <a:endParaRPr lang="ru-RU" sz="1800" b="0" i="0" dirty="0">
                        <a:solidFill>
                          <a:srgbClr val="002060"/>
                        </a:solidFill>
                      </a:endParaRPr>
                    </a:p>
                  </a:txBody>
                  <a:tcPr>
                    <a:solidFill>
                      <a:schemeClr val="bg1"/>
                    </a:solidFill>
                  </a:tcPr>
                </a:tc>
                <a:tc>
                  <a:txBody>
                    <a:bodyPr/>
                    <a:lstStyle/>
                    <a:p>
                      <a:r>
                        <a:rPr lang="kk-KZ" sz="1800" b="0" dirty="0"/>
                        <a:t>3</a:t>
                      </a:r>
                      <a:endParaRPr lang="ru-RU" sz="1800" b="0"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k-KZ" sz="1800" b="0" i="0" dirty="0">
                          <a:solidFill>
                            <a:srgbClr val="002060"/>
                          </a:solidFill>
                          <a:effectLst/>
                          <a:latin typeface="+mn-lt"/>
                          <a:ea typeface="Calibri" panose="020F0502020204030204" pitchFamily="34" charset="0"/>
                          <a:cs typeface="Times New Roman" panose="02020603050405020304" pitchFamily="18" charset="0"/>
                        </a:rPr>
                        <a:t>Отбасы құндылықтары және баланы қорғау.</a:t>
                      </a:r>
                      <a:endParaRPr lang="ru-RU" sz="1800" b="0" i="0" dirty="0">
                        <a:solidFill>
                          <a:srgbClr val="002060"/>
                        </a:solidFill>
                        <a:effectLst/>
                        <a:latin typeface="+mn-lt"/>
                        <a:ea typeface="Calibri" panose="020F0502020204030204" pitchFamily="34"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106211343"/>
                  </a:ext>
                </a:extLst>
              </a:tr>
              <a:tr h="6506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k-KZ" sz="1800" b="0" i="0" kern="1200" dirty="0">
                          <a:solidFill>
                            <a:srgbClr val="002060"/>
                          </a:solidFill>
                          <a:effectLst/>
                          <a:latin typeface="+mn-lt"/>
                          <a:ea typeface="+mn-ea"/>
                          <a:cs typeface="+mn-cs"/>
                        </a:rPr>
                        <a:t>Қазақстандық патриотизм және азаматтық жауапкершілік</a:t>
                      </a:r>
                      <a:endParaRPr lang="ru-RU" sz="1800" b="0" i="0" dirty="0">
                        <a:solidFill>
                          <a:srgbClr val="002060"/>
                        </a:solidFill>
                        <a:latin typeface="+mn-lt"/>
                      </a:endParaRPr>
                    </a:p>
                  </a:txBody>
                  <a:tcPr>
                    <a:solidFill>
                      <a:schemeClr val="bg1"/>
                    </a:solidFill>
                  </a:tcPr>
                </a:tc>
                <a:tc>
                  <a:txBody>
                    <a:bodyPr/>
                    <a:lstStyle/>
                    <a:p>
                      <a:r>
                        <a:rPr lang="kk-KZ" sz="1800" b="0" dirty="0"/>
                        <a:t>4</a:t>
                      </a:r>
                      <a:endParaRPr lang="ru-RU" sz="1800" b="0"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b="0" i="0" dirty="0" err="1">
                          <a:solidFill>
                            <a:srgbClr val="002060"/>
                          </a:solidFill>
                          <a:effectLst/>
                          <a:latin typeface="CommissionerRegular"/>
                        </a:rPr>
                        <a:t>Тәуелсіздік</a:t>
                      </a:r>
                      <a:r>
                        <a:rPr lang="ru-RU" sz="1800" b="0" i="0" dirty="0">
                          <a:solidFill>
                            <a:srgbClr val="002060"/>
                          </a:solidFill>
                          <a:effectLst/>
                          <a:latin typeface="CommissionerRegular"/>
                        </a:rPr>
                        <a:t> және </a:t>
                      </a:r>
                      <a:r>
                        <a:rPr lang="ru-RU" sz="1800" b="0" i="0" dirty="0" err="1">
                          <a:solidFill>
                            <a:srgbClr val="002060"/>
                          </a:solidFill>
                          <a:effectLst/>
                          <a:latin typeface="CommissionerRegular"/>
                        </a:rPr>
                        <a:t>тарихи</a:t>
                      </a:r>
                      <a:r>
                        <a:rPr lang="ru-RU" sz="1800" b="0" i="0" dirty="0">
                          <a:solidFill>
                            <a:srgbClr val="002060"/>
                          </a:solidFill>
                          <a:effectLst/>
                          <a:latin typeface="CommissionerRegular"/>
                        </a:rPr>
                        <a:t> </a:t>
                      </a:r>
                      <a:r>
                        <a:rPr lang="ru-RU" sz="1800" b="0" i="0" dirty="0" err="1">
                          <a:solidFill>
                            <a:srgbClr val="002060"/>
                          </a:solidFill>
                          <a:effectLst/>
                          <a:latin typeface="CommissionerRegular"/>
                        </a:rPr>
                        <a:t>таным</a:t>
                      </a:r>
                      <a:r>
                        <a:rPr lang="ru-RU" sz="1800" b="0" i="0" dirty="0">
                          <a:solidFill>
                            <a:srgbClr val="002060"/>
                          </a:solidFill>
                          <a:effectLst/>
                          <a:latin typeface="CommissionerRegular"/>
                        </a:rPr>
                        <a:t> </a:t>
                      </a:r>
                    </a:p>
                  </a:txBody>
                  <a:tcPr>
                    <a:solidFill>
                      <a:schemeClr val="bg1"/>
                    </a:solidFill>
                  </a:tcPr>
                </a:tc>
                <a:tc>
                  <a:txBody>
                    <a:bodyPr/>
                    <a:lstStyle/>
                    <a:p>
                      <a:r>
                        <a:rPr lang="kk-KZ" sz="1800" b="0" dirty="0"/>
                        <a:t>4</a:t>
                      </a:r>
                      <a:endParaRPr lang="ru-RU" sz="1800" b="0"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b="0" i="0" dirty="0" err="1">
                          <a:solidFill>
                            <a:srgbClr val="002060"/>
                          </a:solidFill>
                          <a:effectLst/>
                          <a:latin typeface="+mn-lt"/>
                          <a:ea typeface="Calibri" panose="020F0502020204030204" pitchFamily="34" charset="0"/>
                          <a:cs typeface="Times New Roman" panose="02020603050405020304" pitchFamily="18" charset="0"/>
                        </a:rPr>
                        <a:t>Тәуелсіздік</a:t>
                      </a:r>
                      <a:r>
                        <a:rPr lang="ru-RU" sz="1800" b="0" i="0" dirty="0">
                          <a:solidFill>
                            <a:srgbClr val="002060"/>
                          </a:solidFill>
                          <a:effectLst/>
                          <a:latin typeface="+mn-lt"/>
                          <a:ea typeface="Calibri" panose="020F0502020204030204" pitchFamily="34" charset="0"/>
                          <a:cs typeface="Times New Roman" panose="02020603050405020304" pitchFamily="18" charset="0"/>
                        </a:rPr>
                        <a:t> пен патриотизм</a:t>
                      </a:r>
                    </a:p>
                    <a:p>
                      <a:endParaRPr lang="ru-RU" sz="1800" b="0" dirty="0"/>
                    </a:p>
                  </a:txBody>
                  <a:tcPr>
                    <a:solidFill>
                      <a:schemeClr val="bg1"/>
                    </a:solidFill>
                  </a:tcPr>
                </a:tc>
                <a:extLst>
                  <a:ext uri="{0D108BD9-81ED-4DB2-BD59-A6C34878D82A}">
                    <a16:rowId xmlns:a16="http://schemas.microsoft.com/office/drawing/2014/main" val="955036295"/>
                  </a:ext>
                </a:extLst>
              </a:tr>
              <a:tr h="4316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k-KZ" sz="1800" b="0" kern="1200" dirty="0">
                          <a:solidFill>
                            <a:srgbClr val="002060"/>
                          </a:solidFill>
                          <a:effectLst/>
                          <a:latin typeface="+mn-lt"/>
                          <a:ea typeface="+mn-ea"/>
                          <a:cs typeface="+mn-cs"/>
                        </a:rPr>
                        <a:t>Еңбек пен шығармашылық</a:t>
                      </a:r>
                      <a:endParaRPr lang="ru-RU" sz="1800" b="0" i="0" dirty="0">
                        <a:solidFill>
                          <a:srgbClr val="002060"/>
                        </a:solidFill>
                        <a:effectLst/>
                        <a:latin typeface="+mn-lt"/>
                      </a:endParaRPr>
                    </a:p>
                  </a:txBody>
                  <a:tcPr>
                    <a:solidFill>
                      <a:schemeClr val="bg1"/>
                    </a:solidFill>
                  </a:tcPr>
                </a:tc>
                <a:tc>
                  <a:txBody>
                    <a:bodyPr/>
                    <a:lstStyle/>
                    <a:p>
                      <a:r>
                        <a:rPr lang="kk-KZ" sz="1800" b="0" dirty="0"/>
                        <a:t>5</a:t>
                      </a:r>
                      <a:endParaRPr lang="ru-RU" sz="1800" b="0"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b="0" i="0" dirty="0" err="1">
                          <a:solidFill>
                            <a:srgbClr val="002060"/>
                          </a:solidFill>
                          <a:effectLst/>
                          <a:latin typeface="CommissionerRegular"/>
                        </a:rPr>
                        <a:t>Білім</a:t>
                      </a:r>
                      <a:r>
                        <a:rPr lang="ru-RU" sz="1800" b="0" i="0" dirty="0">
                          <a:solidFill>
                            <a:srgbClr val="002060"/>
                          </a:solidFill>
                          <a:effectLst/>
                          <a:latin typeface="CommissionerRegular"/>
                        </a:rPr>
                        <a:t> мен </a:t>
                      </a:r>
                      <a:r>
                        <a:rPr lang="ru-RU" sz="1800" b="0" i="0" dirty="0" err="1">
                          <a:solidFill>
                            <a:srgbClr val="002060"/>
                          </a:solidFill>
                          <a:effectLst/>
                          <a:latin typeface="CommissionerRegular"/>
                        </a:rPr>
                        <a:t>біліктілік</a:t>
                      </a:r>
                      <a:endParaRPr lang="ru-RU" sz="1800" b="0" i="0" dirty="0">
                        <a:solidFill>
                          <a:srgbClr val="002060"/>
                        </a:solidFill>
                        <a:effectLst/>
                        <a:latin typeface="CommissionerRegular"/>
                      </a:endParaRPr>
                    </a:p>
                  </a:txBody>
                  <a:tcPr>
                    <a:solidFill>
                      <a:schemeClr val="bg1"/>
                    </a:solidFill>
                  </a:tcPr>
                </a:tc>
                <a:tc>
                  <a:txBody>
                    <a:bodyPr/>
                    <a:lstStyle/>
                    <a:p>
                      <a:r>
                        <a:rPr lang="kk-KZ" sz="1800" b="0" dirty="0"/>
                        <a:t>5</a:t>
                      </a:r>
                      <a:endParaRPr lang="ru-RU" sz="1800" b="0" dirty="0"/>
                    </a:p>
                  </a:txBody>
                  <a:tcPr>
                    <a:solidFill>
                      <a:schemeClr val="bg1"/>
                    </a:solidFill>
                  </a:tcPr>
                </a:tc>
                <a:tc>
                  <a:txBody>
                    <a:bodyPr/>
                    <a:lstStyle/>
                    <a:p>
                      <a:r>
                        <a:rPr lang="kk-KZ" sz="1800" b="0" i="0" kern="1200" dirty="0">
                          <a:solidFill>
                            <a:srgbClr val="002060"/>
                          </a:solidFill>
                          <a:effectLst/>
                          <a:latin typeface="+mn-lt"/>
                          <a:ea typeface="+mn-ea"/>
                          <a:cs typeface="+mn-cs"/>
                        </a:rPr>
                        <a:t>Ж</a:t>
                      </a:r>
                      <a:r>
                        <a:rPr lang="ru-RU" sz="1800" b="0" i="0" kern="1200" dirty="0" err="1">
                          <a:solidFill>
                            <a:srgbClr val="002060"/>
                          </a:solidFill>
                          <a:effectLst/>
                          <a:latin typeface="+mn-lt"/>
                          <a:ea typeface="+mn-ea"/>
                          <a:cs typeface="+mn-cs"/>
                        </a:rPr>
                        <a:t>асампаздық</a:t>
                      </a:r>
                      <a:r>
                        <a:rPr lang="ru-RU" sz="1800" b="0" i="0" kern="1200" dirty="0">
                          <a:solidFill>
                            <a:srgbClr val="002060"/>
                          </a:solidFill>
                          <a:effectLst/>
                          <a:latin typeface="+mn-lt"/>
                          <a:ea typeface="+mn-ea"/>
                          <a:cs typeface="+mn-cs"/>
                        </a:rPr>
                        <a:t> және </a:t>
                      </a:r>
                      <a:r>
                        <a:rPr lang="ru-RU" sz="1800" b="0" i="0" kern="1200" dirty="0" err="1">
                          <a:solidFill>
                            <a:srgbClr val="002060"/>
                          </a:solidFill>
                          <a:effectLst/>
                          <a:latin typeface="+mn-lt"/>
                          <a:ea typeface="+mn-ea"/>
                          <a:cs typeface="+mn-cs"/>
                        </a:rPr>
                        <a:t>прогрестілік</a:t>
                      </a:r>
                      <a:r>
                        <a:rPr lang="ru-RU" sz="1800" b="0" i="0" kern="1200" dirty="0">
                          <a:solidFill>
                            <a:srgbClr val="002060"/>
                          </a:solidFill>
                          <a:effectLst/>
                          <a:latin typeface="+mn-lt"/>
                          <a:ea typeface="+mn-ea"/>
                          <a:cs typeface="+mn-cs"/>
                        </a:rPr>
                        <a:t> </a:t>
                      </a:r>
                      <a:endParaRPr lang="ru-RU" sz="1800" b="0" dirty="0"/>
                    </a:p>
                  </a:txBody>
                  <a:tcPr>
                    <a:solidFill>
                      <a:schemeClr val="bg1"/>
                    </a:solidFill>
                  </a:tcPr>
                </a:tc>
                <a:extLst>
                  <a:ext uri="{0D108BD9-81ED-4DB2-BD59-A6C34878D82A}">
                    <a16:rowId xmlns:a16="http://schemas.microsoft.com/office/drawing/2014/main" val="48854493"/>
                  </a:ext>
                </a:extLst>
              </a:tr>
              <a:tr h="6366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k-KZ" sz="1800" b="0" i="0" kern="1200" dirty="0">
                          <a:solidFill>
                            <a:srgbClr val="002060"/>
                          </a:solidFill>
                          <a:effectLst/>
                          <a:latin typeface="+mn-lt"/>
                          <a:ea typeface="+mn-ea"/>
                          <a:cs typeface="+mn-cs"/>
                        </a:rPr>
                        <a:t>Өмір бойы  білім алу</a:t>
                      </a:r>
                      <a:endParaRPr lang="ru-RU" sz="1800" b="0" i="0" dirty="0">
                        <a:solidFill>
                          <a:srgbClr val="002060"/>
                        </a:solidFill>
                        <a:latin typeface="+mn-lt"/>
                      </a:endParaRPr>
                    </a:p>
                  </a:txBody>
                  <a:tcPr>
                    <a:solidFill>
                      <a:schemeClr val="bg1"/>
                    </a:solidFill>
                  </a:tcPr>
                </a:tc>
                <a:tc>
                  <a:txBody>
                    <a:bodyPr/>
                    <a:lstStyle/>
                    <a:p>
                      <a:endParaRPr lang="ru-RU" sz="1800" b="0"/>
                    </a:p>
                  </a:txBody>
                  <a:tcPr>
                    <a:solidFill>
                      <a:schemeClr val="bg1"/>
                    </a:solidFill>
                  </a:tcPr>
                </a:tc>
                <a:tc>
                  <a:txBody>
                    <a:bodyPr/>
                    <a:lstStyle/>
                    <a:p>
                      <a:pPr algn="ctr"/>
                      <a:endParaRPr lang="ru-RU" sz="1800" b="0" dirty="0">
                        <a:solidFill>
                          <a:srgbClr val="002060"/>
                        </a:solidFill>
                      </a:endParaRPr>
                    </a:p>
                  </a:txBody>
                  <a:tcPr>
                    <a:solidFill>
                      <a:schemeClr val="bg1"/>
                    </a:solidFill>
                  </a:tcPr>
                </a:tc>
                <a:tc>
                  <a:txBody>
                    <a:bodyPr/>
                    <a:lstStyle/>
                    <a:p>
                      <a:r>
                        <a:rPr lang="kk-KZ" sz="1800" b="0" dirty="0"/>
                        <a:t>6</a:t>
                      </a:r>
                      <a:endParaRPr lang="ru-RU" sz="1800" b="0"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b="0" i="0" dirty="0">
                          <a:solidFill>
                            <a:srgbClr val="002060"/>
                          </a:solidFill>
                          <a:effectLst/>
                          <a:latin typeface="+mn-lt"/>
                          <a:ea typeface="Calibri" panose="020F0502020204030204" pitchFamily="34" charset="0"/>
                          <a:cs typeface="Times New Roman" panose="02020603050405020304" pitchFamily="18" charset="0"/>
                        </a:rPr>
                        <a:t> </a:t>
                      </a:r>
                      <a:r>
                        <a:rPr lang="kk-KZ" sz="1800" b="0" i="0" kern="1200" dirty="0">
                          <a:solidFill>
                            <a:srgbClr val="002060"/>
                          </a:solidFill>
                          <a:effectLst/>
                          <a:latin typeface="+mn-lt"/>
                          <a:ea typeface="+mn-ea"/>
                          <a:cs typeface="+mn-cs"/>
                        </a:rPr>
                        <a:t>Е</a:t>
                      </a:r>
                      <a:r>
                        <a:rPr lang="ru-RU" sz="1800" b="0" i="0" kern="1200" dirty="0" err="1">
                          <a:solidFill>
                            <a:srgbClr val="002060"/>
                          </a:solidFill>
                          <a:effectLst/>
                          <a:latin typeface="+mn-lt"/>
                          <a:ea typeface="+mn-ea"/>
                          <a:cs typeface="+mn-cs"/>
                        </a:rPr>
                        <a:t>ңбексүйгіштік</a:t>
                      </a:r>
                      <a:r>
                        <a:rPr lang="ru-RU" sz="1800" b="0" i="0" kern="1200" dirty="0">
                          <a:solidFill>
                            <a:srgbClr val="002060"/>
                          </a:solidFill>
                          <a:effectLst/>
                          <a:latin typeface="+mn-lt"/>
                          <a:ea typeface="+mn-ea"/>
                          <a:cs typeface="+mn-cs"/>
                        </a:rPr>
                        <a:t> пен </a:t>
                      </a:r>
                      <a:r>
                        <a:rPr lang="ru-RU" sz="1800" b="0" i="0" kern="1200" dirty="0" err="1">
                          <a:solidFill>
                            <a:srgbClr val="002060"/>
                          </a:solidFill>
                          <a:effectLst/>
                          <a:latin typeface="+mn-lt"/>
                          <a:ea typeface="+mn-ea"/>
                          <a:cs typeface="+mn-cs"/>
                        </a:rPr>
                        <a:t>білімге</a:t>
                      </a:r>
                      <a:r>
                        <a:rPr lang="ru-RU" sz="1800" b="0" i="0" kern="1200" dirty="0">
                          <a:solidFill>
                            <a:srgbClr val="002060"/>
                          </a:solidFill>
                          <a:effectLst/>
                          <a:latin typeface="+mn-lt"/>
                          <a:ea typeface="+mn-ea"/>
                          <a:cs typeface="+mn-cs"/>
                        </a:rPr>
                        <a:t> </a:t>
                      </a:r>
                      <a:r>
                        <a:rPr lang="ru-RU" sz="1800" b="0" i="0" kern="1200" dirty="0" err="1">
                          <a:solidFill>
                            <a:srgbClr val="002060"/>
                          </a:solidFill>
                          <a:effectLst/>
                          <a:latin typeface="+mn-lt"/>
                          <a:ea typeface="+mn-ea"/>
                          <a:cs typeface="+mn-cs"/>
                        </a:rPr>
                        <a:t>ұмтылу</a:t>
                      </a:r>
                      <a:endParaRPr lang="ru-RU" sz="1800" b="0" i="0" dirty="0">
                        <a:solidFill>
                          <a:srgbClr val="002060"/>
                        </a:solidFill>
                        <a:effectLst/>
                        <a:latin typeface="+mn-lt"/>
                        <a:ea typeface="Calibri" panose="020F0502020204030204" pitchFamily="34" charset="0"/>
                        <a:cs typeface="Times New Roman" panose="02020603050405020304" pitchFamily="18" charset="0"/>
                      </a:endParaRPr>
                    </a:p>
                    <a:p>
                      <a:endParaRPr lang="ru-RU" sz="1800" b="0" dirty="0"/>
                    </a:p>
                  </a:txBody>
                  <a:tcPr>
                    <a:solidFill>
                      <a:schemeClr val="bg1"/>
                    </a:solidFill>
                  </a:tcPr>
                </a:tc>
                <a:extLst>
                  <a:ext uri="{0D108BD9-81ED-4DB2-BD59-A6C34878D82A}">
                    <a16:rowId xmlns:a16="http://schemas.microsoft.com/office/drawing/2014/main" val="2692991674"/>
                  </a:ext>
                </a:extLst>
              </a:tr>
              <a:tr h="716066">
                <a:tc>
                  <a:txBody>
                    <a:bodyPr/>
                    <a:lstStyle/>
                    <a:p>
                      <a:endParaRPr lang="ru-RU" sz="1800" b="0" dirty="0"/>
                    </a:p>
                  </a:txBody>
                  <a:tcPr>
                    <a:solidFill>
                      <a:schemeClr val="bg1"/>
                    </a:solidFill>
                  </a:tcPr>
                </a:tc>
                <a:tc>
                  <a:txBody>
                    <a:bodyPr/>
                    <a:lstStyle/>
                    <a:p>
                      <a:endParaRPr lang="ru-RU" sz="1800" b="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ru-RU" sz="1800" b="0" i="0" dirty="0">
                        <a:solidFill>
                          <a:srgbClr val="002060"/>
                        </a:solidFill>
                        <a:effectLst/>
                        <a:latin typeface="CommissionerRegular"/>
                      </a:endParaRPr>
                    </a:p>
                  </a:txBody>
                  <a:tcPr>
                    <a:solidFill>
                      <a:schemeClr val="bg1"/>
                    </a:solidFill>
                  </a:tcPr>
                </a:tc>
                <a:tc>
                  <a:txBody>
                    <a:bodyPr/>
                    <a:lstStyle/>
                    <a:p>
                      <a:r>
                        <a:rPr lang="kk-KZ" sz="1800" b="0" dirty="0"/>
                        <a:t>7</a:t>
                      </a:r>
                      <a:endParaRPr lang="ru-RU" sz="1800" b="0"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k-KZ" sz="1800" b="0" i="0" dirty="0">
                          <a:solidFill>
                            <a:srgbClr val="002060"/>
                          </a:solidFill>
                          <a:effectLst/>
                          <a:latin typeface="+mn-lt"/>
                          <a:ea typeface="Calibri" panose="020F0502020204030204" pitchFamily="34" charset="0"/>
                          <a:cs typeface="Times New Roman" panose="02020603050405020304" pitchFamily="18" charset="0"/>
                        </a:rPr>
                        <a:t>Т</a:t>
                      </a:r>
                      <a:r>
                        <a:rPr lang="ru-RU" sz="1800" b="0" i="0" dirty="0" err="1">
                          <a:solidFill>
                            <a:srgbClr val="002060"/>
                          </a:solidFill>
                          <a:effectLst/>
                          <a:latin typeface="+mn-lt"/>
                          <a:ea typeface="Calibri" panose="020F0502020204030204" pitchFamily="34" charset="0"/>
                          <a:cs typeface="Times New Roman" panose="02020603050405020304" pitchFamily="18" charset="0"/>
                        </a:rPr>
                        <a:t>абиғатқа</a:t>
                      </a:r>
                      <a:r>
                        <a:rPr lang="ru-RU" sz="1800" b="0" i="0" dirty="0">
                          <a:solidFill>
                            <a:srgbClr val="002060"/>
                          </a:solidFill>
                          <a:effectLst/>
                          <a:latin typeface="+mn-lt"/>
                          <a:ea typeface="Calibri" panose="020F0502020204030204" pitchFamily="34" charset="0"/>
                          <a:cs typeface="Times New Roman" panose="02020603050405020304" pitchFamily="18" charset="0"/>
                        </a:rPr>
                        <a:t>, </a:t>
                      </a:r>
                      <a:r>
                        <a:rPr lang="ru-RU" sz="1800" b="0" i="0" dirty="0" err="1">
                          <a:solidFill>
                            <a:srgbClr val="002060"/>
                          </a:solidFill>
                          <a:effectLst/>
                          <a:latin typeface="+mn-lt"/>
                          <a:ea typeface="Calibri" panose="020F0502020204030204" pitchFamily="34" charset="0"/>
                          <a:cs typeface="Times New Roman" panose="02020603050405020304" pitchFamily="18" charset="0"/>
                        </a:rPr>
                        <a:t>қоршаған</a:t>
                      </a:r>
                      <a:r>
                        <a:rPr lang="ru-RU" sz="1800" b="0" i="0" dirty="0">
                          <a:solidFill>
                            <a:srgbClr val="002060"/>
                          </a:solidFill>
                          <a:effectLst/>
                          <a:latin typeface="+mn-lt"/>
                          <a:ea typeface="Calibri" panose="020F0502020204030204" pitchFamily="34" charset="0"/>
                          <a:cs typeface="Times New Roman" panose="02020603050405020304" pitchFamily="18" charset="0"/>
                        </a:rPr>
                        <a:t> </a:t>
                      </a:r>
                      <a:r>
                        <a:rPr lang="ru-RU" sz="1800" b="0" i="0" dirty="0" err="1">
                          <a:solidFill>
                            <a:srgbClr val="002060"/>
                          </a:solidFill>
                          <a:effectLst/>
                          <a:latin typeface="+mn-lt"/>
                          <a:ea typeface="Calibri" panose="020F0502020204030204" pitchFamily="34" charset="0"/>
                          <a:cs typeface="Times New Roman" panose="02020603050405020304" pitchFamily="18" charset="0"/>
                        </a:rPr>
                        <a:t>әлемге</a:t>
                      </a:r>
                      <a:r>
                        <a:rPr lang="ru-RU" sz="1800" b="0" i="0" dirty="0">
                          <a:solidFill>
                            <a:srgbClr val="002060"/>
                          </a:solidFill>
                          <a:effectLst/>
                          <a:latin typeface="+mn-lt"/>
                          <a:ea typeface="Calibri" panose="020F0502020204030204" pitchFamily="34" charset="0"/>
                          <a:cs typeface="Times New Roman" panose="02020603050405020304" pitchFamily="18" charset="0"/>
                        </a:rPr>
                        <a:t> </a:t>
                      </a:r>
                      <a:r>
                        <a:rPr lang="ru-RU" sz="1800" b="0" i="0" dirty="0" err="1">
                          <a:solidFill>
                            <a:srgbClr val="002060"/>
                          </a:solidFill>
                          <a:effectLst/>
                          <a:latin typeface="+mn-lt"/>
                          <a:ea typeface="Calibri" panose="020F0502020204030204" pitchFamily="34" charset="0"/>
                          <a:cs typeface="Times New Roman" panose="02020603050405020304" pitchFamily="18" charset="0"/>
                        </a:rPr>
                        <a:t>ұқыпты</a:t>
                      </a:r>
                      <a:r>
                        <a:rPr lang="ru-RU" sz="1800" b="0" i="0" dirty="0">
                          <a:solidFill>
                            <a:srgbClr val="002060"/>
                          </a:solidFill>
                          <a:effectLst/>
                          <a:latin typeface="+mn-lt"/>
                          <a:ea typeface="Calibri" panose="020F0502020204030204" pitchFamily="34" charset="0"/>
                          <a:cs typeface="Times New Roman" panose="02020603050405020304" pitchFamily="18" charset="0"/>
                        </a:rPr>
                        <a:t> </a:t>
                      </a:r>
                      <a:r>
                        <a:rPr lang="ru-RU" sz="1800" b="0" i="0" dirty="0" err="1">
                          <a:solidFill>
                            <a:srgbClr val="002060"/>
                          </a:solidFill>
                          <a:effectLst/>
                          <a:latin typeface="+mn-lt"/>
                          <a:ea typeface="Calibri" panose="020F0502020204030204" pitchFamily="34" charset="0"/>
                          <a:cs typeface="Times New Roman" panose="02020603050405020304" pitchFamily="18" charset="0"/>
                        </a:rPr>
                        <a:t>қарау</a:t>
                      </a:r>
                      <a:endParaRPr lang="ru-RU" sz="1800" b="0" i="0" dirty="0">
                        <a:solidFill>
                          <a:srgbClr val="002060"/>
                        </a:solidFill>
                        <a:effectLst/>
                        <a:latin typeface="+mn-lt"/>
                        <a:ea typeface="Calibri" panose="020F0502020204030204" pitchFamily="34"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991280568"/>
                  </a:ext>
                </a:extLst>
              </a:tr>
            </a:tbl>
          </a:graphicData>
        </a:graphic>
      </p:graphicFrame>
    </p:spTree>
    <p:extLst>
      <p:ext uri="{BB962C8B-B14F-4D97-AF65-F5344CB8AC3E}">
        <p14:creationId xmlns:p14="http://schemas.microsoft.com/office/powerpoint/2010/main" val="22614245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8F2EA9A-333C-9E71-FC84-C98605AE1295}"/>
              </a:ext>
            </a:extLst>
          </p:cNvPr>
          <p:cNvSpPr txBox="1"/>
          <p:nvPr/>
        </p:nvSpPr>
        <p:spPr>
          <a:xfrm>
            <a:off x="3046771" y="279908"/>
            <a:ext cx="6098458" cy="707886"/>
          </a:xfrm>
          <a:prstGeom prst="rect">
            <a:avLst/>
          </a:prstGeom>
          <a:noFill/>
        </p:spPr>
        <p:txBody>
          <a:bodyPr wrap="square">
            <a:spAutoFit/>
          </a:bodyPr>
          <a:lstStyle/>
          <a:p>
            <a:pPr algn="ctr"/>
            <a:r>
              <a:rPr lang="kk-KZ" sz="2000" b="1" dirty="0">
                <a:solidFill>
                  <a:srgbClr val="0070C0"/>
                </a:solidFill>
                <a:latin typeface="Times New Roman" panose="02020603050405020304" pitchFamily="18" charset="0"/>
                <a:cs typeface="Times New Roman" panose="02020603050405020304" pitchFamily="18" charset="0"/>
              </a:rPr>
              <a:t>ҰЛТТЫҚ ҚҰНДЫЛЫҚТАРДЫҢ ІШКІ МАЗМҰНЫ</a:t>
            </a:r>
            <a:endParaRPr lang="ru-RU" sz="2000" b="1" dirty="0">
              <a:solidFill>
                <a:srgbClr val="0070C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2FC1978B-227E-0DE4-3774-77CDB63E9972}"/>
              </a:ext>
            </a:extLst>
          </p:cNvPr>
          <p:cNvSpPr txBox="1"/>
          <p:nvPr/>
        </p:nvSpPr>
        <p:spPr>
          <a:xfrm>
            <a:off x="516194" y="936010"/>
            <a:ext cx="11120283" cy="31393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1800" b="1" i="0" u="sng" strike="noStrike" kern="1200" cap="none" spc="0" normalizeH="0" baseline="0" noProof="0" dirty="0">
                <a:ln>
                  <a:noFill/>
                </a:ln>
                <a:solidFill>
                  <a:srgbClr val="C00000"/>
                </a:solidFill>
                <a:effectLst/>
                <a:uLnTx/>
                <a:uFillTx/>
                <a:latin typeface="Calibri" panose="020F0502020204030204"/>
                <a:ea typeface="+mn-ea"/>
                <a:cs typeface="+mn-cs"/>
              </a:rPr>
              <a:t>АДАМШЫЛЫҚ, АР-ОЖДАН ҚҰНДЫЛЫҚТАРЫ: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2000" b="0" i="1"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ар-ұждан, ұят, намыс, жүрек </a:t>
            </a:r>
            <a:r>
              <a:rPr kumimoji="0" lang="kk-KZ" sz="2000" b="0" i="1" u="none" strike="noStrike" kern="1200" cap="none" spc="0" normalizeH="0" baseline="0" noProof="0" dirty="0">
                <a:ln>
                  <a:noFill/>
                </a:ln>
                <a:solidFill>
                  <a:srgbClr val="002060"/>
                </a:solidFill>
                <a:effectLst/>
                <a:uLnTx/>
                <a:uFillTx/>
                <a:latin typeface="Calibri" panose="020F0502020204030204"/>
                <a:ea typeface="Calibri" panose="020F0502020204030204" pitchFamily="34" charset="0"/>
                <a:cs typeface="Times New Roman" panose="02020603050405020304" pitchFamily="18" charset="0"/>
              </a:rPr>
              <a:t>тазалығы</a:t>
            </a:r>
            <a:r>
              <a:rPr kumimoji="0" lang="kk-KZ" sz="2000" b="0" i="1"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kk-KZ" sz="2000" b="0" i="1" u="none" strike="noStrike" kern="1200" cap="none" spc="0" normalizeH="0" baseline="0" noProof="0" dirty="0" err="1">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әділеттілік</a:t>
            </a:r>
            <a:r>
              <a:rPr kumimoji="0" lang="kk-KZ" sz="2000" b="0" i="1"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kk-KZ" sz="2000" b="0" i="1" u="none" strike="noStrike" kern="1200" cap="none" spc="0" normalizeH="0" baseline="0" noProof="0" dirty="0">
                <a:ln>
                  <a:noFill/>
                </a:ln>
                <a:solidFill>
                  <a:srgbClr val="002060"/>
                </a:solidFill>
                <a:effectLst/>
                <a:uLnTx/>
                <a:uFillTx/>
                <a:latin typeface="Calibri" panose="020F0502020204030204"/>
                <a:ea typeface="Calibri" panose="020F0502020204030204" pitchFamily="34" charset="0"/>
                <a:cs typeface="Times New Roman" panose="02020603050405020304" pitchFamily="18" charset="0"/>
              </a:rPr>
              <a:t> әдептілік,</a:t>
            </a:r>
            <a:r>
              <a:rPr kumimoji="0" lang="kk-KZ" sz="2000" b="0" i="1"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 ізгілік, мейірім, махаббат, </a:t>
            </a:r>
            <a:r>
              <a:rPr kumimoji="0" lang="kk-KZ" sz="2000" b="0" i="1" u="none" strike="noStrike" kern="1200" cap="none" spc="0" normalizeH="0" baseline="0" noProof="0" dirty="0">
                <a:ln>
                  <a:noFill/>
                </a:ln>
                <a:solidFill>
                  <a:srgbClr val="002060"/>
                </a:solidFill>
                <a:effectLst/>
                <a:uLnTx/>
                <a:uFillTx/>
                <a:latin typeface="Calibri" panose="020F0502020204030204"/>
                <a:ea typeface="Calibri" panose="020F0502020204030204" pitchFamily="34" charset="0"/>
                <a:cs typeface="Times New Roman" panose="02020603050405020304" pitchFamily="18" charset="0"/>
              </a:rPr>
              <a:t>кісілік, парасаттылық, қамқорлық, қайырымдылық, ізеттілік, ынсап, қанағат, рақым,</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2000" b="0" i="1" u="none" strike="noStrike" kern="1200" cap="none" spc="0" normalizeH="0" baseline="0" noProof="0" dirty="0">
                <a:ln>
                  <a:noFill/>
                </a:ln>
                <a:solidFill>
                  <a:srgbClr val="002060"/>
                </a:solidFill>
                <a:effectLst/>
                <a:uLnTx/>
                <a:uFillTx/>
                <a:latin typeface="Calibri" panose="020F0502020204030204"/>
                <a:ea typeface="Calibri" panose="020F0502020204030204" pitchFamily="34" charset="0"/>
                <a:cs typeface="Times New Roman" panose="02020603050405020304" pitchFamily="18" charset="0"/>
              </a:rPr>
              <a:t> </a:t>
            </a:r>
            <a:r>
              <a:rPr kumimoji="0" lang="kk-KZ" sz="2000" b="1" i="0" u="none" strike="noStrike" kern="1200" cap="none" spc="0" normalizeH="0" baseline="0" noProof="0" dirty="0" err="1">
                <a:ln>
                  <a:noFill/>
                </a:ln>
                <a:solidFill>
                  <a:srgbClr val="002060"/>
                </a:solidFill>
                <a:effectLst/>
                <a:uLnTx/>
                <a:uFillTx/>
                <a:latin typeface="Calibri" panose="020F0502020204030204"/>
                <a:ea typeface="+mn-ea"/>
                <a:cs typeface="+mn-cs"/>
              </a:rPr>
              <a:t>Шəкəрім</a:t>
            </a:r>
            <a:r>
              <a:rPr kumimoji="0" lang="kk-KZ" sz="2000" b="1" i="0" u="none" strike="noStrike" kern="1200" cap="none" spc="0" normalizeH="0" baseline="0" noProof="0" dirty="0">
                <a:ln>
                  <a:noFill/>
                </a:ln>
                <a:solidFill>
                  <a:srgbClr val="002060"/>
                </a:solidFill>
                <a:effectLst/>
                <a:uLnTx/>
                <a:uFillTx/>
                <a:latin typeface="Calibri" panose="020F0502020204030204"/>
                <a:ea typeface="+mn-ea"/>
                <a:cs typeface="+mn-cs"/>
              </a:rPr>
              <a:t> Құдайбердіұлы: </a:t>
            </a:r>
            <a:r>
              <a:rPr kumimoji="0" lang="kk-KZ" sz="2000" b="1" i="1" u="none" strike="noStrike" kern="1200" cap="none" spc="0" normalizeH="0" baseline="0" noProof="0" dirty="0">
                <a:ln>
                  <a:noFill/>
                </a:ln>
                <a:solidFill>
                  <a:srgbClr val="002060"/>
                </a:solidFill>
                <a:effectLst/>
                <a:uLnTx/>
                <a:uFillTx/>
                <a:latin typeface="Calibri" panose="020F0502020204030204"/>
                <a:ea typeface="+mn-ea"/>
                <a:cs typeface="+mn-cs"/>
              </a:rPr>
              <a:t>ү</a:t>
            </a:r>
            <a:r>
              <a:rPr kumimoji="0" lang="kk-KZ" sz="2000" b="0" i="1" u="none" strike="noStrike" kern="1200" cap="none" spc="0" normalizeH="0" baseline="0" noProof="0" dirty="0">
                <a:ln>
                  <a:noFill/>
                </a:ln>
                <a:solidFill>
                  <a:srgbClr val="002060"/>
                </a:solidFill>
                <a:effectLst/>
                <a:uLnTx/>
                <a:uFillTx/>
                <a:latin typeface="Calibri" panose="020F0502020204030204"/>
                <a:ea typeface="+mn-ea"/>
                <a:cs typeface="+mn-cs"/>
              </a:rPr>
              <a:t>ш анықтың бірі- Ар-ождан.</a:t>
            </a:r>
            <a:r>
              <a:rPr kumimoji="0" lang="kk-KZ" sz="2000" b="1" i="0" u="none" strike="noStrike" kern="1200" cap="none" spc="0" normalizeH="0" baseline="0" noProof="0" dirty="0">
                <a:ln>
                  <a:noFill/>
                </a:ln>
                <a:solidFill>
                  <a:srgbClr val="002060"/>
                </a:solidFill>
                <a:effectLst/>
                <a:uLnTx/>
                <a:uFillTx/>
                <a:latin typeface="Calibri" panose="020F0502020204030204"/>
                <a:ea typeface="+mn-ea"/>
                <a:cs typeface="+mn-cs"/>
              </a:rPr>
              <a:t> </a:t>
            </a:r>
            <a:endParaRPr kumimoji="0" lang="ru-RU" sz="2000" b="0" i="1" u="none" strike="noStrike" kern="1200" cap="none" spc="0" normalizeH="0" baseline="0" noProof="0" dirty="0">
              <a:ln>
                <a:noFill/>
              </a:ln>
              <a:solidFill>
                <a:srgbClr val="00206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2000" b="1" i="1" u="none" strike="noStrike" kern="1200" cap="none" spc="0" normalizeH="0" baseline="0" noProof="0" dirty="0">
                <a:ln>
                  <a:noFill/>
                </a:ln>
                <a:solidFill>
                  <a:srgbClr val="002060"/>
                </a:solidFill>
                <a:effectLst/>
                <a:uLnTx/>
                <a:uFillTx/>
                <a:latin typeface="Calibri" panose="020F0502020204030204"/>
                <a:ea typeface="+mn-ea"/>
                <a:cs typeface="+mn-cs"/>
              </a:rPr>
              <a:t>«Малым – жанымның садағасы, жаным – арымның садағасы», </a:t>
            </a:r>
            <a:r>
              <a:rPr kumimoji="0" lang="kk-KZ" sz="2000" b="0" i="1" u="none" strike="noStrike" kern="1200" cap="none" spc="0" normalizeH="0" baseline="0" noProof="0" dirty="0">
                <a:ln>
                  <a:noFill/>
                </a:ln>
                <a:solidFill>
                  <a:srgbClr val="002060"/>
                </a:solidFill>
                <a:effectLst/>
                <a:uLnTx/>
                <a:uFillTx/>
                <a:latin typeface="Calibri" panose="020F0502020204030204"/>
                <a:ea typeface="+mn-ea"/>
                <a:cs typeface="+mn-cs"/>
              </a:rPr>
              <a:t>«Қоянды қамыс өлтіреді, жігітті намыс өлтіреді».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kk-KZ" sz="20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2000" b="1" i="0" u="sng" strike="noStrike" kern="1200" cap="none" spc="0" normalizeH="0" baseline="0" noProof="0" dirty="0">
                <a:ln>
                  <a:noFill/>
                </a:ln>
                <a:solidFill>
                  <a:prstClr val="black"/>
                </a:solidFill>
                <a:effectLst/>
                <a:uLnTx/>
                <a:uFillTx/>
                <a:latin typeface="Calibri" panose="020F0502020204030204"/>
                <a:ea typeface="+mn-ea"/>
                <a:cs typeface="Times New Roman" panose="02020603050405020304" pitchFamily="18" charset="0"/>
              </a:rPr>
              <a:t>Адамшылық, ар-ождан құндылықтарының </a:t>
            </a:r>
            <a:r>
              <a:rPr kumimoji="0" lang="ru-RU" sz="2000" b="1" i="0" u="sng" strike="noStrike" kern="1200" cap="none" spc="0" normalizeH="0" baseline="0" noProof="0" dirty="0" err="1">
                <a:ln>
                  <a:noFill/>
                </a:ln>
                <a:solidFill>
                  <a:prstClr val="black"/>
                </a:solidFill>
                <a:effectLst/>
                <a:uLnTx/>
                <a:uFillTx/>
                <a:latin typeface="Calibri" panose="020F0502020204030204"/>
                <a:ea typeface="+mn-ea"/>
                <a:cs typeface="Times New Roman" panose="02020603050405020304" pitchFamily="18" charset="0"/>
              </a:rPr>
              <a:t>әлсіреуі</a:t>
            </a:r>
            <a:r>
              <a:rPr kumimoji="0" lang="ru-RU" sz="2000" b="1" i="0" u="sng" strike="noStrike" kern="1200" cap="none" spc="0" normalizeH="0" baseline="0" noProof="0" dirty="0">
                <a:ln>
                  <a:noFill/>
                </a:ln>
                <a:solidFill>
                  <a:prstClr val="black"/>
                </a:solidFill>
                <a:effectLst/>
                <a:uLnTx/>
                <a:uFillTx/>
                <a:latin typeface="Calibri" panose="020F0502020204030204"/>
                <a:ea typeface="+mn-ea"/>
                <a:cs typeface="Times New Roman" panose="02020603050405020304" pitchFamily="18" charset="0"/>
              </a:rPr>
              <a:t>  </a:t>
            </a:r>
            <a:r>
              <a:rPr kumimoji="0" lang="ru-RU" sz="2000" b="1" i="0" u="sng" strike="noStrike" kern="1200" cap="none" spc="0" normalizeH="0" baseline="0" noProof="0" dirty="0" err="1">
                <a:ln>
                  <a:noFill/>
                </a:ln>
                <a:solidFill>
                  <a:prstClr val="black"/>
                </a:solidFill>
                <a:effectLst/>
                <a:uLnTx/>
                <a:uFillTx/>
                <a:latin typeface="Calibri" panose="020F0502020204030204"/>
                <a:ea typeface="+mn-ea"/>
                <a:cs typeface="Times New Roman" panose="02020603050405020304" pitchFamily="18" charset="0"/>
              </a:rPr>
              <a:t>салдарлары</a:t>
            </a:r>
            <a:r>
              <a:rPr kumimoji="0" lang="ru-RU" sz="2000" b="1" i="0" u="sng" strike="noStrike" kern="1200" cap="none" spc="0" normalizeH="0" baseline="0" noProof="0" dirty="0">
                <a:ln>
                  <a:noFill/>
                </a:ln>
                <a:solidFill>
                  <a:prstClr val="black"/>
                </a:solidFill>
                <a:effectLst/>
                <a:uLnTx/>
                <a:uFillTx/>
                <a:latin typeface="Calibri" panose="020F0502020204030204"/>
                <a:ea typeface="+mn-ea"/>
                <a:cs typeface="Times New Roman" panose="02020603050405020304" pitchFamily="18" charset="0"/>
              </a:rPr>
              <a:t>: </a:t>
            </a:r>
            <a:r>
              <a:rPr kumimoji="0" lang="ru-RU" sz="2000" b="0" i="0" u="sng" strike="noStrike" kern="1200" cap="none" spc="0" normalizeH="0" baseline="0" noProof="0" dirty="0" err="1">
                <a:ln>
                  <a:noFill/>
                </a:ln>
                <a:solidFill>
                  <a:prstClr val="black"/>
                </a:solidFill>
                <a:effectLst/>
                <a:uLnTx/>
                <a:uFillTx/>
                <a:latin typeface="Calibri" panose="020F0502020204030204"/>
                <a:ea typeface="+mn-ea"/>
                <a:cs typeface="Times New Roman" panose="02020603050405020304" pitchFamily="18" charset="0"/>
              </a:rPr>
              <a:t>ж</a:t>
            </a:r>
            <a:r>
              <a:rPr kumimoji="0" lang="ru-RU" sz="2000" b="0" i="0" u="none" strike="noStrike" kern="1200" cap="none" spc="0" normalizeH="0" baseline="0" noProof="0" dirty="0" err="1">
                <a:ln>
                  <a:noFill/>
                </a:ln>
                <a:solidFill>
                  <a:prstClr val="black"/>
                </a:solidFill>
                <a:effectLst/>
                <a:uLnTx/>
                <a:uFillTx/>
                <a:latin typeface="Calibri" panose="020F0502020204030204"/>
                <a:ea typeface="+mn-ea"/>
                <a:cs typeface="Times New Roman" panose="02020603050405020304" pitchFamily="18" charset="0"/>
              </a:rPr>
              <a:t>емқорлық</a:t>
            </a:r>
            <a:r>
              <a:rPr kumimoji="0" lang="ru-RU" sz="2000" b="0" i="0" u="none" strike="noStrike" kern="1200" cap="none" spc="0" normalizeH="0" baseline="0" noProof="0" dirty="0">
                <a:ln>
                  <a:noFill/>
                </a:ln>
                <a:solidFill>
                  <a:prstClr val="black"/>
                </a:solidFill>
                <a:effectLst/>
                <a:uLnTx/>
                <a:uFillTx/>
                <a:latin typeface="Calibri" panose="020F0502020204030204"/>
                <a:ea typeface="+mn-ea"/>
                <a:cs typeface="Times New Roman" panose="02020603050405020304" pitchFamily="18" charset="0"/>
              </a:rPr>
              <a:t> </a:t>
            </a:r>
            <a:r>
              <a:rPr kumimoji="0" lang="ru-RU" sz="2000" b="0" i="0" u="none" strike="noStrike" kern="1200" cap="none" spc="0" normalizeH="0" baseline="0" noProof="0" dirty="0">
                <a:ln>
                  <a:noFill/>
                </a:ln>
                <a:solidFill>
                  <a:srgbClr val="C00000"/>
                </a:solidFill>
                <a:effectLst/>
                <a:uLnTx/>
                <a:uFillTx/>
                <a:latin typeface="Calibri" panose="020F0502020204030204"/>
                <a:ea typeface="+mn-ea"/>
                <a:cs typeface="Times New Roman" panose="02020603050405020304" pitchFamily="18" charset="0"/>
              </a:rPr>
              <a:t>(</a:t>
            </a:r>
            <a:r>
              <a:rPr kumimoji="0" lang="en-US" sz="2000" b="0" i="0" u="none" strike="noStrike" kern="1200" cap="none" spc="0" normalizeH="0" baseline="0" noProof="0" dirty="0">
                <a:ln>
                  <a:noFill/>
                </a:ln>
                <a:solidFill>
                  <a:srgbClr val="C00000"/>
                </a:solidFill>
                <a:effectLst/>
                <a:uLnTx/>
                <a:uFillTx/>
                <a:latin typeface="Calibri" panose="020F0502020204030204"/>
                <a:ea typeface="+mn-ea"/>
                <a:cs typeface="Times New Roman" panose="02020603050405020304" pitchFamily="18" charset="0"/>
              </a:rPr>
              <a:t> </a:t>
            </a:r>
            <a:r>
              <a:rPr kumimoji="0" lang="kk-KZ" sz="2000" b="0" i="0" u="none" strike="noStrike" kern="1200" cap="none" spc="0" normalizeH="0" baseline="0" noProof="0" dirty="0">
                <a:ln>
                  <a:noFill/>
                </a:ln>
                <a:solidFill>
                  <a:srgbClr val="C00000"/>
                </a:solidFill>
                <a:effectLst/>
                <a:uLnTx/>
                <a:uFillTx/>
                <a:latin typeface="Calibri" panose="020F0502020204030204"/>
                <a:ea typeface="+mn-ea"/>
                <a:cs typeface="Times New Roman" panose="02020603050405020304" pitchFamily="18" charset="0"/>
              </a:rPr>
              <a:t>Қ-н-</a:t>
            </a:r>
            <a:r>
              <a:rPr kumimoji="0" lang="ru-RU" sz="2000" b="0" i="0" u="none" strike="noStrike" kern="1200" cap="none" spc="0" normalizeH="0" baseline="0" noProof="0" dirty="0">
                <a:ln>
                  <a:noFill/>
                </a:ln>
                <a:solidFill>
                  <a:srgbClr val="C00000"/>
                </a:solidFill>
                <a:effectLst/>
                <a:uLnTx/>
                <a:uFillTx/>
                <a:latin typeface="Calibri" panose="020F0502020204030204"/>
                <a:ea typeface="+mn-ea"/>
                <a:cs typeface="Times New Roman" panose="02020603050405020304" pitchFamily="18" charset="0"/>
              </a:rPr>
              <a:t>103 </a:t>
            </a:r>
            <a:r>
              <a:rPr kumimoji="0" lang="ru-RU" sz="2000" b="0" i="0" u="none" strike="noStrike" kern="1200" cap="none" spc="0" normalizeH="0" baseline="0" noProof="0" dirty="0" err="1">
                <a:ln>
                  <a:noFill/>
                </a:ln>
                <a:solidFill>
                  <a:srgbClr val="C00000"/>
                </a:solidFill>
                <a:effectLst/>
                <a:uLnTx/>
                <a:uFillTx/>
                <a:latin typeface="Calibri" panose="020F0502020204030204"/>
                <a:ea typeface="+mn-ea"/>
                <a:cs typeface="Times New Roman" panose="02020603050405020304" pitchFamily="18" charset="0"/>
              </a:rPr>
              <a:t>орын</a:t>
            </a:r>
            <a:r>
              <a:rPr kumimoji="0" lang="ru-RU" sz="2000" b="0" i="0" u="none" strike="noStrike" kern="1200" cap="none" spc="0" normalizeH="0" baseline="0" noProof="0" dirty="0">
                <a:ln>
                  <a:noFill/>
                </a:ln>
                <a:solidFill>
                  <a:srgbClr val="C00000"/>
                </a:solidFill>
                <a:effectLst/>
                <a:uLnTx/>
                <a:uFillTx/>
                <a:latin typeface="Calibri" panose="020F0502020204030204"/>
                <a:ea typeface="+mn-ea"/>
                <a:cs typeface="Times New Roman" panose="02020603050405020304" pitchFamily="18" charset="0"/>
              </a:rPr>
              <a:t>)</a:t>
            </a:r>
            <a:r>
              <a:rPr kumimoji="0" lang="ru-RU" sz="2000" b="0" i="0" u="none" strike="noStrike" kern="1200" cap="none" spc="0" normalizeH="0" baseline="0" noProof="0" dirty="0">
                <a:ln>
                  <a:noFill/>
                </a:ln>
                <a:solidFill>
                  <a:prstClr val="black"/>
                </a:solidFill>
                <a:effectLst/>
                <a:uLnTx/>
                <a:uFillTx/>
                <a:latin typeface="Calibri" panose="020F0502020204030204"/>
                <a:ea typeface="+mn-ea"/>
                <a:cs typeface="Times New Roman" panose="02020603050405020304" pitchFamily="18" charset="0"/>
              </a:rPr>
              <a:t>, </a:t>
            </a:r>
            <a:r>
              <a:rPr kumimoji="0" lang="ru-RU" sz="2000" b="0" i="0" u="none" strike="noStrike" kern="1200" cap="none" spc="0" normalizeH="0" baseline="0" noProof="0" dirty="0" err="1">
                <a:ln>
                  <a:noFill/>
                </a:ln>
                <a:solidFill>
                  <a:prstClr val="black"/>
                </a:solidFill>
                <a:effectLst/>
                <a:uLnTx/>
                <a:uFillTx/>
                <a:latin typeface="Calibri" panose="020F0502020204030204"/>
                <a:ea typeface="+mn-ea"/>
                <a:cs typeface="Times New Roman" panose="02020603050405020304" pitchFamily="18" charset="0"/>
              </a:rPr>
              <a:t>арсыздық</a:t>
            </a:r>
            <a:r>
              <a:rPr kumimoji="0" lang="ru-RU" sz="2000" b="0" i="0" u="none" strike="noStrike" kern="1200" cap="none" spc="0" normalizeH="0" baseline="0" noProof="0" dirty="0">
                <a:ln>
                  <a:noFill/>
                </a:ln>
                <a:solidFill>
                  <a:prstClr val="black"/>
                </a:solidFill>
                <a:effectLst/>
                <a:uLnTx/>
                <a:uFillTx/>
                <a:latin typeface="Calibri" panose="020F0502020204030204"/>
                <a:ea typeface="+mn-ea"/>
                <a:cs typeface="Times New Roman" panose="02020603050405020304" pitchFamily="18" charset="0"/>
              </a:rPr>
              <a:t>,  </a:t>
            </a:r>
            <a:r>
              <a:rPr kumimoji="0" lang="ru-RU" sz="2000" b="0" i="0" u="none" strike="noStrike" kern="1200" cap="none" spc="0" normalizeH="0" baseline="0" noProof="0" dirty="0" err="1">
                <a:ln>
                  <a:noFill/>
                </a:ln>
                <a:solidFill>
                  <a:prstClr val="black"/>
                </a:solidFill>
                <a:effectLst/>
                <a:uLnTx/>
                <a:uFillTx/>
                <a:latin typeface="Calibri" panose="020F0502020204030204"/>
                <a:ea typeface="+mn-ea"/>
                <a:cs typeface="Times New Roman" panose="02020603050405020304" pitchFamily="18" charset="0"/>
              </a:rPr>
              <a:t>қиянат</a:t>
            </a:r>
            <a:r>
              <a:rPr kumimoji="0" lang="ru-RU" sz="2000" b="0" i="0" u="none" strike="noStrike" kern="1200" cap="none" spc="0" normalizeH="0" baseline="0" noProof="0" dirty="0">
                <a:ln>
                  <a:noFill/>
                </a:ln>
                <a:solidFill>
                  <a:prstClr val="black"/>
                </a:solidFill>
                <a:effectLst/>
                <a:uLnTx/>
                <a:uFillTx/>
                <a:latin typeface="Calibri" panose="020F0502020204030204"/>
                <a:ea typeface="+mn-ea"/>
                <a:cs typeface="Times New Roman" panose="02020603050405020304" pitchFamily="18" charset="0"/>
              </a:rPr>
              <a:t>, </a:t>
            </a:r>
            <a:r>
              <a:rPr kumimoji="0" lang="ru-RU" sz="2000" b="0" i="0" u="none" strike="noStrike" kern="1200" cap="none" spc="0" normalizeH="0" baseline="0" noProof="0" dirty="0" err="1">
                <a:ln>
                  <a:noFill/>
                </a:ln>
                <a:solidFill>
                  <a:prstClr val="black"/>
                </a:solidFill>
                <a:effectLst/>
                <a:uLnTx/>
                <a:uFillTx/>
                <a:latin typeface="Calibri" panose="020F0502020204030204"/>
                <a:ea typeface="+mn-ea"/>
                <a:cs typeface="Times New Roman" panose="02020603050405020304" pitchFamily="18" charset="0"/>
              </a:rPr>
              <a:t>сатқындық</a:t>
            </a:r>
            <a:r>
              <a:rPr kumimoji="0" lang="ru-RU" sz="2000" b="0" i="0" u="none" strike="noStrike" kern="1200" cap="none" spc="0" normalizeH="0" baseline="0" noProof="0" dirty="0">
                <a:ln>
                  <a:noFill/>
                </a:ln>
                <a:solidFill>
                  <a:prstClr val="black"/>
                </a:solidFill>
                <a:effectLst/>
                <a:uLnTx/>
                <a:uFillTx/>
                <a:latin typeface="Calibri" panose="020F0502020204030204"/>
                <a:ea typeface="+mn-ea"/>
                <a:cs typeface="Times New Roman" panose="02020603050405020304" pitchFamily="18" charset="0"/>
              </a:rPr>
              <a:t>, </a:t>
            </a:r>
            <a:r>
              <a:rPr kumimoji="0" lang="ru-RU" sz="2000" b="0" i="0" u="none" strike="noStrike" kern="1200" cap="none" spc="0" normalizeH="0" baseline="0" noProof="0" dirty="0" err="1">
                <a:ln>
                  <a:noFill/>
                </a:ln>
                <a:solidFill>
                  <a:prstClr val="black"/>
                </a:solidFill>
                <a:effectLst/>
                <a:uLnTx/>
                <a:uFillTx/>
                <a:latin typeface="Calibri" panose="020F0502020204030204"/>
                <a:ea typeface="+mn-ea"/>
                <a:cs typeface="Times New Roman" panose="02020603050405020304" pitchFamily="18" charset="0"/>
              </a:rPr>
              <a:t>екіжүзділік</a:t>
            </a:r>
            <a:r>
              <a:rPr kumimoji="0" lang="ru-RU" sz="2000" b="0" i="0" u="none" strike="noStrike" kern="1200" cap="none" spc="0" normalizeH="0" baseline="0" noProof="0" dirty="0">
                <a:ln>
                  <a:noFill/>
                </a:ln>
                <a:solidFill>
                  <a:prstClr val="black"/>
                </a:solidFill>
                <a:effectLst/>
                <a:uLnTx/>
                <a:uFillTx/>
                <a:latin typeface="Calibri" panose="020F0502020204030204"/>
                <a:ea typeface="+mn-ea"/>
                <a:cs typeface="Times New Roman" panose="02020603050405020304" pitchFamily="18" charset="0"/>
              </a:rPr>
              <a:t>, </a:t>
            </a:r>
            <a:r>
              <a:rPr kumimoji="0" lang="ru-RU" sz="2000" b="0" i="0" u="none" strike="noStrike" kern="1200" cap="none" spc="0" normalizeH="0" baseline="0" noProof="0" dirty="0" err="1">
                <a:ln>
                  <a:noFill/>
                </a:ln>
                <a:solidFill>
                  <a:prstClr val="black"/>
                </a:solidFill>
                <a:effectLst/>
                <a:uLnTx/>
                <a:uFillTx/>
                <a:latin typeface="Calibri" panose="020F0502020204030204"/>
                <a:ea typeface="+mn-ea"/>
                <a:cs typeface="Times New Roman" panose="02020603050405020304" pitchFamily="18" charset="0"/>
              </a:rPr>
              <a:t>қатыгездік</a:t>
            </a:r>
            <a:r>
              <a:rPr kumimoji="0" lang="ru-RU" sz="2000" b="0" i="0" u="none" strike="noStrike" kern="1200" cap="none" spc="0" normalizeH="0" baseline="0" noProof="0" dirty="0">
                <a:ln>
                  <a:noFill/>
                </a:ln>
                <a:solidFill>
                  <a:prstClr val="black"/>
                </a:solidFill>
                <a:effectLst/>
                <a:uLnTx/>
                <a:uFillTx/>
                <a:latin typeface="Calibri" panose="020F0502020204030204"/>
                <a:ea typeface="+mn-ea"/>
                <a:cs typeface="Times New Roman" panose="02020603050405020304" pitchFamily="18" charset="0"/>
              </a:rPr>
              <a:t>, </a:t>
            </a:r>
            <a:r>
              <a:rPr kumimoji="0" lang="ru-RU" sz="2000" b="0" i="0" u="none" strike="noStrike" kern="1200" cap="none" spc="0" normalizeH="0" baseline="0" noProof="0" dirty="0" err="1">
                <a:ln>
                  <a:noFill/>
                </a:ln>
                <a:solidFill>
                  <a:prstClr val="black"/>
                </a:solidFill>
                <a:effectLst/>
                <a:uLnTx/>
                <a:uFillTx/>
                <a:latin typeface="Calibri" panose="020F0502020204030204"/>
                <a:ea typeface="+mn-ea"/>
                <a:cs typeface="Times New Roman" panose="02020603050405020304" pitchFamily="18" charset="0"/>
              </a:rPr>
              <a:t>дүниеқоңыздық</a:t>
            </a:r>
            <a:r>
              <a:rPr kumimoji="0" lang="ru-RU" sz="2000" b="0" i="0" u="none" strike="noStrike" kern="1200" cap="none" spc="0" normalizeH="0" baseline="0" noProof="0" dirty="0">
                <a:ln>
                  <a:noFill/>
                </a:ln>
                <a:solidFill>
                  <a:prstClr val="black"/>
                </a:solidFill>
                <a:effectLst/>
                <a:uLnTx/>
                <a:uFillTx/>
                <a:latin typeface="Calibri" panose="020F0502020204030204"/>
                <a:ea typeface="+mn-ea"/>
                <a:cs typeface="Times New Roman" panose="02020603050405020304" pitchFamily="18" charset="0"/>
              </a:rPr>
              <a:t>, </a:t>
            </a:r>
            <a:r>
              <a:rPr kumimoji="0" lang="ru-RU" sz="2000" b="0" i="0" u="none" strike="noStrike" kern="1200" cap="none" spc="0" normalizeH="0" baseline="0" noProof="0" dirty="0" err="1">
                <a:ln>
                  <a:noFill/>
                </a:ln>
                <a:solidFill>
                  <a:prstClr val="black"/>
                </a:solidFill>
                <a:effectLst/>
                <a:uLnTx/>
                <a:uFillTx/>
                <a:latin typeface="Calibri" panose="020F0502020204030204"/>
                <a:ea typeface="+mn-ea"/>
                <a:cs typeface="Times New Roman" panose="02020603050405020304" pitchFamily="18" charset="0"/>
              </a:rPr>
              <a:t>ысырапшылдық</a:t>
            </a:r>
            <a:r>
              <a:rPr kumimoji="0" lang="ru-RU" sz="2000" b="0" i="0" u="none" strike="noStrike" kern="1200" cap="none" spc="0" normalizeH="0" baseline="0" noProof="0" dirty="0">
                <a:ln>
                  <a:noFill/>
                </a:ln>
                <a:solidFill>
                  <a:prstClr val="black"/>
                </a:solidFill>
                <a:effectLst/>
                <a:uLnTx/>
                <a:uFillTx/>
                <a:latin typeface="Calibri" panose="020F0502020204030204"/>
                <a:ea typeface="+mn-ea"/>
                <a:cs typeface="Times New Roman" panose="02020603050405020304" pitchFamily="18" charset="0"/>
              </a:rPr>
              <a:t>, </a:t>
            </a:r>
            <a:r>
              <a:rPr kumimoji="0" lang="ru-RU" sz="2000" b="0" i="0" u="none" strike="noStrike" kern="1200" cap="none" spc="0" normalizeH="0" baseline="0" noProof="0" dirty="0" err="1">
                <a:ln>
                  <a:noFill/>
                </a:ln>
                <a:solidFill>
                  <a:prstClr val="black"/>
                </a:solidFill>
                <a:effectLst/>
                <a:uLnTx/>
                <a:uFillTx/>
                <a:latin typeface="Calibri" panose="020F0502020204030204"/>
                <a:ea typeface="+mn-ea"/>
                <a:cs typeface="Times New Roman" panose="02020603050405020304" pitchFamily="18" charset="0"/>
              </a:rPr>
              <a:t>надандық</a:t>
            </a:r>
            <a:r>
              <a:rPr kumimoji="0" lang="ru-RU" sz="2000" b="0" i="0" u="none" strike="noStrike" kern="1200" cap="none" spc="0" normalizeH="0" baseline="0" noProof="0" dirty="0">
                <a:ln>
                  <a:noFill/>
                </a:ln>
                <a:solidFill>
                  <a:prstClr val="black"/>
                </a:solidFill>
                <a:effectLst/>
                <a:uLnTx/>
                <a:uFillTx/>
                <a:latin typeface="Calibri" panose="020F0502020204030204"/>
                <a:ea typeface="+mn-ea"/>
                <a:cs typeface="Times New Roman" panose="02020603050405020304" pitchFamily="18" charset="0"/>
              </a:rPr>
              <a:t>, </a:t>
            </a:r>
            <a:r>
              <a:rPr kumimoji="0" lang="ru-RU" sz="2000" b="0" i="0" u="none" strike="noStrike" kern="1200" cap="none" spc="0" normalizeH="0" baseline="0" noProof="0" dirty="0" err="1">
                <a:ln>
                  <a:noFill/>
                </a:ln>
                <a:solidFill>
                  <a:prstClr val="black"/>
                </a:solidFill>
                <a:effectLst/>
                <a:uLnTx/>
                <a:uFillTx/>
                <a:latin typeface="Calibri" panose="020F0502020204030204"/>
                <a:ea typeface="+mn-ea"/>
                <a:cs typeface="Times New Roman" panose="02020603050405020304" pitchFamily="18" charset="0"/>
              </a:rPr>
              <a:t>жағымпаздық</a:t>
            </a:r>
            <a:r>
              <a:rPr kumimoji="0" lang="ru-RU" sz="2000" b="0" i="0" u="none" strike="noStrike" kern="1200" cap="none" spc="0" normalizeH="0" baseline="0" noProof="0" dirty="0">
                <a:ln>
                  <a:noFill/>
                </a:ln>
                <a:solidFill>
                  <a:prstClr val="black"/>
                </a:solidFill>
                <a:effectLst/>
                <a:uLnTx/>
                <a:uFillTx/>
                <a:latin typeface="Calibri" panose="020F0502020204030204"/>
                <a:ea typeface="+mn-ea"/>
                <a:cs typeface="Times New Roman" panose="02020603050405020304" pitchFamily="18" charset="0"/>
              </a:rPr>
              <a:t>.</a:t>
            </a:r>
          </a:p>
        </p:txBody>
      </p:sp>
      <p:sp>
        <p:nvSpPr>
          <p:cNvPr id="7" name="TextBox 6">
            <a:extLst>
              <a:ext uri="{FF2B5EF4-FFF2-40B4-BE49-F238E27FC236}">
                <a16:creationId xmlns:a16="http://schemas.microsoft.com/office/drawing/2014/main" id="{383CED2F-7EEF-A8F1-3EF4-4FF9F1E5232A}"/>
              </a:ext>
            </a:extLst>
          </p:cNvPr>
          <p:cNvSpPr txBox="1"/>
          <p:nvPr/>
        </p:nvSpPr>
        <p:spPr>
          <a:xfrm>
            <a:off x="685799" y="4591524"/>
            <a:ext cx="10781071" cy="1137106"/>
          </a:xfrm>
          <a:prstGeom prst="rect">
            <a:avLst/>
          </a:prstGeom>
          <a:noFill/>
        </p:spPr>
        <p:txBody>
          <a:bodyPr wrap="square">
            <a:spAutoFit/>
          </a:bodyPr>
          <a:lstStyle/>
          <a:p>
            <a:pPr marL="228600" marR="0" lvl="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kumimoji="0" lang="kk-KZ" sz="1800" b="1" i="0" u="sng" strike="noStrike" kern="1200" cap="none" spc="0" normalizeH="0" baseline="0" noProof="0" dirty="0">
                <a:ln>
                  <a:noFill/>
                </a:ln>
                <a:solidFill>
                  <a:srgbClr val="C00000"/>
                </a:solidFill>
                <a:effectLst/>
                <a:uLnTx/>
                <a:uFillTx/>
                <a:latin typeface="Calibri" panose="020F0502020204030204"/>
                <a:ea typeface="Calibri" panose="020F0502020204030204" pitchFamily="34" charset="0"/>
                <a:cs typeface="Times New Roman" panose="02020603050405020304" pitchFamily="18" charset="0"/>
              </a:rPr>
              <a:t>САЛАУАТТЫ ӨМІР ҚҰНДЫЛЫҚТАРЫ:</a:t>
            </a:r>
          </a:p>
          <a:p>
            <a:pPr marL="228600" marR="0" lvl="0" indent="0" algn="just"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kumimoji="0" lang="kk-KZ" sz="2000" b="0" i="1"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Өмір, денсаулық, тазалық, қауіпсіздік, уақытты қадірлеу, үнемшілдік, экологиялық мәдениет,  табиғатқа </a:t>
            </a:r>
            <a:r>
              <a:rPr kumimoji="0" lang="kk-KZ" sz="2000" b="0" i="1" u="none" strike="noStrike" kern="1200" cap="none" spc="0" normalizeH="0" baseline="0" noProof="0" dirty="0" err="1">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қамқорлық,тұрақты</a:t>
            </a:r>
            <a:r>
              <a:rPr kumimoji="0" lang="kk-KZ" sz="2000" b="0" i="1"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 даму </a:t>
            </a:r>
            <a:r>
              <a:rPr kumimoji="0" lang="kk-KZ" sz="2000" b="0" i="1" u="none" strike="noStrike" kern="1200" cap="none" spc="0" normalizeH="0" baseline="0" noProof="0" dirty="0" err="1">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ұстанымдары,жасампаздық</a:t>
            </a:r>
            <a:endParaRPr kumimoji="0" lang="kk-KZ" sz="2000" b="0" i="1" u="none" strike="noStrike" kern="1200" cap="none" spc="0" normalizeH="0" baseline="0" noProof="0" dirty="0">
              <a:ln>
                <a:noFill/>
              </a:ln>
              <a:solidFill>
                <a:srgbClr val="002060"/>
              </a:solidFill>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46290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271F1FF-00C5-36DC-7C5C-4F041407725A}"/>
              </a:ext>
            </a:extLst>
          </p:cNvPr>
          <p:cNvSpPr txBox="1"/>
          <p:nvPr/>
        </p:nvSpPr>
        <p:spPr>
          <a:xfrm>
            <a:off x="929149" y="493186"/>
            <a:ext cx="10781070" cy="3384068"/>
          </a:xfrm>
          <a:prstGeom prst="rect">
            <a:avLst/>
          </a:prstGeom>
          <a:noFill/>
        </p:spPr>
        <p:txBody>
          <a:bodyPr wrap="square">
            <a:spAutoFit/>
          </a:bodyPr>
          <a:lstStyle/>
          <a:p>
            <a:pPr indent="0" algn="just">
              <a:lnSpc>
                <a:spcPct val="120000"/>
              </a:lnSpc>
              <a:spcBef>
                <a:spcPts val="0"/>
              </a:spcBef>
              <a:buNone/>
            </a:pPr>
            <a:r>
              <a:rPr lang="kk-KZ" sz="2000" b="1" u="sng"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ОТБАСЫ ҚҰНДЫЛЫҚТАРЫ</a:t>
            </a:r>
          </a:p>
          <a:p>
            <a:pPr indent="0" algn="just">
              <a:lnSpc>
                <a:spcPct val="120000"/>
              </a:lnSpc>
              <a:spcBef>
                <a:spcPts val="0"/>
              </a:spcBef>
              <a:buNone/>
            </a:pPr>
            <a:r>
              <a:rPr lang="kk-KZ" sz="20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Жанұя</a:t>
            </a:r>
            <a:r>
              <a:rPr lang="kk-KZ" sz="2000"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(«Ұяда  не көрсең, ұшқанда соны ілесің»)</a:t>
            </a:r>
          </a:p>
          <a:p>
            <a:pPr indent="0" algn="just">
              <a:lnSpc>
                <a:spcPct val="120000"/>
              </a:lnSpc>
              <a:spcBef>
                <a:spcPts val="0"/>
              </a:spcBef>
              <a:buNone/>
            </a:pPr>
            <a:r>
              <a:rPr lang="kk-KZ" sz="2000"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Жанұя,</a:t>
            </a:r>
            <a:r>
              <a:rPr lang="kk-KZ" sz="20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kk-KZ" sz="2000"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қарашаңырақ</a:t>
            </a:r>
            <a:r>
              <a:rPr lang="kk-KZ" sz="2000"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әулет, «жеті ата», тектілік, </a:t>
            </a:r>
            <a:r>
              <a:rPr lang="kk-KZ" sz="20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«Алтынның сынығы, тұлпардың тұяғы»</a:t>
            </a:r>
            <a:r>
              <a:rPr lang="kk-KZ" sz="2000"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отбасы берекесі, Ата мектебі, Әже мектебі, Әке мектебі, Ана мектебі, ұрпақтар сабақтастығы, </a:t>
            </a:r>
            <a:r>
              <a:rPr lang="kk-KZ" sz="2000"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сыйласымдылық</a:t>
            </a:r>
            <a:r>
              <a:rPr lang="kk-KZ" sz="2000"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сүйіспеншілік, мейрімділік, қамқорлық, ізеттілік, жауапкершілік, өнеге, өсиет, бауырластық, туысқандық, ағайындық, қарым-қатынас дәстүрлері, қонақжайлылық,  көршілік. Ақсақалдық, абыздық.</a:t>
            </a:r>
            <a:r>
              <a:rPr lang="ru-RU" sz="2000" spc="15"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kk-KZ" sz="2000"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0" algn="just">
              <a:lnSpc>
                <a:spcPct val="120000"/>
              </a:lnSpc>
              <a:spcBef>
                <a:spcPts val="0"/>
              </a:spcBef>
              <a:buNone/>
            </a:pPr>
            <a:r>
              <a:rPr lang="kk-KZ" sz="20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Бала-тұлға:</a:t>
            </a:r>
            <a:r>
              <a:rPr lang="kk-KZ" sz="20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kk-KZ" sz="2000"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бесік тәрбиесі, сәби тәрбиесі, </a:t>
            </a:r>
            <a:r>
              <a:rPr lang="kk-KZ" sz="20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ұ</a:t>
            </a:r>
            <a:r>
              <a:rPr lang="kk-KZ" sz="2000"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л тәрбиесі,  қыз тәрбиесі, азамат тәрбиесі, Тұлға тәрбиесі</a:t>
            </a:r>
            <a:endParaRPr lang="kk-KZ" sz="2000" b="1" u="sng"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130D9332-BB5E-FB1D-060D-63D192B7E2C8}"/>
              </a:ext>
            </a:extLst>
          </p:cNvPr>
          <p:cNvSpPr txBox="1"/>
          <p:nvPr/>
        </p:nvSpPr>
        <p:spPr>
          <a:xfrm>
            <a:off x="811161" y="4142725"/>
            <a:ext cx="10899058" cy="1537409"/>
          </a:xfrm>
          <a:prstGeom prst="rect">
            <a:avLst/>
          </a:prstGeom>
          <a:noFill/>
        </p:spPr>
        <p:txBody>
          <a:bodyPr wrap="square">
            <a:spAutoFit/>
          </a:bodyPr>
          <a:lstStyle/>
          <a:p>
            <a:pPr marL="0" marR="0" lvl="0" indent="0" algn="just" defTabSz="914400" rtl="0" eaLnBrk="1" fontAlgn="auto" latinLnBrk="0" hangingPunct="1">
              <a:lnSpc>
                <a:spcPct val="120000"/>
              </a:lnSpc>
              <a:spcBef>
                <a:spcPts val="0"/>
              </a:spcBef>
              <a:spcAft>
                <a:spcPts val="0"/>
              </a:spcAft>
              <a:buClrTx/>
              <a:buSzTx/>
              <a:buFontTx/>
              <a:buNone/>
              <a:tabLst/>
              <a:defRPr/>
            </a:pPr>
            <a:r>
              <a:rPr kumimoji="0" lang="kk-KZ"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Жас отбасылардың 24,7</a:t>
            </a:r>
            <a:r>
              <a:rPr kumimoji="0" lang="ru-RU"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u-RU" sz="20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ажырасады</a:t>
            </a:r>
            <a:r>
              <a:rPr kumimoji="0" lang="kk-KZ"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kk-KZ" sz="20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нәрестелердің кемтар болып тууы</a:t>
            </a:r>
            <a:r>
              <a:rPr kumimoji="0" lang="kk-KZ"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тастанды балалар, қатыгездік, </a:t>
            </a:r>
            <a:r>
              <a:rPr kumimoji="0" lang="kk-KZ" sz="2000" b="1"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суицид</a:t>
            </a:r>
            <a:r>
              <a:rPr kumimoji="0" lang="kk-KZ" sz="20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kk-KZ" sz="2000" b="1"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буллинг</a:t>
            </a:r>
            <a:r>
              <a:rPr kumimoji="0" lang="kk-KZ" sz="20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ЛГБТ,</a:t>
            </a:r>
            <a:r>
              <a:rPr kumimoji="0" lang="kk-KZ"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былапыт сөз,. </a:t>
            </a:r>
            <a:r>
              <a:rPr kumimoji="0" lang="kk-KZ"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Өмірзақ </a:t>
            </a:r>
            <a:r>
              <a:rPr kumimoji="0" lang="kk-KZ" sz="20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Озғанбаев</a:t>
            </a:r>
            <a:r>
              <a:rPr kumimoji="0" lang="kk-KZ"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«ұлттық болмысымызға жат гендерлік саясат  отбасында әкенің абырой-беделін  құлдилатып жіберді». </a:t>
            </a:r>
            <a:r>
              <a:rPr kumimoji="0" lang="ru-RU" sz="2000" b="1" i="0" u="none" strike="noStrike" kern="1200" cap="none" spc="15" normalizeH="0" baseline="0" noProof="0" dirty="0">
                <a:ln>
                  <a:noFill/>
                </a:ln>
                <a:solidFill>
                  <a:srgbClr val="1A1A1A"/>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Компьютер </a:t>
            </a:r>
            <a:r>
              <a:rPr kumimoji="0" lang="ru-RU" sz="2000" b="1" i="0" u="none" strike="noStrike" kern="1200" cap="none" spc="15" normalizeH="0" baseline="0" noProof="0" dirty="0" err="1">
                <a:ln>
                  <a:noFill/>
                </a:ln>
                <a:solidFill>
                  <a:srgbClr val="1A1A1A"/>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тектілігіңе</a:t>
            </a:r>
            <a:r>
              <a:rPr kumimoji="0" lang="ru-RU" sz="2000" b="1" i="0" u="none" strike="noStrike" kern="1200" cap="none" spc="15" normalizeH="0" baseline="0" noProof="0" dirty="0">
                <a:ln>
                  <a:noFill/>
                </a:ln>
                <a:solidFill>
                  <a:srgbClr val="1A1A1A"/>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ru-RU" sz="2000" b="1" i="0" u="none" strike="noStrike" kern="1200" cap="none" spc="15" normalizeH="0" baseline="0" noProof="0" dirty="0" err="1">
                <a:ln>
                  <a:noFill/>
                </a:ln>
                <a:solidFill>
                  <a:srgbClr val="1A1A1A"/>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қарамайды</a:t>
            </a:r>
            <a:r>
              <a:rPr kumimoji="0" lang="ru-RU" sz="2000" b="1" i="0" u="none" strike="noStrike" kern="1200" cap="none" spc="15" normalizeH="0" baseline="0" noProof="0" dirty="0">
                <a:ln>
                  <a:noFill/>
                </a:ln>
                <a:solidFill>
                  <a:srgbClr val="1A1A1A"/>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ru-RU" sz="2000" b="1" i="0" u="none" strike="noStrike" kern="1200" cap="none" spc="15" normalizeH="0" baseline="0" noProof="0" dirty="0" err="1">
                <a:ln>
                  <a:noFill/>
                </a:ln>
                <a:solidFill>
                  <a:srgbClr val="1A1A1A"/>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ептілігіңе</a:t>
            </a:r>
            <a:r>
              <a:rPr kumimoji="0" lang="ru-RU" sz="2000" b="1" i="0" u="none" strike="noStrike" kern="1200" cap="none" spc="15" normalizeH="0" baseline="0" noProof="0" dirty="0">
                <a:ln>
                  <a:noFill/>
                </a:ln>
                <a:solidFill>
                  <a:srgbClr val="1A1A1A"/>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ru-RU" sz="2000" b="1" i="0" u="none" strike="noStrike" kern="1200" cap="none" spc="15" normalizeH="0" baseline="0" noProof="0" dirty="0" err="1">
                <a:ln>
                  <a:noFill/>
                </a:ln>
                <a:solidFill>
                  <a:srgbClr val="1A1A1A"/>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қарайды</a:t>
            </a:r>
            <a:r>
              <a:rPr kumimoji="0" lang="ru-RU" sz="2000" b="1" i="0" u="none" strike="noStrike" kern="1200" cap="none" spc="15" normalizeH="0" baseline="0" noProof="0" dirty="0">
                <a:ln>
                  <a:noFill/>
                </a:ln>
                <a:solidFill>
                  <a:srgbClr val="1A1A1A"/>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kk-KZ" sz="20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13604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Кесте 1">
            <a:extLst>
              <a:ext uri="{FF2B5EF4-FFF2-40B4-BE49-F238E27FC236}">
                <a16:creationId xmlns:a16="http://schemas.microsoft.com/office/drawing/2014/main" id="{59B6E7AD-7E6C-10CF-491B-F4CD80F04970}"/>
              </a:ext>
            </a:extLst>
          </p:cNvPr>
          <p:cNvGraphicFramePr>
            <a:graphicFrameLocks noGrp="1"/>
          </p:cNvGraphicFramePr>
          <p:nvPr>
            <p:extLst>
              <p:ext uri="{D42A27DB-BD31-4B8C-83A1-F6EECF244321}">
                <p14:modId xmlns:p14="http://schemas.microsoft.com/office/powerpoint/2010/main" val="255225435"/>
              </p:ext>
            </p:extLst>
          </p:nvPr>
        </p:nvGraphicFramePr>
        <p:xfrm>
          <a:off x="484239" y="631006"/>
          <a:ext cx="11469756" cy="3535680"/>
        </p:xfrm>
        <a:graphic>
          <a:graphicData uri="http://schemas.openxmlformats.org/drawingml/2006/table">
            <a:tbl>
              <a:tblPr firstRow="1" bandRow="1">
                <a:tableStyleId>{5C22544A-7EE6-4342-B048-85BDC9FD1C3A}</a:tableStyleId>
              </a:tblPr>
              <a:tblGrid>
                <a:gridCol w="11469756">
                  <a:extLst>
                    <a:ext uri="{9D8B030D-6E8A-4147-A177-3AD203B41FA5}">
                      <a16:colId xmlns:a16="http://schemas.microsoft.com/office/drawing/2014/main" val="3952422994"/>
                    </a:ext>
                  </a:extLst>
                </a:gridCol>
              </a:tblGrid>
              <a:tr h="22949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k-KZ" sz="2000" b="1" dirty="0">
                          <a:solidFill>
                            <a:srgbClr val="C00000"/>
                          </a:solidFill>
                          <a:latin typeface="Times New Roman" panose="02020603050405020304" pitchFamily="18" charset="0"/>
                          <a:cs typeface="Times New Roman" panose="02020603050405020304" pitchFamily="18" charset="0"/>
                        </a:rPr>
                        <a:t>ҚАЗАҚ  ТІЛІ ҚҰНДЫЛЫҒЫ: </a:t>
                      </a:r>
                      <a:r>
                        <a:rPr lang="kk-KZ" sz="2000" b="0" dirty="0">
                          <a:solidFill>
                            <a:srgbClr val="002060"/>
                          </a:solidFill>
                          <a:latin typeface="Times New Roman" panose="02020603050405020304" pitchFamily="18" charset="0"/>
                          <a:cs typeface="Times New Roman" panose="02020603050405020304" pitchFamily="18" charset="0"/>
                        </a:rPr>
                        <a:t> </a:t>
                      </a:r>
                      <a:r>
                        <a:rPr lang="kk-KZ" sz="2000" b="0" i="1" kern="1200" dirty="0">
                          <a:solidFill>
                            <a:srgbClr val="002060"/>
                          </a:solidFill>
                          <a:effectLst/>
                          <a:latin typeface="Times New Roman" panose="02020603050405020304" pitchFamily="18" charset="0"/>
                          <a:ea typeface="+mn-ea"/>
                          <a:cs typeface="Times New Roman" panose="02020603050405020304" pitchFamily="18" charset="0"/>
                        </a:rPr>
                        <a:t>Тіл – ұлттың  әлеуметтік- генетикалық коды. Ө</a:t>
                      </a:r>
                      <a:r>
                        <a:rPr lang="kk-KZ" sz="2000" i="1" kern="1200" dirty="0">
                          <a:solidFill>
                            <a:srgbClr val="002060"/>
                          </a:solidFill>
                          <a:effectLst/>
                          <a:latin typeface="Times New Roman" panose="02020603050405020304" pitchFamily="18" charset="0"/>
                          <a:ea typeface="+mn-ea"/>
                          <a:cs typeface="Times New Roman" panose="02020603050405020304" pitchFamily="18" charset="0"/>
                        </a:rPr>
                        <a:t>з тілімізді қадірлемеу – бұл  ұлттың рухын әлсірету, мәңгүрттенудің  қаупі.  </a:t>
                      </a:r>
                      <a:r>
                        <a:rPr lang="kk-KZ" sz="2000" b="1" i="1" dirty="0">
                          <a:solidFill>
                            <a:srgbClr val="002060"/>
                          </a:solidFill>
                          <a:latin typeface="Times New Roman" panose="02020603050405020304" pitchFamily="18" charset="0"/>
                          <a:cs typeface="Times New Roman" panose="02020603050405020304" pitchFamily="18" charset="0"/>
                        </a:rPr>
                        <a:t>Қазақ тілі –  барлық қазақстандықтарды  бір шаңыраққа ұйыстырушы ортақ  құндылық мәртебесінде мойындалуы тиісті.</a:t>
                      </a:r>
                      <a:endParaRPr lang="ru-RU" sz="2000" b="1" kern="1200" dirty="0">
                        <a:solidFill>
                          <a:srgbClr val="002060"/>
                        </a:solidFill>
                        <a:effectLst/>
                        <a:latin typeface="Times New Roman" panose="02020603050405020304" pitchFamily="18" charset="0"/>
                        <a:ea typeface="+mn-ea"/>
                        <a:cs typeface="Times New Roman" panose="02020603050405020304" pitchFamily="18" charset="0"/>
                      </a:endParaRPr>
                    </a:p>
                    <a:p>
                      <a:pPr lvl="0"/>
                      <a:r>
                        <a:rPr lang="kk-KZ" sz="2000" b="1" kern="1200" dirty="0">
                          <a:solidFill>
                            <a:srgbClr val="002060"/>
                          </a:solidFill>
                          <a:effectLst/>
                          <a:latin typeface="Times New Roman" panose="02020603050405020304" pitchFamily="18" charset="0"/>
                          <a:ea typeface="+mn-ea"/>
                          <a:cs typeface="Times New Roman" panose="02020603050405020304" pitchFamily="18" charset="0"/>
                        </a:rPr>
                        <a:t>Ұлттық мектеп құру. Мемлекеттік тілді </a:t>
                      </a:r>
                      <a:r>
                        <a:rPr lang="kk-KZ" sz="2000" kern="1200" dirty="0">
                          <a:solidFill>
                            <a:srgbClr val="002060"/>
                          </a:solidFill>
                          <a:effectLst/>
                          <a:latin typeface="Times New Roman" panose="02020603050405020304" pitchFamily="18" charset="0"/>
                          <a:ea typeface="+mn-ea"/>
                          <a:cs typeface="Times New Roman" panose="02020603050405020304" pitchFamily="18" charset="0"/>
                        </a:rPr>
                        <a:t>білім беру стандарттары мен оқу бағдарламаларының басты талабына айналдыру. </a:t>
                      </a:r>
                      <a:r>
                        <a:rPr lang="kk-KZ" sz="2000" b="1" kern="1200" dirty="0">
                          <a:solidFill>
                            <a:srgbClr val="002060"/>
                          </a:solidFill>
                          <a:effectLst/>
                          <a:latin typeface="Times New Roman" panose="02020603050405020304" pitchFamily="18" charset="0"/>
                          <a:ea typeface="+mn-ea"/>
                          <a:cs typeface="Times New Roman" panose="02020603050405020304" pitchFamily="18" charset="0"/>
                        </a:rPr>
                        <a:t>Басшылардың қазақ тілін жетік білуі</a:t>
                      </a:r>
                      <a:r>
                        <a:rPr lang="kk-KZ" sz="2000" b="0" kern="1200" dirty="0">
                          <a:solidFill>
                            <a:srgbClr val="002060"/>
                          </a:solidFill>
                          <a:effectLst/>
                          <a:latin typeface="Times New Roman" panose="02020603050405020304" pitchFamily="18" charset="0"/>
                          <a:ea typeface="+mn-ea"/>
                          <a:cs typeface="Times New Roman" panose="02020603050405020304" pitchFamily="18" charset="0"/>
                        </a:rPr>
                        <a:t>.  </a:t>
                      </a:r>
                      <a:r>
                        <a:rPr lang="kk-KZ" sz="2000" b="1" kern="1200" dirty="0">
                          <a:solidFill>
                            <a:srgbClr val="002060"/>
                          </a:solidFill>
                          <a:effectLst/>
                          <a:latin typeface="Times New Roman" panose="02020603050405020304" pitchFamily="18" charset="0"/>
                          <a:ea typeface="+mn-ea"/>
                          <a:cs typeface="Times New Roman" panose="02020603050405020304" pitchFamily="18" charset="0"/>
                        </a:rPr>
                        <a:t>Бала-бақша мен бастауыш мектепте өзге тілді оқытпау. «Қазақ тілі», «Қазақ әдебиеті» </a:t>
                      </a:r>
                      <a:r>
                        <a:rPr lang="kk-KZ" sz="2000" b="0" kern="1200" dirty="0">
                          <a:solidFill>
                            <a:srgbClr val="002060"/>
                          </a:solidFill>
                          <a:effectLst/>
                          <a:latin typeface="Times New Roman" panose="02020603050405020304" pitchFamily="18" charset="0"/>
                          <a:ea typeface="+mn-ea"/>
                          <a:cs typeface="Times New Roman" panose="02020603050405020304" pitchFamily="18" charset="0"/>
                        </a:rPr>
                        <a:t>пәндерін оқыту мазмұны мен әдістемесін  түзету. </a:t>
                      </a:r>
                      <a:endParaRPr lang="kk-KZ" sz="2000" b="0" i="1" dirty="0">
                        <a:solidFill>
                          <a:srgbClr val="002060"/>
                        </a:solidFill>
                        <a:latin typeface="Times New Roman" panose="02020603050405020304" pitchFamily="18" charset="0"/>
                        <a:cs typeface="Times New Roman" panose="02020603050405020304" pitchFamily="18" charset="0"/>
                      </a:endParaRPr>
                    </a:p>
                  </a:txBody>
                  <a:tcPr>
                    <a:noFill/>
                  </a:tcPr>
                </a:tc>
                <a:extLst>
                  <a:ext uri="{0D108BD9-81ED-4DB2-BD59-A6C34878D82A}">
                    <a16:rowId xmlns:a16="http://schemas.microsoft.com/office/drawing/2014/main" val="2479454319"/>
                  </a:ext>
                </a:extLst>
              </a:tr>
              <a:tr h="79669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k-KZ" sz="2000" b="1" kern="1200" dirty="0">
                          <a:solidFill>
                            <a:schemeClr val="tx1"/>
                          </a:solidFill>
                          <a:effectLst/>
                          <a:latin typeface="Times New Roman" panose="02020603050405020304" pitchFamily="18" charset="0"/>
                          <a:ea typeface="+mn-ea"/>
                          <a:cs typeface="Times New Roman" panose="02020603050405020304" pitchFamily="18" charset="0"/>
                        </a:rPr>
                        <a:t>Ана тіліңді білмеу, оны қадірлемеу - надандықтың сорақысы. Бұл құлдық сананы, тексіздікті, бейшаралықты тудыратын алғашқы фактор. 1-сыныптан 3 тілде оқыту, үш тілділік. Қазақ тілі ғылым тілі емес.</a:t>
                      </a:r>
                      <a:endParaRPr lang="ru-RU" sz="2000" b="1" kern="1200" dirty="0">
                        <a:solidFill>
                          <a:schemeClr val="tx1"/>
                        </a:solidFill>
                        <a:effectLst/>
                        <a:latin typeface="Times New Roman" panose="02020603050405020304" pitchFamily="18" charset="0"/>
                        <a:ea typeface="+mn-ea"/>
                        <a:cs typeface="Times New Roman" panose="02020603050405020304" pitchFamily="18" charset="0"/>
                      </a:endParaRPr>
                    </a:p>
                  </a:txBody>
                  <a:tcPr>
                    <a:noFill/>
                  </a:tcPr>
                </a:tc>
                <a:extLst>
                  <a:ext uri="{0D108BD9-81ED-4DB2-BD59-A6C34878D82A}">
                    <a16:rowId xmlns:a16="http://schemas.microsoft.com/office/drawing/2014/main" val="49965231"/>
                  </a:ext>
                </a:extLst>
              </a:tr>
            </a:tbl>
          </a:graphicData>
        </a:graphic>
      </p:graphicFrame>
      <p:sp>
        <p:nvSpPr>
          <p:cNvPr id="4" name="TextBox 3">
            <a:extLst>
              <a:ext uri="{FF2B5EF4-FFF2-40B4-BE49-F238E27FC236}">
                <a16:creationId xmlns:a16="http://schemas.microsoft.com/office/drawing/2014/main" id="{E97D5D7B-FB98-C485-9E37-146549642551}"/>
              </a:ext>
            </a:extLst>
          </p:cNvPr>
          <p:cNvSpPr txBox="1"/>
          <p:nvPr/>
        </p:nvSpPr>
        <p:spPr>
          <a:xfrm>
            <a:off x="659991" y="4394709"/>
            <a:ext cx="6098458"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1800" b="1" i="0" u="none" strike="noStrike" kern="1200" cap="none" spc="0" normalizeH="0" baseline="0" noProof="0" dirty="0">
                <a:ln>
                  <a:noFill/>
                </a:ln>
                <a:solidFill>
                  <a:srgbClr val="C00000"/>
                </a:solidFill>
                <a:effectLst/>
                <a:uLnTx/>
                <a:uFillTx/>
                <a:latin typeface="Calibri" panose="020F0502020204030204"/>
                <a:ea typeface="Calibri" panose="020F0502020204030204" pitchFamily="34" charset="0"/>
                <a:cs typeface="Times New Roman" panose="02020603050405020304" pitchFamily="18" charset="0"/>
              </a:rPr>
              <a:t>ДІЛ, ДӘСТҮР,  МӘДЕНИ  ҚҰНДЫЛЫҚТАР</a:t>
            </a:r>
            <a:endParaRPr kumimoji="0" lang="ru-RU" sz="1800" b="0"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93799CFF-BE38-0C5E-E1A0-EA5B0ADDAE0A}"/>
              </a:ext>
            </a:extLst>
          </p:cNvPr>
          <p:cNvSpPr txBox="1"/>
          <p:nvPr/>
        </p:nvSpPr>
        <p:spPr>
          <a:xfrm>
            <a:off x="534629" y="4992064"/>
            <a:ext cx="11122742" cy="1015663"/>
          </a:xfrm>
          <a:prstGeom prst="rect">
            <a:avLst/>
          </a:prstGeom>
          <a:noFill/>
        </p:spPr>
        <p:txBody>
          <a:bodyPr wrap="square">
            <a:spAutoFit/>
          </a:bodyPr>
          <a:lstStyle/>
          <a:p>
            <a:r>
              <a:rPr kumimoji="0" lang="ru-RU" sz="2000" b="0" i="1" u="none" strike="noStrike" kern="1200" cap="none" spc="0" normalizeH="0" baseline="0" noProof="0" dirty="0" err="1">
                <a:ln>
                  <a:noFill/>
                </a:ln>
                <a:solidFill>
                  <a:srgbClr val="333333"/>
                </a:solidFill>
                <a:effectLst/>
                <a:uLnTx/>
                <a:uFillTx/>
                <a:latin typeface="Times New Roman" panose="02020603050405020304" pitchFamily="18" charset="0"/>
                <a:cs typeface="Times New Roman" panose="02020603050405020304" pitchFamily="18" charset="0"/>
              </a:rPr>
              <a:t>Ұлттың</a:t>
            </a:r>
            <a:r>
              <a:rPr kumimoji="0" lang="ru-RU" sz="2000" b="0" i="1"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333333"/>
                </a:solidFill>
                <a:effectLst/>
                <a:uLnTx/>
                <a:uFillTx/>
                <a:latin typeface="Times New Roman" panose="02020603050405020304" pitchFamily="18" charset="0"/>
                <a:cs typeface="Times New Roman" panose="02020603050405020304" pitchFamily="18" charset="0"/>
              </a:rPr>
              <a:t>болмысы</a:t>
            </a:r>
            <a:r>
              <a:rPr kumimoji="0" lang="ru-RU" sz="2000" b="0" i="1"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333333"/>
                </a:solidFill>
                <a:effectLst/>
                <a:uLnTx/>
                <a:uFillTx/>
                <a:latin typeface="Times New Roman" panose="02020603050405020304" pitchFamily="18" charset="0"/>
                <a:cs typeface="Times New Roman" panose="02020603050405020304" pitchFamily="18" charset="0"/>
              </a:rPr>
              <a:t>табиғаты</a:t>
            </a:r>
            <a:r>
              <a:rPr kumimoji="0" lang="ru-RU" sz="2000" b="0" i="1"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333333"/>
                </a:solidFill>
                <a:effectLst/>
                <a:uLnTx/>
                <a:uFillTx/>
                <a:latin typeface="Times New Roman" panose="02020603050405020304" pitchFamily="18" charset="0"/>
                <a:cs typeface="Times New Roman" panose="02020603050405020304" pitchFamily="18" charset="0"/>
              </a:rPr>
              <a:t>ұлттық</a:t>
            </a:r>
            <a:r>
              <a:rPr kumimoji="0" lang="ru-RU" sz="2000" b="0" i="1"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333333"/>
                </a:solidFill>
                <a:effectLst/>
                <a:uLnTx/>
                <a:uFillTx/>
                <a:latin typeface="Times New Roman" panose="02020603050405020304" pitchFamily="18" charset="0"/>
                <a:cs typeface="Times New Roman" panose="02020603050405020304" pitchFamily="18" charset="0"/>
              </a:rPr>
              <a:t>мінезі</a:t>
            </a:r>
            <a:r>
              <a:rPr kumimoji="0" lang="ru-RU" sz="2000" b="0" i="1"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333333"/>
                </a:solidFill>
                <a:effectLst/>
                <a:uLnTx/>
                <a:uFillTx/>
                <a:latin typeface="Times New Roman" panose="02020603050405020304" pitchFamily="18" charset="0"/>
                <a:cs typeface="Times New Roman" panose="02020603050405020304" pitchFamily="18" charset="0"/>
              </a:rPr>
              <a:t>ұлттық</a:t>
            </a:r>
            <a:r>
              <a:rPr kumimoji="0" lang="ru-RU" sz="2000" b="0" i="1"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333333"/>
                </a:solidFill>
                <a:effectLst/>
                <a:uLnTx/>
                <a:uFillTx/>
                <a:latin typeface="Times New Roman" panose="02020603050405020304" pitchFamily="18" charset="0"/>
                <a:cs typeface="Times New Roman" panose="02020603050405020304" pitchFamily="18" charset="0"/>
              </a:rPr>
              <a:t>санамызды</a:t>
            </a:r>
            <a:r>
              <a:rPr kumimoji="0" lang="ru-RU" sz="2000" b="0" i="1"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333333"/>
                </a:solidFill>
                <a:effectLst/>
                <a:uLnTx/>
                <a:uFillTx/>
                <a:latin typeface="Times New Roman" panose="02020603050405020304" pitchFamily="18" charset="0"/>
                <a:cs typeface="Times New Roman" panose="02020603050405020304" pitchFamily="18" charset="0"/>
              </a:rPr>
              <a:t>жаңғырту</a:t>
            </a:r>
            <a:r>
              <a:rPr kumimoji="0" lang="ru-RU" sz="2000" b="0" i="1"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333333"/>
                </a:solidFill>
                <a:effectLst/>
                <a:uLnTx/>
                <a:uFillTx/>
                <a:latin typeface="Times New Roman" panose="02020603050405020304" pitchFamily="18" charset="0"/>
                <a:cs typeface="Times New Roman" panose="02020603050405020304" pitchFamily="18" charset="0"/>
              </a:rPr>
              <a:t>заманауи</a:t>
            </a:r>
            <a:r>
              <a:rPr kumimoji="0" lang="ru-RU" sz="2000" b="0" i="1"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333333"/>
                </a:solidFill>
                <a:effectLst/>
                <a:uLnTx/>
                <a:uFillTx/>
                <a:latin typeface="Times New Roman" panose="02020603050405020304" pitchFamily="18" charset="0"/>
                <a:cs typeface="Times New Roman" panose="02020603050405020304" pitchFamily="18" charset="0"/>
              </a:rPr>
              <a:t>дүниетаным</a:t>
            </a:r>
            <a:r>
              <a:rPr kumimoji="0" lang="ru-RU" sz="2000" b="0" i="1"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333333"/>
                </a:solidFill>
                <a:effectLst/>
                <a:uLnTx/>
                <a:uFillTx/>
                <a:latin typeface="Times New Roman" panose="02020603050405020304" pitchFamily="18" charset="0"/>
                <a:cs typeface="Times New Roman" panose="02020603050405020304" pitchFamily="18" charset="0"/>
              </a:rPr>
              <a:t>өмір</a:t>
            </a:r>
            <a:r>
              <a:rPr kumimoji="0" lang="ru-RU" sz="2000" b="0" i="1"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333333"/>
                </a:solidFill>
                <a:effectLst/>
                <a:uLnTx/>
                <a:uFillTx/>
                <a:latin typeface="Times New Roman" panose="02020603050405020304" pitchFamily="18" charset="0"/>
                <a:cs typeface="Times New Roman" panose="02020603050405020304" pitchFamily="18" charset="0"/>
              </a:rPr>
              <a:t>сүру</a:t>
            </a:r>
            <a:r>
              <a:rPr kumimoji="0" lang="ru-RU" sz="2000" b="0" i="1"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333333"/>
                </a:solidFill>
                <a:effectLst/>
                <a:uLnTx/>
                <a:uFillTx/>
                <a:latin typeface="Times New Roman" panose="02020603050405020304" pitchFamily="18" charset="0"/>
                <a:cs typeface="Times New Roman" panose="02020603050405020304" pitchFamily="18" charset="0"/>
              </a:rPr>
              <a:t>салты</a:t>
            </a:r>
            <a:r>
              <a:rPr kumimoji="0" lang="ru-RU" sz="2000" b="0" i="1"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333333"/>
                </a:solidFill>
                <a:effectLst/>
                <a:uLnTx/>
                <a:uFillTx/>
                <a:latin typeface="Times New Roman" panose="02020603050405020304" pitchFamily="18" charset="0"/>
                <a:cs typeface="Times New Roman" panose="02020603050405020304" pitchFamily="18" charset="0"/>
              </a:rPr>
              <a:t>тәсілі</a:t>
            </a:r>
            <a:r>
              <a:rPr kumimoji="0" lang="ru-RU" sz="2000" b="0" i="1"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333333"/>
                </a:solidFill>
                <a:effectLst/>
                <a:uLnTx/>
                <a:uFillTx/>
                <a:latin typeface="Times New Roman" panose="02020603050405020304" pitchFamily="18" charset="0"/>
                <a:cs typeface="Times New Roman" panose="02020603050405020304" pitchFamily="18" charset="0"/>
              </a:rPr>
              <a:t>өмірлік</a:t>
            </a:r>
            <a:r>
              <a:rPr kumimoji="0" lang="ru-RU" sz="2000" b="0" i="1"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333333"/>
                </a:solidFill>
                <a:effectLst/>
                <a:uLnTx/>
                <a:uFillTx/>
                <a:latin typeface="Times New Roman" panose="02020603050405020304" pitchFamily="18" charset="0"/>
                <a:cs typeface="Times New Roman" panose="02020603050405020304" pitchFamily="18" charset="0"/>
              </a:rPr>
              <a:t>тәжірибесі,Ұлы</a:t>
            </a:r>
            <a:r>
              <a:rPr kumimoji="0" lang="ru-RU" sz="2000" b="0" i="1"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rPr>
              <a:t> дала </a:t>
            </a:r>
            <a:r>
              <a:rPr kumimoji="0" lang="ru-RU" sz="2000" b="0" i="1" u="none" strike="noStrike" kern="1200" cap="none" spc="0" normalizeH="0" baseline="0" noProof="0" dirty="0" err="1">
                <a:ln>
                  <a:noFill/>
                </a:ln>
                <a:solidFill>
                  <a:srgbClr val="333333"/>
                </a:solidFill>
                <a:effectLst/>
                <a:uLnTx/>
                <a:uFillTx/>
                <a:latin typeface="Times New Roman" panose="02020603050405020304" pitchFamily="18" charset="0"/>
                <a:cs typeface="Times New Roman" panose="02020603050405020304" pitchFamily="18" charset="0"/>
              </a:rPr>
              <a:t>данышпандарының</a:t>
            </a:r>
            <a:r>
              <a:rPr kumimoji="0" lang="ru-RU" sz="2000" b="0" i="1"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333333"/>
                </a:solidFill>
                <a:effectLst/>
                <a:uLnTx/>
                <a:uFillTx/>
                <a:latin typeface="Times New Roman" panose="02020603050405020304" pitchFamily="18" charset="0"/>
                <a:cs typeface="Times New Roman" panose="02020603050405020304" pitchFamily="18" charset="0"/>
              </a:rPr>
              <a:t>мәдени</a:t>
            </a:r>
            <a:r>
              <a:rPr kumimoji="0" lang="ru-RU" sz="2000" b="0" i="1"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333333"/>
                </a:solidFill>
                <a:effectLst/>
                <a:uLnTx/>
                <a:uFillTx/>
                <a:latin typeface="Times New Roman" panose="02020603050405020304" pitchFamily="18" charset="0"/>
                <a:cs typeface="Times New Roman" panose="02020603050405020304" pitchFamily="18" charset="0"/>
              </a:rPr>
              <a:t>мұралары</a:t>
            </a:r>
            <a:r>
              <a:rPr kumimoji="0" lang="ru-RU" sz="2000" b="0" i="1"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333333"/>
                </a:solidFill>
                <a:effectLst/>
                <a:uLnTx/>
                <a:uFillTx/>
                <a:latin typeface="Times New Roman" panose="02020603050405020304" pitchFamily="18" charset="0"/>
                <a:cs typeface="Times New Roman" panose="02020603050405020304" pitchFamily="18" charset="0"/>
              </a:rPr>
              <a:t>рухани</a:t>
            </a:r>
            <a:r>
              <a:rPr kumimoji="0" lang="ru-RU" sz="2000" b="0" i="1"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333333"/>
                </a:solidFill>
                <a:effectLst/>
                <a:uLnTx/>
                <a:uFillTx/>
                <a:latin typeface="Times New Roman" panose="02020603050405020304" pitchFamily="18" charset="0"/>
                <a:cs typeface="Times New Roman" panose="02020603050405020304" pitchFamily="18" charset="0"/>
              </a:rPr>
              <a:t>қазыналарымыз,жәдігерлеріміз</a:t>
            </a:r>
            <a:r>
              <a:rPr kumimoji="0" lang="ru-RU" sz="2000" b="0" i="1" u="none" strike="noStrike" kern="1200" cap="none" spc="0" normalizeH="0" baseline="0" noProof="0" dirty="0">
                <a:ln>
                  <a:noFill/>
                </a:ln>
                <a:solidFill>
                  <a:srgbClr val="333333"/>
                </a:solidFill>
                <a:effectLst/>
                <a:uLnTx/>
                <a:uFillTx/>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20854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3ABC80-5C51-DD85-7FD3-2FFDF1B6129F}"/>
              </a:ext>
            </a:extLst>
          </p:cNvPr>
          <p:cNvSpPr txBox="1"/>
          <p:nvPr/>
        </p:nvSpPr>
        <p:spPr>
          <a:xfrm>
            <a:off x="528484" y="549449"/>
            <a:ext cx="11135032" cy="3295582"/>
          </a:xfrm>
          <a:prstGeom prst="rect">
            <a:avLst/>
          </a:prstGeom>
          <a:noFill/>
        </p:spPr>
        <p:txBody>
          <a:bodyPr wrap="square">
            <a:spAutoFit/>
          </a:bodyPr>
          <a:lstStyle/>
          <a:p>
            <a:pPr marL="0" marR="0" lvl="0" indent="450215" algn="just" defTabSz="914400" rtl="0" eaLnBrk="1" fontAlgn="auto" latinLnBrk="0" hangingPunct="1">
              <a:lnSpc>
                <a:spcPct val="100000"/>
              </a:lnSpc>
              <a:spcBef>
                <a:spcPts val="0"/>
              </a:spcBef>
              <a:spcAft>
                <a:spcPts val="0"/>
              </a:spcAft>
              <a:buClrTx/>
              <a:buSzTx/>
              <a:buFontTx/>
              <a:buNone/>
              <a:tabLst/>
              <a:defRPr/>
            </a:pPr>
            <a:r>
              <a:rPr kumimoji="0" lang="kk-KZ" sz="1800" b="1" i="0" u="none" strike="noStrike" kern="1200" cap="none" spc="0" normalizeH="0" baseline="0" noProof="0" dirty="0">
                <a:ln>
                  <a:noFill/>
                </a:ln>
                <a:solidFill>
                  <a:srgbClr val="C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ЕЛ МЕН ЖЕР, ОТАНШЫЛДЫҚ ҚҰНДЫЛЫҒЫ</a:t>
            </a:r>
          </a:p>
          <a:p>
            <a:pPr marL="0" marR="0" lvl="0" indent="450215" algn="just" defTabSz="914400" rtl="0" eaLnBrk="1" fontAlgn="auto" latinLnBrk="0" hangingPunct="1">
              <a:lnSpc>
                <a:spcPct val="100000"/>
              </a:lnSpc>
              <a:spcBef>
                <a:spcPts val="0"/>
              </a:spcBef>
              <a:spcAft>
                <a:spcPts val="0"/>
              </a:spcAft>
              <a:buClrTx/>
              <a:buSzTx/>
              <a:buFontTx/>
              <a:buNone/>
              <a:tabLst/>
              <a:defRPr/>
            </a:pPr>
            <a:r>
              <a:rPr kumimoji="0" lang="kk-KZ" sz="1800" b="1" i="0" u="none" strike="noStrike" kern="1200" cap="none" spc="0" normalizeH="0" baseline="0" noProof="0" dirty="0">
                <a:ln>
                  <a:noFill/>
                </a:ln>
                <a:solidFill>
                  <a:srgbClr val="C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kk-KZ" sz="18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kk-KZ" sz="2000" b="0" i="1" u="none" strike="noStrike" kern="1200" cap="none" spc="1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Туған жер – тұғырың, туған ел – қыдырың». Ата қоныс — алтын мекен», </a:t>
            </a:r>
            <a:r>
              <a:rPr kumimoji="0" lang="kk-KZ" sz="2000" b="0" i="1"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 «Туған жерге туың тік». Ұлы</a:t>
            </a:r>
            <a:r>
              <a:rPr kumimoji="0" lang="ru-RU" sz="2000" b="0" i="1" u="none" strike="noStrike" kern="1200" cap="none" spc="0" normalizeH="0" baseline="0" noProof="0" dirty="0">
                <a:ln>
                  <a:noFill/>
                </a:ln>
                <a:solidFill>
                  <a:srgbClr val="002060"/>
                </a:solidFill>
                <a:effectLst/>
                <a:uLnTx/>
                <a:uFillTx/>
                <a:latin typeface="Times New Roman" panose="02020603050405020304" pitchFamily="18" charset="0"/>
                <a:cs typeface="Times New Roman" panose="02020603050405020304" pitchFamily="18" charset="0"/>
              </a:rPr>
              <a:t> дала - </a:t>
            </a:r>
            <a:r>
              <a:rPr kumimoji="0" lang="ru-RU" sz="2000" b="0" i="1" u="none" strike="noStrike" kern="1200" cap="none" spc="0" normalizeH="0" baseline="0" noProof="0" dirty="0" err="1">
                <a:ln>
                  <a:noFill/>
                </a:ln>
                <a:solidFill>
                  <a:srgbClr val="002060"/>
                </a:solidFill>
                <a:effectLst/>
                <a:uLnTx/>
                <a:uFillTx/>
                <a:latin typeface="Times New Roman" panose="02020603050405020304" pitchFamily="18" charset="0"/>
                <a:cs typeface="Times New Roman" panose="02020603050405020304" pitchFamily="18" charset="0"/>
              </a:rPr>
              <a:t>киелі</a:t>
            </a:r>
            <a:r>
              <a:rPr kumimoji="0" lang="ru-RU" sz="2000" b="0" i="1" u="none" strike="noStrike" kern="1200" cap="none" spc="0" normalizeH="0" baseline="0" noProof="0" dirty="0">
                <a:ln>
                  <a:noFill/>
                </a:ln>
                <a:solidFill>
                  <a:srgbClr val="002060"/>
                </a:solidFill>
                <a:effectLst/>
                <a:uLnTx/>
                <a:uFillTx/>
                <a:latin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002060"/>
                </a:solidFill>
                <a:effectLst/>
                <a:uLnTx/>
                <a:uFillTx/>
                <a:latin typeface="Times New Roman" panose="02020603050405020304" pitchFamily="18" charset="0"/>
                <a:cs typeface="Times New Roman" panose="02020603050405020304" pitchFamily="18" charset="0"/>
              </a:rPr>
              <a:t>мекен</a:t>
            </a:r>
            <a:r>
              <a:rPr kumimoji="0" lang="ru-RU" sz="2000" b="0" i="1" u="none" strike="noStrike" kern="1200" cap="none" spc="0" normalizeH="0" baseline="0" noProof="0" dirty="0">
                <a:ln>
                  <a:noFill/>
                </a:ln>
                <a:solidFill>
                  <a:srgbClr val="002060"/>
                </a:solidFill>
                <a:effectLst/>
                <a:uLnTx/>
                <a:uFillTx/>
                <a:latin typeface="Times New Roman" panose="02020603050405020304" pitchFamily="18" charset="0"/>
                <a:cs typeface="Times New Roman" panose="02020603050405020304" pitchFamily="18" charset="0"/>
              </a:rPr>
              <a:t>. </a:t>
            </a:r>
            <a:endParaRPr kumimoji="0" lang="ru-RU" sz="2000" b="0" i="1"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450215" algn="just" defTabSz="914400" rtl="0" eaLnBrk="1" fontAlgn="auto" latinLnBrk="0" hangingPunct="1">
              <a:lnSpc>
                <a:spcPct val="100000"/>
              </a:lnSpc>
              <a:spcBef>
                <a:spcPts val="0"/>
              </a:spcBef>
              <a:spcAft>
                <a:spcPts val="0"/>
              </a:spcAft>
              <a:buClrTx/>
              <a:buSzTx/>
              <a:buFontTx/>
              <a:buNone/>
              <a:tabLst/>
              <a:defRPr/>
            </a:pPr>
            <a:r>
              <a:rPr kumimoji="0" lang="kk-KZ" sz="2000" b="0" i="1"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Әлихан Бөкейханов: «Жер десе дірілдемей болмайды: жер мәселесі – негізгі өмір мәселесінің ең зоры» Қадыр Мырза әлі: «Ер еліне тартады, ел – жеріне тартады»</a:t>
            </a:r>
            <a:r>
              <a:rPr kumimoji="0" lang="kk-KZ" sz="2000" b="0"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kk-KZ" sz="2000" b="0" i="1" u="none" strike="noStrike" kern="1200" cap="none" spc="0" normalizeH="0" baseline="0" noProof="0" dirty="0">
                <a:ln>
                  <a:noFill/>
                </a:ln>
                <a:solidFill>
                  <a:srgbClr val="002060"/>
                </a:solidFill>
                <a:effectLst/>
                <a:uLnTx/>
                <a:uFillTx/>
                <a:latin typeface="Times New Roman" panose="02020603050405020304" pitchFamily="18" charset="0"/>
                <a:cs typeface="Times New Roman" panose="02020603050405020304" pitchFamily="18" charset="0"/>
              </a:rPr>
              <a:t> </a:t>
            </a:r>
            <a:r>
              <a:rPr kumimoji="0" lang="kk-KZ" sz="2000" b="0" i="1"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Туған жердің тоғайы </a:t>
            </a:r>
            <a:r>
              <a:rPr kumimoji="0" lang="kk-KZ" sz="2000" b="0" i="1" u="none" strike="noStrike" kern="1200" cap="none" spc="0" normalizeH="0" baseline="0" noProof="0" dirty="0" err="1">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тынысың,торғайы</a:t>
            </a:r>
            <a:r>
              <a:rPr kumimoji="0" lang="kk-KZ" sz="2000" b="0" i="1"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-туысың. </a:t>
            </a:r>
          </a:p>
          <a:p>
            <a:pPr marL="0" marR="0" lvl="0" indent="450215" algn="just" defTabSz="914400" rtl="0" eaLnBrk="1" fontAlgn="auto" latinLnBrk="0" hangingPunct="1">
              <a:lnSpc>
                <a:spcPct val="115000"/>
              </a:lnSpc>
              <a:spcBef>
                <a:spcPts val="0"/>
              </a:spcBef>
              <a:spcAft>
                <a:spcPts val="1000"/>
              </a:spcAft>
              <a:buClrTx/>
              <a:buSzTx/>
              <a:buFontTx/>
              <a:buNone/>
              <a:tabLst/>
              <a:defRPr/>
            </a:pPr>
            <a:r>
              <a:rPr kumimoji="0" lang="kk-KZ"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Кореяның жер аумағы   100,3 мың шаршы </a:t>
            </a:r>
            <a:r>
              <a:rPr kumimoji="0" lang="kk-KZ" sz="20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км,яғни</a:t>
            </a:r>
            <a:r>
              <a:rPr kumimoji="0" lang="kk-KZ"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Қазақстаннан 27 есе кіші, табиғи ресурстары жоқтың қасы,  ал   ішкі жалпы өнімі жағынан біздің елімізден 10 еседей артық. </a:t>
            </a:r>
            <a:r>
              <a:rPr kumimoji="0" lang="kk-KZ" sz="20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Біз   Ел мен Жер  құндылықтарына дұрыс көзқарас қалыптастыра алмадық</a:t>
            </a:r>
            <a:r>
              <a:rPr kumimoji="0" lang="kk-KZ"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Жер қазыналарына ашкөздік танытып, сауда-саттыққа салып,   надандық таныттық. </a:t>
            </a:r>
            <a:endParaRPr kumimoji="0" lang="ru-RU" sz="2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D870CA03-93BF-B010-FC73-704E2736A69B}"/>
              </a:ext>
            </a:extLst>
          </p:cNvPr>
          <p:cNvSpPr txBox="1"/>
          <p:nvPr/>
        </p:nvSpPr>
        <p:spPr>
          <a:xfrm>
            <a:off x="623119" y="4188824"/>
            <a:ext cx="10945761" cy="199182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1800" b="1" i="0" u="none" strike="noStrike" kern="1200" cap="none" spc="0" normalizeH="0" baseline="0" noProof="0" dirty="0">
                <a:ln>
                  <a:noFill/>
                </a:ln>
                <a:solidFill>
                  <a:srgbClr val="C00000"/>
                </a:solidFill>
                <a:effectLst/>
                <a:uLnTx/>
                <a:uFillTx/>
                <a:latin typeface="Calibri" panose="020F0502020204030204"/>
                <a:ea typeface="+mn-ea"/>
                <a:cs typeface="+mn-cs"/>
              </a:rPr>
              <a:t>ТӘУЕЛСІЗДІК  ЖӘНЕ ТАРИХИ ТАНЫМ ҚҰНДЫЛЫҒЫ: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1600" b="1" i="1" u="none" strike="noStrike" kern="1200" cap="none" spc="0" normalizeH="0" baseline="0" noProof="0" dirty="0">
                <a:ln>
                  <a:noFill/>
                </a:ln>
                <a:solidFill>
                  <a:srgbClr val="002060"/>
                </a:solidFill>
                <a:effectLst/>
                <a:uLnTx/>
                <a:uFillTx/>
                <a:latin typeface="Calibri" panose="020F0502020204030204"/>
                <a:ea typeface="+mn-ea"/>
                <a:cs typeface="+mn-cs"/>
              </a:rPr>
              <a:t>Саяси тәуелсіздік, Идеологиялық тәуелсіздік, Экономикалық тәуелсіздік, Рухани тәуелсіздік, Зияткерлік тәуелсіздік.</a:t>
            </a:r>
            <a:r>
              <a:rPr kumimoji="0" lang="kk-KZ" sz="1600" b="0" i="1" u="none" strike="noStrike" kern="1200" cap="none" spc="0" normalizeH="0" baseline="0" noProof="0" dirty="0">
                <a:ln>
                  <a:noFill/>
                </a:ln>
                <a:solidFill>
                  <a:srgbClr val="002060"/>
                </a:solidFill>
                <a:effectLst/>
                <a:uLnTx/>
                <a:uFillTx/>
                <a:latin typeface="Calibri" panose="020F0502020204030204"/>
                <a:ea typeface="+mn-ea"/>
                <a:cs typeface="+mn-cs"/>
              </a:rPr>
              <a:t> </a:t>
            </a:r>
            <a:r>
              <a:rPr kumimoji="0" lang="kk-KZ" sz="1600" b="1" i="1" u="none" strike="noStrike" kern="1200" cap="none" spc="0" normalizeH="0" baseline="0" noProof="0" dirty="0">
                <a:ln>
                  <a:noFill/>
                </a:ln>
                <a:solidFill>
                  <a:srgbClr val="002060"/>
                </a:solidFill>
                <a:effectLst/>
                <a:uLnTx/>
                <a:uFillTx/>
                <a:latin typeface="Calibri" panose="020F0502020204030204"/>
                <a:ea typeface="+mn-ea"/>
                <a:cs typeface="+mn-cs"/>
              </a:rPr>
              <a:t>Сананы жаңғырту.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1600" b="0" i="1" u="none" strike="noStrike" kern="1200" cap="none" spc="0" normalizeH="0" baseline="0" noProof="0" dirty="0">
                <a:ln>
                  <a:noFill/>
                </a:ln>
                <a:solidFill>
                  <a:srgbClr val="002060"/>
                </a:solidFill>
                <a:effectLst/>
                <a:uLnTx/>
                <a:uFillTx/>
                <a:latin typeface="Calibri" panose="020F0502020204030204"/>
                <a:ea typeface="+mn-ea"/>
                <a:cs typeface="+mn-cs"/>
              </a:rPr>
              <a:t>Абылайдың айбарын, Кенесарының қайсарлығын, Махамбеттің  марқасқалығын, Алаш арыстарының кемеңгерлік рухын сақтау ,дәріптеу арқылы ұлттық рухымызды көтеру. «Байлығы көп елге саудагерлер қаптап кетеді, рухы жоқ елді кім көрінген таптап кетеді». </a:t>
            </a:r>
            <a:endParaRPr kumimoji="0" lang="ru-RU" sz="1600" b="0" i="1" u="none" strike="noStrike" kern="1200" cap="none" spc="0" normalizeH="0" baseline="0" noProof="0" dirty="0">
              <a:ln>
                <a:noFill/>
              </a:ln>
              <a:solidFill>
                <a:srgbClr val="00206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ru-RU" sz="1900" b="1" i="1" u="none" strike="noStrike" kern="1200" cap="none" spc="0" normalizeH="0" baseline="0" noProof="0" dirty="0" err="1">
                <a:ln>
                  <a:noFill/>
                </a:ln>
                <a:solidFill>
                  <a:srgbClr val="0070C0"/>
                </a:solidFill>
                <a:effectLst/>
                <a:uLnTx/>
                <a:uFillTx/>
                <a:latin typeface="Calibri" panose="020F0502020204030204"/>
                <a:ea typeface="+mn-ea"/>
                <a:cs typeface="+mn-cs"/>
              </a:rPr>
              <a:t>Қазақстан</a:t>
            </a:r>
            <a:r>
              <a:rPr kumimoji="0" lang="ru-RU" sz="1900" b="1" i="1" u="none" strike="noStrike" kern="1200" cap="none" spc="0" normalizeH="0" baseline="0" noProof="0" dirty="0">
                <a:ln>
                  <a:noFill/>
                </a:ln>
                <a:solidFill>
                  <a:srgbClr val="0070C0"/>
                </a:solidFill>
                <a:effectLst/>
                <a:uLnTx/>
                <a:uFillTx/>
                <a:latin typeface="Calibri" panose="020F0502020204030204"/>
                <a:ea typeface="+mn-ea"/>
                <a:cs typeface="+mn-cs"/>
              </a:rPr>
              <a:t> </a:t>
            </a:r>
            <a:r>
              <a:rPr kumimoji="0" lang="ru-RU" sz="1900" b="1" i="1" u="none" strike="noStrike" kern="1200" cap="none" spc="0" normalizeH="0" baseline="0" noProof="0" dirty="0" err="1">
                <a:ln>
                  <a:noFill/>
                </a:ln>
                <a:solidFill>
                  <a:srgbClr val="0070C0"/>
                </a:solidFill>
                <a:effectLst/>
                <a:uLnTx/>
                <a:uFillTx/>
                <a:latin typeface="Calibri" panose="020F0502020204030204"/>
                <a:ea typeface="+mn-ea"/>
                <a:cs typeface="+mn-cs"/>
              </a:rPr>
              <a:t>тарихының</a:t>
            </a:r>
            <a:r>
              <a:rPr kumimoji="0" lang="ru-RU" sz="1900" b="1" i="1" u="none" strike="noStrike" kern="1200" cap="none" spc="0" normalizeH="0" baseline="0" noProof="0" dirty="0">
                <a:ln>
                  <a:noFill/>
                </a:ln>
                <a:solidFill>
                  <a:srgbClr val="0070C0"/>
                </a:solidFill>
                <a:effectLst/>
                <a:uLnTx/>
                <a:uFillTx/>
                <a:latin typeface="Calibri" panose="020F0502020204030204"/>
                <a:ea typeface="+mn-ea"/>
                <a:cs typeface="+mn-cs"/>
              </a:rPr>
              <a:t> </a:t>
            </a:r>
            <a:r>
              <a:rPr kumimoji="0" lang="ru-RU" sz="1900" b="1" i="1" u="none" strike="noStrike" kern="1200" cap="none" spc="0" normalizeH="0" baseline="0" noProof="0" dirty="0" err="1">
                <a:ln>
                  <a:noFill/>
                </a:ln>
                <a:solidFill>
                  <a:srgbClr val="0070C0"/>
                </a:solidFill>
                <a:effectLst/>
                <a:uLnTx/>
                <a:uFillTx/>
                <a:latin typeface="Calibri" panose="020F0502020204030204"/>
                <a:ea typeface="+mn-ea"/>
                <a:cs typeface="+mn-cs"/>
              </a:rPr>
              <a:t>жаңа</a:t>
            </a:r>
            <a:r>
              <a:rPr kumimoji="0" lang="ru-RU" sz="1900" b="1" i="1" u="none" strike="noStrike" kern="1200" cap="none" spc="0" normalizeH="0" baseline="0" noProof="0" dirty="0">
                <a:ln>
                  <a:noFill/>
                </a:ln>
                <a:solidFill>
                  <a:srgbClr val="0070C0"/>
                </a:solidFill>
                <a:effectLst/>
                <a:uLnTx/>
                <a:uFillTx/>
                <a:latin typeface="Calibri" panose="020F0502020204030204"/>
                <a:ea typeface="+mn-ea"/>
                <a:cs typeface="+mn-cs"/>
              </a:rPr>
              <a:t> </a:t>
            </a:r>
            <a:r>
              <a:rPr kumimoji="0" lang="ru-RU" sz="1900" b="1" i="1" u="none" strike="noStrike" kern="1200" cap="none" spc="0" normalizeH="0" baseline="0" noProof="0" dirty="0" err="1">
                <a:ln>
                  <a:noFill/>
                </a:ln>
                <a:solidFill>
                  <a:srgbClr val="0070C0"/>
                </a:solidFill>
                <a:effectLst/>
                <a:uLnTx/>
                <a:uFillTx/>
                <a:latin typeface="Calibri" panose="020F0502020204030204"/>
                <a:ea typeface="+mn-ea"/>
                <a:cs typeface="+mn-cs"/>
              </a:rPr>
              <a:t>концепциясын</a:t>
            </a:r>
            <a:r>
              <a:rPr kumimoji="0" lang="ru-RU" sz="1900" b="1" i="1" u="none" strike="noStrike" kern="1200" cap="none" spc="0" normalizeH="0" baseline="0" noProof="0" dirty="0">
                <a:ln>
                  <a:noFill/>
                </a:ln>
                <a:solidFill>
                  <a:srgbClr val="0070C0"/>
                </a:solidFill>
                <a:effectLst/>
                <a:uLnTx/>
                <a:uFillTx/>
                <a:latin typeface="Calibri" panose="020F0502020204030204"/>
                <a:ea typeface="+mn-ea"/>
                <a:cs typeface="+mn-cs"/>
              </a:rPr>
              <a:t> </a:t>
            </a:r>
            <a:r>
              <a:rPr kumimoji="0" lang="ru-RU" sz="1900" b="1" i="1" u="none" strike="noStrike" kern="1200" cap="none" spc="0" normalizeH="0" baseline="0" noProof="0" dirty="0" err="1">
                <a:ln>
                  <a:noFill/>
                </a:ln>
                <a:solidFill>
                  <a:srgbClr val="0070C0"/>
                </a:solidFill>
                <a:effectLst/>
                <a:uLnTx/>
                <a:uFillTx/>
                <a:latin typeface="Calibri" panose="020F0502020204030204"/>
                <a:ea typeface="+mn-ea"/>
                <a:cs typeface="+mn-cs"/>
              </a:rPr>
              <a:t>қабылдап</a:t>
            </a:r>
            <a:r>
              <a:rPr kumimoji="0" lang="ru-RU" sz="1900" b="1" i="1" u="none" strike="noStrike" kern="1200" cap="none" spc="0" normalizeH="0" baseline="0" noProof="0" dirty="0">
                <a:ln>
                  <a:noFill/>
                </a:ln>
                <a:solidFill>
                  <a:srgbClr val="0070C0"/>
                </a:solidFill>
                <a:effectLst/>
                <a:uLnTx/>
                <a:uFillTx/>
                <a:latin typeface="Calibri" panose="020F0502020204030204"/>
                <a:ea typeface="+mn-ea"/>
                <a:cs typeface="+mn-cs"/>
              </a:rPr>
              <a:t>, </a:t>
            </a:r>
            <a:r>
              <a:rPr kumimoji="0" lang="ru-RU" sz="1900" b="1" i="1" u="none" strike="noStrike" kern="1200" cap="none" spc="0" normalizeH="0" baseline="0" noProof="0" dirty="0" err="1">
                <a:ln>
                  <a:noFill/>
                </a:ln>
                <a:solidFill>
                  <a:srgbClr val="0070C0"/>
                </a:solidFill>
                <a:effectLst/>
                <a:uLnTx/>
                <a:uFillTx/>
                <a:latin typeface="Calibri" panose="020F0502020204030204"/>
                <a:ea typeface="+mn-ea"/>
                <a:cs typeface="+mn-cs"/>
              </a:rPr>
              <a:t>оқу</a:t>
            </a:r>
            <a:r>
              <a:rPr kumimoji="0" lang="ru-RU" sz="1900" b="1" i="1" u="none" strike="noStrike" kern="1200" cap="none" spc="0" normalizeH="0" baseline="0" noProof="0" dirty="0">
                <a:ln>
                  <a:noFill/>
                </a:ln>
                <a:solidFill>
                  <a:srgbClr val="0070C0"/>
                </a:solidFill>
                <a:effectLst/>
                <a:uLnTx/>
                <a:uFillTx/>
                <a:latin typeface="Calibri" panose="020F0502020204030204"/>
                <a:ea typeface="+mn-ea"/>
                <a:cs typeface="+mn-cs"/>
              </a:rPr>
              <a:t> </a:t>
            </a:r>
            <a:r>
              <a:rPr kumimoji="0" lang="ru-RU" sz="1900" b="1" i="1" u="none" strike="noStrike" kern="1200" cap="none" spc="0" normalizeH="0" baseline="0" noProof="0" dirty="0" err="1">
                <a:ln>
                  <a:noFill/>
                </a:ln>
                <a:solidFill>
                  <a:srgbClr val="0070C0"/>
                </a:solidFill>
                <a:effectLst/>
                <a:uLnTx/>
                <a:uFillTx/>
                <a:latin typeface="Calibri" panose="020F0502020204030204"/>
                <a:ea typeface="+mn-ea"/>
                <a:cs typeface="+mn-cs"/>
              </a:rPr>
              <a:t>бағдарламаларын</a:t>
            </a:r>
            <a:r>
              <a:rPr kumimoji="0" lang="ru-RU" sz="1900" b="1" i="1" u="none" strike="noStrike" kern="1200" cap="none" spc="0" normalizeH="0" baseline="0" noProof="0" dirty="0">
                <a:ln>
                  <a:noFill/>
                </a:ln>
                <a:solidFill>
                  <a:srgbClr val="0070C0"/>
                </a:solidFill>
                <a:effectLst/>
                <a:uLnTx/>
                <a:uFillTx/>
                <a:latin typeface="Calibri" panose="020F0502020204030204"/>
                <a:ea typeface="+mn-ea"/>
                <a:cs typeface="+mn-cs"/>
              </a:rPr>
              <a:t> </a:t>
            </a:r>
            <a:r>
              <a:rPr kumimoji="0" lang="ru-RU" sz="1900" b="1" i="1" u="none" strike="noStrike" kern="1200" cap="none" spc="0" normalizeH="0" baseline="0" noProof="0" dirty="0" err="1">
                <a:ln>
                  <a:noFill/>
                </a:ln>
                <a:solidFill>
                  <a:srgbClr val="0070C0"/>
                </a:solidFill>
                <a:effectLst/>
                <a:uLnTx/>
                <a:uFillTx/>
                <a:latin typeface="Calibri" panose="020F0502020204030204"/>
                <a:ea typeface="+mn-ea"/>
                <a:cs typeface="+mn-cs"/>
              </a:rPr>
              <a:t>өзгеру</a:t>
            </a:r>
            <a:r>
              <a:rPr kumimoji="0" lang="ru-RU" sz="1900" b="1" i="1" u="none" strike="noStrike" kern="1200" cap="none" spc="0" normalizeH="0" baseline="0" noProof="0" dirty="0">
                <a:ln>
                  <a:noFill/>
                </a:ln>
                <a:solidFill>
                  <a:srgbClr val="0070C0"/>
                </a:solidFill>
                <a:effectLst/>
                <a:uLnTx/>
                <a:uFillTx/>
                <a:latin typeface="Calibri" panose="020F0502020204030204"/>
                <a:ea typeface="+mn-ea"/>
                <a:cs typeface="+mn-cs"/>
              </a:rPr>
              <a:t> </a:t>
            </a:r>
            <a:r>
              <a:rPr kumimoji="0" lang="ru-RU" sz="1900" b="1" i="1" u="none" strike="noStrike" kern="1200" cap="none" spc="0" normalizeH="0" baseline="0" noProof="0" dirty="0" err="1">
                <a:ln>
                  <a:noFill/>
                </a:ln>
                <a:solidFill>
                  <a:srgbClr val="0070C0"/>
                </a:solidFill>
                <a:effectLst/>
                <a:uLnTx/>
                <a:uFillTx/>
                <a:latin typeface="Calibri" panose="020F0502020204030204"/>
                <a:ea typeface="+mn-ea"/>
                <a:cs typeface="+mn-cs"/>
              </a:rPr>
              <a:t>қажет</a:t>
            </a:r>
            <a:r>
              <a:rPr kumimoji="0" lang="ru-RU" sz="1900" b="1" i="1" u="none" strike="noStrike" kern="1200" cap="none" spc="0" normalizeH="0" baseline="0" noProof="0" dirty="0">
                <a:ln>
                  <a:noFill/>
                </a:ln>
                <a:solidFill>
                  <a:srgbClr val="0070C0"/>
                </a:solidFill>
                <a:effectLst/>
                <a:uLnTx/>
                <a:uFillTx/>
                <a:latin typeface="Calibri" panose="020F0502020204030204"/>
                <a:ea typeface="+mn-ea"/>
                <a:cs typeface="+mn-cs"/>
              </a:rPr>
              <a:t>.</a:t>
            </a:r>
          </a:p>
        </p:txBody>
      </p:sp>
    </p:spTree>
    <p:extLst>
      <p:ext uri="{BB962C8B-B14F-4D97-AF65-F5344CB8AC3E}">
        <p14:creationId xmlns:p14="http://schemas.microsoft.com/office/powerpoint/2010/main" val="3774706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820AAF9-F236-34C1-1F84-18451D8CB19B}"/>
              </a:ext>
            </a:extLst>
          </p:cNvPr>
          <p:cNvSpPr txBox="1"/>
          <p:nvPr/>
        </p:nvSpPr>
        <p:spPr>
          <a:xfrm>
            <a:off x="560438" y="612845"/>
            <a:ext cx="11179277" cy="406265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1800" b="1" i="0" u="none" strike="noStrike" kern="1200" cap="none" spc="0" normalizeH="0" baseline="0" noProof="0" dirty="0">
                <a:ln>
                  <a:noFill/>
                </a:ln>
                <a:solidFill>
                  <a:srgbClr val="C00000"/>
                </a:solidFill>
                <a:effectLst/>
                <a:uLnTx/>
                <a:uFillTx/>
                <a:latin typeface="Calibri" panose="020F0502020204030204"/>
                <a:ea typeface="+mn-ea"/>
                <a:cs typeface="+mn-cs"/>
              </a:rPr>
              <a:t>ҚҰНДЫ БІЛІМ ЖӘНЕ ЗИЯТКЕРЛІК ҚҰНДЫЛЫҚТАРЫ </a:t>
            </a:r>
            <a:endParaRPr kumimoji="0" lang="ru-RU" sz="1800" b="0" i="1" u="none" strike="noStrike" kern="1200" cap="none" spc="0" normalizeH="0" baseline="0" noProof="0" dirty="0">
              <a:ln>
                <a:noFill/>
              </a:ln>
              <a:solidFill>
                <a:srgbClr val="002060"/>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2000" b="1" i="1" u="none" strike="noStrike" kern="1200" cap="none" spc="0" normalizeH="0" baseline="0" noProof="0" dirty="0" err="1">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Құнды</a:t>
            </a:r>
            <a:r>
              <a:rPr kumimoji="0" lang="ru-RU" sz="2000" b="1" i="1"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ru-RU" sz="2000" b="1" i="1" u="none" strike="noStrike" kern="1200" cap="none" spc="0" normalizeH="0" baseline="0" noProof="0" dirty="0" err="1">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білім</a:t>
            </a:r>
            <a:r>
              <a:rPr kumimoji="0" lang="ru-RU" sz="2000" b="1" i="1"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ru-RU" sz="2000" b="0" i="1" u="none" strike="noStrike" kern="1200" cap="none" spc="0" normalizeH="0" baseline="0" noProof="0" dirty="0" err="1">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ұлттық</a:t>
            </a:r>
            <a:r>
              <a:rPr kumimoji="0" lang="ru-RU" sz="2000" b="0" i="1"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құндылықтардан</a:t>
            </a:r>
            <a:r>
              <a:rPr kumimoji="0" lang="ru-RU" sz="2000" b="0" i="1"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нәр</a:t>
            </a:r>
            <a:r>
              <a:rPr kumimoji="0" lang="ru-RU" sz="2000" b="0" i="1"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алған</a:t>
            </a:r>
            <a:r>
              <a:rPr kumimoji="0" lang="ru-RU" sz="2000" b="0" i="1"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адамның</a:t>
            </a:r>
            <a:r>
              <a:rPr kumimoji="0" lang="ru-RU" sz="2000" b="0" i="1"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ақылы</a:t>
            </a:r>
            <a:r>
              <a:rPr kumimoji="0" lang="ru-RU" sz="2000" b="0" i="1"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мен </a:t>
            </a:r>
            <a:r>
              <a:rPr kumimoji="0" lang="ru-RU" sz="2000" b="0" i="1" u="none" strike="noStrike" kern="1200" cap="none" spc="0" normalizeH="0" baseline="0" noProof="0" dirty="0" err="1">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жүрегін</a:t>
            </a:r>
            <a:r>
              <a:rPr kumimoji="0" lang="ru-RU" sz="2000" b="0" i="1"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кеңейтетін</a:t>
            </a:r>
            <a:r>
              <a:rPr kumimoji="0" lang="ru-RU" sz="2000" b="0" i="1"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болашаққа</a:t>
            </a:r>
            <a:r>
              <a:rPr kumimoji="0" lang="ru-RU" sz="2000" b="0" i="1"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бағдарланған</a:t>
            </a:r>
            <a:r>
              <a:rPr kumimoji="0" lang="ru-RU" sz="2000" b="0" i="1"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ru-RU" sz="2000" b="0" i="1" u="none" strike="noStrike" kern="1200" cap="none" spc="0" normalizeH="0" baseline="0" noProof="0" dirty="0" err="1">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жасампаздық</a:t>
            </a:r>
            <a:r>
              <a:rPr kumimoji="0" lang="ru-RU" sz="2000" b="0" i="1"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миссия </a:t>
            </a:r>
            <a:r>
              <a:rPr kumimoji="0" lang="ru-RU" sz="2000" b="0" i="1" u="none" strike="noStrike" kern="1200" cap="none" spc="0" normalizeH="0" baseline="0" noProof="0" dirty="0" err="1">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атқаратын</a:t>
            </a:r>
            <a:r>
              <a:rPr kumimoji="0" lang="ru-RU" sz="2000" b="0" i="1"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ru-RU" sz="2000" b="1" i="1" u="none" strike="noStrike" kern="1200" cap="none" spc="0" normalizeH="0" baseline="0" noProof="0" dirty="0" err="1">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құнарлы</a:t>
            </a:r>
            <a:r>
              <a:rPr kumimoji="0" lang="ru-RU" sz="2000" b="1" i="1"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ru-RU" sz="2000" b="1" i="1" u="none" strike="noStrike" kern="1200" cap="none" spc="0" normalizeH="0" baseline="0" noProof="0" dirty="0" err="1">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білім</a:t>
            </a:r>
            <a:r>
              <a:rPr kumimoji="0" lang="ru-RU" sz="2000" b="1" i="1"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2000" b="1" i="1"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Зияткерлік құндылықтар – </a:t>
            </a:r>
            <a:r>
              <a:rPr kumimoji="0" lang="kk-KZ" sz="2000" b="0" i="1"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адамның ақыл-парасатының, дарынының, даналығының, хакімдігінің, данышпандығының, кемеңгерлігінің, кемелдігінің іргетасы.</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2000" b="0" i="1"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kk-KZ" sz="2000" b="1" i="1" u="none" strike="noStrike" kern="1200" cap="none" spc="0" normalizeH="0" baseline="0" noProof="0" dirty="0">
                <a:ln>
                  <a:noFill/>
                </a:ln>
                <a:solidFill>
                  <a:srgbClr val="002060"/>
                </a:solidFill>
                <a:effectLst/>
                <a:uLnTx/>
                <a:uFillTx/>
                <a:latin typeface="Times New Roman" panose="02020603050405020304" pitchFamily="18" charset="0"/>
                <a:cs typeface="Times New Roman" panose="02020603050405020304" pitchFamily="18" charset="0"/>
              </a:rPr>
              <a:t>Зияткерлік - </a:t>
            </a:r>
            <a:r>
              <a:rPr kumimoji="0" lang="kk-KZ" sz="2000" b="0" i="1" u="none" strike="noStrike" kern="1200" cap="none" spc="0" normalizeH="0" baseline="0" noProof="0" dirty="0">
                <a:ln>
                  <a:noFill/>
                </a:ln>
                <a:solidFill>
                  <a:srgbClr val="002060"/>
                </a:solidFill>
                <a:effectLst/>
                <a:uLnTx/>
                <a:uFillTx/>
                <a:latin typeface="Times New Roman" panose="02020603050405020304" pitchFamily="18" charset="0"/>
                <a:cs typeface="Times New Roman" panose="02020603050405020304" pitchFamily="18" charset="0"/>
              </a:rPr>
              <a:t>адамзат прогресінің бірден-бір тетігі</a:t>
            </a:r>
            <a:r>
              <a:rPr kumimoji="0" lang="kk-KZ" sz="2000" b="1" i="1" u="none" strike="noStrike" kern="1200" cap="none" spc="0" normalizeH="0" baseline="0" noProof="0" dirty="0">
                <a:ln>
                  <a:noFill/>
                </a:ln>
                <a:solidFill>
                  <a:srgbClr val="002060"/>
                </a:solidFill>
                <a:effectLst/>
                <a:uLnTx/>
                <a:uFillTx/>
                <a:latin typeface="Times New Roman" panose="02020603050405020304" pitchFamily="18" charset="0"/>
                <a:cs typeface="Times New Roman" panose="02020603050405020304" pitchFamily="18" charset="0"/>
              </a:rPr>
              <a:t>.</a:t>
            </a:r>
            <a:endParaRPr kumimoji="0" lang="ru-RU" sz="2000" b="1" i="1" u="none" strike="noStrike" kern="1200" cap="none" spc="0" normalizeH="0" baseline="0" noProof="0" dirty="0">
              <a:ln>
                <a:noFill/>
              </a:ln>
              <a:solidFill>
                <a:srgbClr val="002060"/>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2000" b="1" i="1"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Зияткерлік құндылықтар зиялы адамды қалыптастырады.</a:t>
            </a:r>
            <a:r>
              <a:rPr kumimoji="0" lang="kk-KZ" sz="2000" b="0" i="1"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ru-RU" sz="2000" b="0" i="1" u="none" strike="noStrike" kern="1200" cap="none" spc="0" normalizeH="0" baseline="0" noProof="0" dirty="0">
              <a:ln>
                <a:noFill/>
              </a:ln>
              <a:solidFill>
                <a:srgbClr val="002060"/>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kk-KZ"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20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ЗИЯТКЕРЛІКТІҢ АНТИПОДЫ - </a:t>
            </a:r>
            <a:r>
              <a:rPr kumimoji="0" lang="kk-KZ"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сауатсыздық, білімсіздік, көкіректің соқырлығы, кертартпалық, нигилизм, қараңғылық, надандық. Надандық халықты қараңғы қапасқа қамайтын, азып-тоздыратын зұлмат.</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2000" b="0" i="0" u="none" strike="noStrike" kern="1200" cap="none" spc="0" normalizeH="0" baseline="0" noProof="0" dirty="0">
                <a:ln>
                  <a:noFill/>
                </a:ln>
                <a:solidFill>
                  <a:srgbClr val="050505"/>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Абай: «Басында ми жоқ өзінде ой жоқ, күлкішіл кердең наданның. Көп айтса көнді, жұрт айтса болды, әдеті надан адамның» </a:t>
            </a:r>
            <a:endParaRPr kumimoji="0" lang="ru-RU"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D898571F-5A46-245A-0A60-086F5A2783D6}"/>
              </a:ext>
            </a:extLst>
          </p:cNvPr>
          <p:cNvSpPr txBox="1"/>
          <p:nvPr/>
        </p:nvSpPr>
        <p:spPr>
          <a:xfrm>
            <a:off x="570271" y="4675496"/>
            <a:ext cx="11051457" cy="1754326"/>
          </a:xfrm>
          <a:prstGeom prst="rect">
            <a:avLst/>
          </a:prstGeom>
          <a:noFill/>
        </p:spPr>
        <p:txBody>
          <a:bodyPr wrap="square">
            <a:spAutoFit/>
          </a:bodyPr>
          <a:lstStyle/>
          <a:p>
            <a:pPr>
              <a:defRPr/>
            </a:pPr>
            <a:r>
              <a:rPr lang="kk-KZ" sz="1800" b="1" dirty="0">
                <a:solidFill>
                  <a:srgbClr val="C00000"/>
                </a:solidFill>
                <a:latin typeface="+mn-lt"/>
              </a:rPr>
              <a:t>ЖАСАМПАЗ ЕҢБЕК ЖӘНЕ ҚҰТТЫ БІЛІК ҚҰНДЫЛЫҚТАРЫ</a:t>
            </a:r>
          </a:p>
          <a:p>
            <a:pPr>
              <a:defRPr/>
            </a:pPr>
            <a:r>
              <a:rPr lang="kk-KZ" sz="1800" b="1" dirty="0">
                <a:solidFill>
                  <a:srgbClr val="C00000"/>
                </a:solidFill>
                <a:latin typeface="+mn-lt"/>
              </a:rPr>
              <a:t> </a:t>
            </a:r>
            <a:r>
              <a:rPr lang="ru-RU" sz="1800" b="1" i="1" dirty="0" err="1">
                <a:solidFill>
                  <a:srgbClr val="002060"/>
                </a:solidFill>
              </a:rPr>
              <a:t>Б</a:t>
            </a:r>
            <a:r>
              <a:rPr lang="ru-RU" b="1" i="1" dirty="0" err="1">
                <a:solidFill>
                  <a:srgbClr val="002060"/>
                </a:solidFill>
                <a:effectLst/>
              </a:rPr>
              <a:t>арлық</a:t>
            </a:r>
            <a:r>
              <a:rPr lang="ru-RU" b="1" i="1" dirty="0">
                <a:solidFill>
                  <a:srgbClr val="002060"/>
                </a:solidFill>
                <a:effectLst/>
              </a:rPr>
              <a:t> </a:t>
            </a:r>
            <a:r>
              <a:rPr lang="ru-RU" b="1" i="1" dirty="0" err="1">
                <a:solidFill>
                  <a:srgbClr val="002060"/>
                </a:solidFill>
                <a:effectLst/>
              </a:rPr>
              <a:t>жетістіктің</a:t>
            </a:r>
            <a:r>
              <a:rPr lang="ru-RU" b="1" i="1" dirty="0">
                <a:solidFill>
                  <a:srgbClr val="002060"/>
                </a:solidFill>
                <a:effectLst/>
              </a:rPr>
              <a:t> </a:t>
            </a:r>
            <a:r>
              <a:rPr lang="ru-RU" b="1" i="1" dirty="0" err="1">
                <a:solidFill>
                  <a:srgbClr val="002060"/>
                </a:solidFill>
                <a:effectLst/>
              </a:rPr>
              <a:t>бастауы</a:t>
            </a:r>
            <a:r>
              <a:rPr lang="ru-RU" b="1" i="1" dirty="0">
                <a:solidFill>
                  <a:srgbClr val="002060"/>
                </a:solidFill>
                <a:effectLst/>
              </a:rPr>
              <a:t> – </a:t>
            </a:r>
            <a:r>
              <a:rPr lang="ru-RU" b="1" i="1" dirty="0" err="1">
                <a:solidFill>
                  <a:srgbClr val="002060"/>
                </a:solidFill>
                <a:effectLst/>
              </a:rPr>
              <a:t>адал</a:t>
            </a:r>
            <a:r>
              <a:rPr lang="ru-RU" b="1" i="1" dirty="0">
                <a:solidFill>
                  <a:srgbClr val="002060"/>
                </a:solidFill>
                <a:effectLst/>
              </a:rPr>
              <a:t> </a:t>
            </a:r>
            <a:r>
              <a:rPr lang="ru-RU" b="1" i="1" dirty="0" err="1">
                <a:solidFill>
                  <a:srgbClr val="002060"/>
                </a:solidFill>
                <a:effectLst/>
              </a:rPr>
              <a:t>еңбек</a:t>
            </a:r>
            <a:r>
              <a:rPr lang="ru-RU" b="1" i="1" dirty="0">
                <a:solidFill>
                  <a:srgbClr val="002060"/>
                </a:solidFill>
                <a:effectLst/>
              </a:rPr>
              <a:t>. </a:t>
            </a:r>
            <a:r>
              <a:rPr lang="ru-RU" b="1" i="1" dirty="0" err="1">
                <a:solidFill>
                  <a:srgbClr val="002060"/>
                </a:solidFill>
                <a:effectLst/>
              </a:rPr>
              <a:t>Адамзатқа</a:t>
            </a:r>
            <a:r>
              <a:rPr lang="ru-RU" b="1" i="1" dirty="0">
                <a:solidFill>
                  <a:srgbClr val="002060"/>
                </a:solidFill>
                <a:effectLst/>
              </a:rPr>
              <a:t>, </a:t>
            </a:r>
            <a:r>
              <a:rPr lang="ru-RU" b="1" i="1" dirty="0" err="1">
                <a:solidFill>
                  <a:srgbClr val="002060"/>
                </a:solidFill>
                <a:effectLst/>
              </a:rPr>
              <a:t>халыққа</a:t>
            </a:r>
            <a:r>
              <a:rPr lang="ru-RU" b="1" i="1" dirty="0">
                <a:solidFill>
                  <a:srgbClr val="002060"/>
                </a:solidFill>
                <a:effectLst/>
              </a:rPr>
              <a:t> </a:t>
            </a:r>
            <a:r>
              <a:rPr lang="ru-RU" b="1" i="1" dirty="0" err="1">
                <a:solidFill>
                  <a:srgbClr val="002060"/>
                </a:solidFill>
              </a:rPr>
              <a:t>қ</a:t>
            </a:r>
            <a:r>
              <a:rPr lang="ru-RU" b="1" i="1" dirty="0" err="1">
                <a:solidFill>
                  <a:srgbClr val="002060"/>
                </a:solidFill>
                <a:effectLst/>
              </a:rPr>
              <a:t>ұт</a:t>
            </a:r>
            <a:r>
              <a:rPr lang="ru-RU" b="1" i="1" dirty="0">
                <a:solidFill>
                  <a:srgbClr val="002060"/>
                </a:solidFill>
                <a:effectLst/>
              </a:rPr>
              <a:t> </a:t>
            </a:r>
            <a:r>
              <a:rPr lang="ru-RU" b="1" i="1" dirty="0" err="1">
                <a:solidFill>
                  <a:srgbClr val="002060"/>
                </a:solidFill>
                <a:effectLst/>
              </a:rPr>
              <a:t>әкелетін</a:t>
            </a:r>
            <a:r>
              <a:rPr lang="ru-RU" b="1" i="1" dirty="0">
                <a:solidFill>
                  <a:srgbClr val="002060"/>
                </a:solidFill>
                <a:effectLst/>
              </a:rPr>
              <a:t> </a:t>
            </a:r>
            <a:r>
              <a:rPr lang="ru-RU" b="1" i="1" dirty="0" err="1">
                <a:solidFill>
                  <a:srgbClr val="002060"/>
                </a:solidFill>
                <a:effectLst/>
              </a:rPr>
              <a:t>білік</a:t>
            </a:r>
            <a:r>
              <a:rPr lang="ru-RU" b="1" i="1" dirty="0">
                <a:solidFill>
                  <a:srgbClr val="002060"/>
                </a:solidFill>
                <a:effectLst/>
              </a:rPr>
              <a:t>, </a:t>
            </a:r>
            <a:r>
              <a:rPr lang="ru-RU" b="1" i="1" dirty="0" err="1">
                <a:solidFill>
                  <a:srgbClr val="002060"/>
                </a:solidFill>
                <a:effectLst/>
              </a:rPr>
              <a:t>іскерлік,жасампаз</a:t>
            </a:r>
            <a:r>
              <a:rPr lang="ru-RU" b="1" i="1" dirty="0">
                <a:solidFill>
                  <a:srgbClr val="002060"/>
                </a:solidFill>
                <a:effectLst/>
              </a:rPr>
              <a:t>  </a:t>
            </a:r>
            <a:r>
              <a:rPr lang="ru-RU" b="1" i="1" dirty="0" err="1">
                <a:solidFill>
                  <a:srgbClr val="002060"/>
                </a:solidFill>
                <a:effectLst/>
              </a:rPr>
              <a:t>қарекет</a:t>
            </a:r>
            <a:r>
              <a:rPr lang="ru-RU" b="1" i="1" dirty="0">
                <a:solidFill>
                  <a:srgbClr val="002060"/>
                </a:solidFill>
                <a:effectLst/>
              </a:rPr>
              <a:t>  </a:t>
            </a:r>
            <a:r>
              <a:rPr lang="ru-RU" b="1" i="1" dirty="0" err="1">
                <a:solidFill>
                  <a:srgbClr val="002060"/>
                </a:solidFill>
                <a:effectLst/>
              </a:rPr>
              <a:t>қажет</a:t>
            </a:r>
            <a:r>
              <a:rPr lang="ru-RU" b="1" i="1" dirty="0">
                <a:solidFill>
                  <a:srgbClr val="002060"/>
                </a:solidFill>
                <a:effectLst/>
              </a:rPr>
              <a:t>. </a:t>
            </a:r>
            <a:r>
              <a:rPr lang="ru-RU" b="1" i="1" dirty="0" err="1">
                <a:solidFill>
                  <a:srgbClr val="002060"/>
                </a:solidFill>
                <a:effectLst/>
              </a:rPr>
              <a:t>Жапония</a:t>
            </a:r>
            <a:r>
              <a:rPr lang="ru-RU" b="1" i="1" dirty="0">
                <a:solidFill>
                  <a:srgbClr val="002060"/>
                </a:solidFill>
                <a:effectLst/>
              </a:rPr>
              <a:t> мен Корея </a:t>
            </a:r>
            <a:r>
              <a:rPr lang="ru-RU" b="1" i="1" dirty="0" err="1">
                <a:solidFill>
                  <a:srgbClr val="002060"/>
                </a:solidFill>
                <a:effectLst/>
              </a:rPr>
              <a:t>үлгілері</a:t>
            </a:r>
            <a:r>
              <a:rPr lang="ru-RU" b="1" i="1" dirty="0">
                <a:solidFill>
                  <a:srgbClr val="002060"/>
                </a:solidFill>
                <a:effectLst/>
              </a:rPr>
              <a:t>.</a:t>
            </a:r>
            <a:endParaRPr lang="kk-KZ" sz="1800" b="1" i="1" dirty="0">
              <a:solidFill>
                <a:srgbClr val="002060"/>
              </a:solidFill>
            </a:endParaRPr>
          </a:p>
          <a:p>
            <a:pPr>
              <a:defRPr/>
            </a:pPr>
            <a:r>
              <a:rPr lang="kk-KZ" sz="1800" b="1" i="1" dirty="0">
                <a:solidFill>
                  <a:srgbClr val="002060"/>
                </a:solidFill>
                <a:effectLst/>
                <a:ea typeface="Calibri" panose="020F0502020204030204" pitchFamily="34" charset="0"/>
                <a:cs typeface="Times New Roman" panose="02020603050405020304" pitchFamily="18" charset="0"/>
              </a:rPr>
              <a:t>Еңбек тәрбиесін күшейту керек.</a:t>
            </a:r>
            <a:r>
              <a:rPr lang="kk-KZ" sz="1800" i="1" dirty="0">
                <a:solidFill>
                  <a:srgbClr val="002060"/>
                </a:solidFill>
                <a:effectLst/>
                <a:ea typeface="Calibri" panose="020F0502020204030204" pitchFamily="34" charset="0"/>
                <a:cs typeface="Times New Roman" panose="02020603050405020304" pitchFamily="18" charset="0"/>
              </a:rPr>
              <a:t> </a:t>
            </a:r>
            <a:r>
              <a:rPr lang="kk-KZ" i="1" dirty="0">
                <a:solidFill>
                  <a:srgbClr val="002060"/>
                </a:solidFill>
                <a:ea typeface="Calibri" panose="020F0502020204030204" pitchFamily="34" charset="0"/>
                <a:cs typeface="Times New Roman" panose="02020603050405020304" pitchFamily="18" charset="0"/>
              </a:rPr>
              <a:t> </a:t>
            </a:r>
            <a:r>
              <a:rPr lang="kk-KZ" sz="1800" i="1" dirty="0">
                <a:solidFill>
                  <a:srgbClr val="002060"/>
                </a:solidFill>
                <a:effectLst/>
                <a:ea typeface="Calibri" panose="020F0502020204030204" pitchFamily="34" charset="0"/>
                <a:cs typeface="Times New Roman" panose="02020603050405020304" pitchFamily="18" charset="0"/>
              </a:rPr>
              <a:t>«Көйлегі көктік, жұмыс жоқтық, аздырар адам баласын». </a:t>
            </a:r>
            <a:r>
              <a:rPr lang="kk-KZ" i="1" dirty="0">
                <a:solidFill>
                  <a:srgbClr val="002060"/>
                </a:solidFill>
                <a:ea typeface="Calibri" panose="020F0502020204030204" pitchFamily="34" charset="0"/>
                <a:cs typeface="Times New Roman" panose="02020603050405020304" pitchFamily="18" charset="0"/>
              </a:rPr>
              <a:t>Б</a:t>
            </a:r>
            <a:r>
              <a:rPr lang="kk-KZ" sz="1800" i="1" dirty="0">
                <a:solidFill>
                  <a:srgbClr val="002060"/>
                </a:solidFill>
                <a:effectLst/>
                <a:ea typeface="Calibri" panose="020F0502020204030204" pitchFamily="34" charset="0"/>
                <a:cs typeface="Times New Roman" panose="02020603050405020304" pitchFamily="18" charset="0"/>
              </a:rPr>
              <a:t>ала-бақшадан бастап, ЖОО-</a:t>
            </a:r>
            <a:r>
              <a:rPr lang="kk-KZ" sz="1800" i="1" dirty="0" err="1">
                <a:solidFill>
                  <a:srgbClr val="002060"/>
                </a:solidFill>
                <a:effectLst/>
                <a:ea typeface="Calibri" panose="020F0502020204030204" pitchFamily="34" charset="0"/>
                <a:cs typeface="Times New Roman" panose="02020603050405020304" pitchFamily="18" charset="0"/>
              </a:rPr>
              <a:t>на</a:t>
            </a:r>
            <a:r>
              <a:rPr lang="kk-KZ" sz="1800" i="1" dirty="0">
                <a:solidFill>
                  <a:srgbClr val="002060"/>
                </a:solidFill>
                <a:effectLst/>
                <a:ea typeface="Calibri" panose="020F0502020204030204" pitchFamily="34" charset="0"/>
                <a:cs typeface="Times New Roman" panose="02020603050405020304" pitchFamily="18" charset="0"/>
              </a:rPr>
              <a:t> дейінгі еңбек тәрбиесі. </a:t>
            </a:r>
            <a:r>
              <a:rPr lang="kk-KZ" b="1" i="1" dirty="0">
                <a:solidFill>
                  <a:srgbClr val="C00000"/>
                </a:solidFill>
                <a:ea typeface="Calibri" panose="020F0502020204030204" pitchFamily="34" charset="0"/>
                <a:cs typeface="Times New Roman" panose="02020603050405020304" pitchFamily="18" charset="0"/>
              </a:rPr>
              <a:t>Т</a:t>
            </a:r>
            <a:r>
              <a:rPr lang="kk-KZ" sz="1800" b="1" i="1" dirty="0">
                <a:solidFill>
                  <a:srgbClr val="C00000"/>
                </a:solidFill>
                <a:effectLst/>
                <a:ea typeface="Calibri" panose="020F0502020204030204" pitchFamily="34" charset="0"/>
                <a:cs typeface="Times New Roman" panose="02020603050405020304" pitchFamily="18" charset="0"/>
              </a:rPr>
              <a:t>ехнологиялық мәдениет, бизнес құндылықтары.</a:t>
            </a:r>
          </a:p>
          <a:p>
            <a:pPr>
              <a:defRPr/>
            </a:pPr>
            <a:r>
              <a:rPr lang="kk-KZ" b="1" dirty="0"/>
              <a:t>ЖАСАМПАЗДЫҚ</a:t>
            </a:r>
            <a:r>
              <a:rPr lang="kk-KZ" sz="1800" b="1" kern="1200" dirty="0">
                <a:effectLst/>
                <a:latin typeface="+mn-lt"/>
                <a:ea typeface="+mn-ea"/>
                <a:cs typeface="+mn-cs"/>
              </a:rPr>
              <a:t> АНТИПОДЫ: </a:t>
            </a:r>
            <a:r>
              <a:rPr lang="kk-KZ" b="1" dirty="0">
                <a:ea typeface="Calibri" panose="020F0502020204030204" pitchFamily="34" charset="0"/>
                <a:cs typeface="Times New Roman" panose="02020603050405020304" pitchFamily="18" charset="0"/>
              </a:rPr>
              <a:t>Еріншектік, </a:t>
            </a:r>
            <a:r>
              <a:rPr lang="kk-KZ" b="1" dirty="0" err="1">
                <a:ea typeface="Calibri" panose="020F0502020204030204" pitchFamily="34" charset="0"/>
                <a:cs typeface="Times New Roman" panose="02020603050405020304" pitchFamily="18" charset="0"/>
              </a:rPr>
              <a:t>бойкүйездік,оңай</a:t>
            </a:r>
            <a:r>
              <a:rPr lang="kk-KZ" b="1" dirty="0">
                <a:ea typeface="Calibri" panose="020F0502020204030204" pitchFamily="34" charset="0"/>
                <a:cs typeface="Times New Roman" panose="02020603050405020304" pitchFamily="18" charset="0"/>
              </a:rPr>
              <a:t> пайда табуға әуестік,</a:t>
            </a:r>
            <a:r>
              <a:rPr lang="en-US" b="1" dirty="0">
                <a:ea typeface="Calibri" panose="020F0502020204030204" pitchFamily="34" charset="0"/>
                <a:cs typeface="Times New Roman" panose="02020603050405020304" pitchFamily="18" charset="0"/>
              </a:rPr>
              <a:t>NEET </a:t>
            </a:r>
            <a:r>
              <a:rPr lang="kk-KZ" b="1" dirty="0">
                <a:ea typeface="Calibri" panose="020F0502020204030204" pitchFamily="34" charset="0"/>
                <a:cs typeface="Times New Roman" panose="02020603050405020304" pitchFamily="18" charset="0"/>
              </a:rPr>
              <a:t>жастары (20 </a:t>
            </a:r>
            <a:r>
              <a:rPr lang="kk-KZ" sz="1800" b="1" dirty="0">
                <a:effectLst/>
                <a:ea typeface="Calibri" panose="020F0502020204030204" pitchFamily="34" charset="0"/>
                <a:cs typeface="Times New Roman" panose="02020603050405020304" pitchFamily="18" charset="0"/>
              </a:rPr>
              <a:t>7</a:t>
            </a:r>
            <a:r>
              <a:rPr lang="ru-RU" sz="1800" b="1" dirty="0">
                <a:effectLst/>
                <a:ea typeface="Calibri" panose="020F0502020204030204" pitchFamily="34" charset="0"/>
                <a:cs typeface="Times New Roman" panose="02020603050405020304" pitchFamily="18" charset="0"/>
              </a:rPr>
              <a:t>%</a:t>
            </a:r>
            <a:r>
              <a:rPr lang="kk-KZ" b="1" dirty="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4241732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F4886BE-A0BD-79DD-7B4C-B40749C703E7}"/>
              </a:ext>
            </a:extLst>
          </p:cNvPr>
          <p:cNvSpPr txBox="1"/>
          <p:nvPr/>
        </p:nvSpPr>
        <p:spPr>
          <a:xfrm>
            <a:off x="1578077" y="103239"/>
            <a:ext cx="9586452" cy="369332"/>
          </a:xfrm>
          <a:prstGeom prst="rect">
            <a:avLst/>
          </a:prstGeom>
          <a:noFill/>
        </p:spPr>
        <p:txBody>
          <a:bodyPr wrap="square">
            <a:spAutoFit/>
          </a:bodyPr>
          <a:lstStyle/>
          <a:p>
            <a:r>
              <a:rPr lang="kk-KZ" sz="1800" b="1" dirty="0">
                <a:solidFill>
                  <a:srgbClr val="0070C0"/>
                </a:solidFill>
                <a:latin typeface="Arial" panose="020B0604020202020204" pitchFamily="34" charset="0"/>
                <a:cs typeface="Arial" panose="020B0604020202020204" pitchFamily="34" charset="0"/>
              </a:rPr>
              <a:t>ҰНДЫЛЫҚТАРҒА НЕГІЗДЕЛГЕН  ҰЛТТЫҚ МЕКТЕП МОДЕЛІ ( жоба)</a:t>
            </a:r>
            <a:endParaRPr lang="ru-RU" dirty="0"/>
          </a:p>
        </p:txBody>
      </p:sp>
      <p:sp>
        <p:nvSpPr>
          <p:cNvPr id="5" name="TextBox 4">
            <a:extLst>
              <a:ext uri="{FF2B5EF4-FFF2-40B4-BE49-F238E27FC236}">
                <a16:creationId xmlns:a16="http://schemas.microsoft.com/office/drawing/2014/main" id="{A6AA0294-5772-F7F4-9217-A1BB3A61A878}"/>
              </a:ext>
            </a:extLst>
          </p:cNvPr>
          <p:cNvSpPr txBox="1"/>
          <p:nvPr/>
        </p:nvSpPr>
        <p:spPr>
          <a:xfrm>
            <a:off x="2415540" y="2479390"/>
            <a:ext cx="6098458" cy="120032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kk-KZ" sz="2400" b="1"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Білім мазмұнын Абайдың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kk-KZ" sz="2400" b="1"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“Толық адам"  концепциясына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kk-KZ" sz="2400" b="1"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негіздеу</a:t>
            </a:r>
            <a:endParaRPr kumimoji="0" lang="ru-RU" altLang="zh-CN" sz="2400" b="1" i="0" u="none" strike="noStrike" kern="1200" cap="none" spc="0" normalizeH="0" baseline="0" noProof="0" dirty="0">
              <a:ln>
                <a:noFill/>
              </a:ln>
              <a:solidFill>
                <a:srgbClr val="002060"/>
              </a:solidFill>
              <a:effectLst/>
              <a:uLnTx/>
              <a:uFillTx/>
              <a:latin typeface="Arial" panose="020B0604020202020204" pitchFamily="34" charset="0"/>
              <a:ea typeface="等线" panose="02010600030101010101" pitchFamily="2" charset="-122"/>
              <a:cs typeface="Arial" panose="020B0604020202020204" pitchFamily="34" charset="0"/>
            </a:endParaRPr>
          </a:p>
        </p:txBody>
      </p:sp>
      <p:sp>
        <p:nvSpPr>
          <p:cNvPr id="7" name="TextBox 6">
            <a:extLst>
              <a:ext uri="{FF2B5EF4-FFF2-40B4-BE49-F238E27FC236}">
                <a16:creationId xmlns:a16="http://schemas.microsoft.com/office/drawing/2014/main" id="{38BB3B89-9C06-821D-7F33-2B11C9710759}"/>
              </a:ext>
            </a:extLst>
          </p:cNvPr>
          <p:cNvSpPr txBox="1"/>
          <p:nvPr/>
        </p:nvSpPr>
        <p:spPr>
          <a:xfrm>
            <a:off x="0" y="1241793"/>
            <a:ext cx="6365159" cy="124649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kk-KZ" sz="1500" b="1" i="0" u="none" strike="noStrike" kern="1200" cap="none" spc="0" normalizeH="0" baseline="0" noProof="0" dirty="0">
                <a:ln>
                  <a:noFill/>
                </a:ln>
                <a:solidFill>
                  <a:srgbClr val="002060"/>
                </a:solidFill>
                <a:effectLst/>
                <a:uLnTx/>
                <a:uFillTx/>
                <a:latin typeface="Arial" pitchFamily="34" charset="0"/>
                <a:ea typeface="Calibri" panose="020F0502020204030204" pitchFamily="34" charset="0"/>
                <a:cs typeface="Arial" pitchFamily="34" charset="0"/>
              </a:rPr>
              <a:t>Бастауыш мектеп </a:t>
            </a:r>
            <a:r>
              <a:rPr kumimoji="0" lang="kk-KZ" sz="1500" b="0" i="0" u="none" strike="noStrike" kern="1200" cap="none" spc="0" normalizeH="0" baseline="0" noProof="0" dirty="0">
                <a:ln>
                  <a:noFill/>
                </a:ln>
                <a:solidFill>
                  <a:srgbClr val="002060"/>
                </a:solidFill>
                <a:effectLst/>
                <a:uLnTx/>
                <a:uFillTx/>
                <a:latin typeface="Arial" pitchFamily="34" charset="0"/>
                <a:ea typeface="Calibri" panose="020F0502020204030204" pitchFamily="34" charset="0"/>
                <a:cs typeface="Arial" pitchFamily="34" charset="0"/>
              </a:rPr>
              <a:t>–  баланың ықыласын</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1500" b="0" i="0" u="none" strike="noStrike" kern="1200" cap="none" spc="0" normalizeH="0" baseline="0" noProof="0" dirty="0">
                <a:ln>
                  <a:noFill/>
                </a:ln>
                <a:solidFill>
                  <a:srgbClr val="002060"/>
                </a:solidFill>
                <a:effectLst/>
                <a:uLnTx/>
                <a:uFillTx/>
                <a:latin typeface="Arial" pitchFamily="34" charset="0"/>
                <a:ea typeface="Calibri" panose="020F0502020204030204" pitchFamily="34" charset="0"/>
                <a:cs typeface="Arial" pitchFamily="34" charset="0"/>
              </a:rPr>
              <a:t>      ұштау, ұлттық тәрбиені дарыту</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1500" b="0" i="0" u="none" strike="noStrike" kern="1200" cap="none" spc="0" normalizeH="0" baseline="0" noProof="0" dirty="0">
                <a:ln>
                  <a:noFill/>
                </a:ln>
                <a:solidFill>
                  <a:srgbClr val="002060"/>
                </a:solidFill>
                <a:effectLst/>
                <a:uLnTx/>
                <a:uFillTx/>
                <a:latin typeface="Arial" pitchFamily="34" charset="0"/>
                <a:ea typeface="Calibri" panose="020F0502020204030204" pitchFamily="34" charset="0"/>
                <a:cs typeface="Arial" pitchFamily="34" charset="0"/>
              </a:rPr>
              <a:t>     </a:t>
            </a:r>
            <a:r>
              <a:rPr kumimoji="0" lang="kk-KZ" sz="1500" b="1" i="0" u="none" strike="noStrike" kern="1200" cap="none" spc="0" normalizeH="0" baseline="0" noProof="0" dirty="0">
                <a:ln>
                  <a:noFill/>
                </a:ln>
                <a:solidFill>
                  <a:srgbClr val="002060"/>
                </a:solidFill>
                <a:effectLst/>
                <a:uLnTx/>
                <a:uFillTx/>
                <a:latin typeface="Arial" pitchFamily="34" charset="0"/>
                <a:ea typeface="Calibri" panose="020F0502020204030204" pitchFamily="34" charset="0"/>
                <a:cs typeface="Arial" pitchFamily="34" charset="0"/>
              </a:rPr>
              <a:t>Орта сыныптар </a:t>
            </a:r>
            <a:r>
              <a:rPr kumimoji="0" lang="kk-KZ" sz="1500" b="0" i="0" u="none" strike="noStrike" kern="1200" cap="none" spc="0" normalizeH="0" baseline="0" noProof="0" dirty="0">
                <a:ln>
                  <a:noFill/>
                </a:ln>
                <a:solidFill>
                  <a:srgbClr val="002060"/>
                </a:solidFill>
                <a:effectLst/>
                <a:uLnTx/>
                <a:uFillTx/>
                <a:latin typeface="Arial" pitchFamily="34" charset="0"/>
                <a:ea typeface="Calibri" panose="020F0502020204030204" pitchFamily="34" charset="0"/>
                <a:cs typeface="Arial" pitchFamily="34" charset="0"/>
              </a:rPr>
              <a:t>– ғылым негіздерін игеру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1500" b="1" i="0" u="none" strike="noStrike" kern="1200" cap="none" spc="0" normalizeH="0" baseline="0" noProof="0" dirty="0">
                <a:ln>
                  <a:noFill/>
                </a:ln>
                <a:solidFill>
                  <a:srgbClr val="002060"/>
                </a:solidFill>
                <a:effectLst/>
                <a:uLnTx/>
                <a:uFillTx/>
                <a:latin typeface="Arial" pitchFamily="34" charset="0"/>
                <a:ea typeface="Calibri" panose="020F0502020204030204" pitchFamily="34" charset="0"/>
                <a:cs typeface="Arial" pitchFamily="34" charset="0"/>
              </a:rPr>
              <a:t>     Жоғарғы сыныптар </a:t>
            </a:r>
            <a:r>
              <a:rPr kumimoji="0" lang="kk-KZ" sz="1500" b="0" i="0" u="none" strike="noStrike" kern="1200" cap="none" spc="0" normalizeH="0" baseline="0" noProof="0" dirty="0">
                <a:ln>
                  <a:noFill/>
                </a:ln>
                <a:solidFill>
                  <a:srgbClr val="002060"/>
                </a:solidFill>
                <a:effectLst/>
                <a:uLnTx/>
                <a:uFillTx/>
                <a:latin typeface="Arial" pitchFamily="34" charset="0"/>
                <a:ea typeface="Calibri" panose="020F0502020204030204" pitchFamily="34" charset="0"/>
                <a:cs typeface="Arial" pitchFamily="34" charset="0"/>
              </a:rPr>
              <a:t>– мамандық игеруге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1500" b="0" i="0" u="none" strike="noStrike" kern="1200" cap="none" spc="0" normalizeH="0" baseline="0" noProof="0" dirty="0">
                <a:ln>
                  <a:noFill/>
                </a:ln>
                <a:solidFill>
                  <a:srgbClr val="002060"/>
                </a:solidFill>
                <a:effectLst/>
                <a:uLnTx/>
                <a:uFillTx/>
                <a:latin typeface="Arial" pitchFamily="34" charset="0"/>
                <a:ea typeface="Calibri" panose="020F0502020204030204" pitchFamily="34" charset="0"/>
                <a:cs typeface="Arial" pitchFamily="34" charset="0"/>
              </a:rPr>
              <a:t>     даярлық жасау</a:t>
            </a:r>
            <a:endParaRPr kumimoji="0" lang="ru-RU" altLang="zh-CN" sz="1500" b="0" i="0" u="none" strike="noStrike" kern="1200" cap="none" spc="0" normalizeH="0" baseline="0" noProof="0" dirty="0">
              <a:ln>
                <a:noFill/>
              </a:ln>
              <a:solidFill>
                <a:srgbClr val="002060"/>
              </a:solidFill>
              <a:effectLst/>
              <a:uLnTx/>
              <a:uFillTx/>
              <a:latin typeface="Arial" pitchFamily="34" charset="0"/>
              <a:ea typeface="等线" panose="02010600030101010101" pitchFamily="2" charset="-122"/>
              <a:cs typeface="Arial" pitchFamily="34" charset="0"/>
            </a:endParaRPr>
          </a:p>
        </p:txBody>
      </p:sp>
      <p:sp>
        <p:nvSpPr>
          <p:cNvPr id="9" name="TextBox 8">
            <a:extLst>
              <a:ext uri="{FF2B5EF4-FFF2-40B4-BE49-F238E27FC236}">
                <a16:creationId xmlns:a16="http://schemas.microsoft.com/office/drawing/2014/main" id="{CAB1A376-1DBF-36F8-0332-A6439B96B175}"/>
              </a:ext>
            </a:extLst>
          </p:cNvPr>
          <p:cNvSpPr txBox="1"/>
          <p:nvPr/>
        </p:nvSpPr>
        <p:spPr>
          <a:xfrm>
            <a:off x="5232482" y="728102"/>
            <a:ext cx="6098458" cy="707886"/>
          </a:xfrm>
          <a:prstGeom prst="rect">
            <a:avLst/>
          </a:prstGeom>
          <a:noFill/>
        </p:spPr>
        <p:txBody>
          <a:bodyPr wrap="square">
            <a:spAutoFit/>
          </a:bodyPr>
          <a:lstStyle/>
          <a:p>
            <a:r>
              <a:rPr kumimoji="0" lang="kk-KZ" sz="2000" b="0" i="0" u="none" strike="noStrike" kern="1200" cap="none" spc="0" normalizeH="0" baseline="0" noProof="0" dirty="0">
                <a:ln>
                  <a:noFill/>
                </a:ln>
                <a:solidFill>
                  <a:srgbClr val="002060"/>
                </a:solidFill>
                <a:effectLst/>
                <a:uLnTx/>
                <a:uFillTx/>
                <a:latin typeface="Arial" pitchFamily="34" charset="0"/>
                <a:ea typeface="Calibri" panose="020F0502020204030204" pitchFamily="34" charset="0"/>
                <a:cs typeface="Arial" pitchFamily="34" charset="0"/>
              </a:rPr>
              <a:t>Білім берудің болашаққа бағдарланған </a:t>
            </a:r>
          </a:p>
          <a:p>
            <a:r>
              <a:rPr kumimoji="0" lang="kk-KZ" sz="2000" b="0" i="0" u="none" strike="noStrike" kern="1200" cap="none" spc="0" normalizeH="0" baseline="0" noProof="0" dirty="0">
                <a:ln>
                  <a:noFill/>
                </a:ln>
                <a:solidFill>
                  <a:srgbClr val="002060"/>
                </a:solidFill>
                <a:effectLst/>
                <a:uLnTx/>
                <a:uFillTx/>
                <a:latin typeface="Arial" pitchFamily="34" charset="0"/>
                <a:ea typeface="Calibri" panose="020F0502020204030204" pitchFamily="34" charset="0"/>
                <a:cs typeface="Arial" pitchFamily="34" charset="0"/>
              </a:rPr>
              <a:t> жасампаздық  сипаты</a:t>
            </a:r>
            <a:endParaRPr lang="ru-RU" sz="2000" dirty="0"/>
          </a:p>
        </p:txBody>
      </p:sp>
      <p:sp>
        <p:nvSpPr>
          <p:cNvPr id="11" name="TextBox 10">
            <a:extLst>
              <a:ext uri="{FF2B5EF4-FFF2-40B4-BE49-F238E27FC236}">
                <a16:creationId xmlns:a16="http://schemas.microsoft.com/office/drawing/2014/main" id="{0E920005-AACE-30CC-2124-B446B2A4759E}"/>
              </a:ext>
            </a:extLst>
          </p:cNvPr>
          <p:cNvSpPr txBox="1"/>
          <p:nvPr/>
        </p:nvSpPr>
        <p:spPr>
          <a:xfrm>
            <a:off x="5758139" y="1496986"/>
            <a:ext cx="7040880" cy="707886"/>
          </a:xfrm>
          <a:prstGeom prst="rect">
            <a:avLst/>
          </a:prstGeom>
          <a:noFill/>
        </p:spPr>
        <p:txBody>
          <a:bodyPr wrap="square">
            <a:spAutoFit/>
          </a:bodyPr>
          <a:lstStyle/>
          <a:p>
            <a:pPr algn="ctr"/>
            <a:r>
              <a:rPr lang="kk-KZ" sz="2000" dirty="0">
                <a:solidFill>
                  <a:srgbClr val="002060"/>
                </a:solidFill>
                <a:latin typeface="Arial" panose="020B0604020202020204" pitchFamily="34" charset="0"/>
                <a:ea typeface="Calibri" panose="020F0502020204030204" pitchFamily="34" charset="0"/>
                <a:cs typeface="Arial" panose="020B0604020202020204" pitchFamily="34" charset="0"/>
              </a:rPr>
              <a:t>Мұғалімге – шығармашылық еркіндік, сенім,</a:t>
            </a:r>
          </a:p>
          <a:p>
            <a:pPr algn="ctr"/>
            <a:r>
              <a:rPr lang="kk-KZ" sz="2000" dirty="0">
                <a:solidFill>
                  <a:srgbClr val="002060"/>
                </a:solidFill>
                <a:latin typeface="Arial" panose="020B0604020202020204" pitchFamily="34" charset="0"/>
                <a:ea typeface="Calibri" panose="020F0502020204030204" pitchFamily="34" charset="0"/>
                <a:cs typeface="Arial" panose="020B0604020202020204" pitchFamily="34" charset="0"/>
              </a:rPr>
              <a:t> құрмет, Балаға - психологиялық жайлылық </a:t>
            </a:r>
            <a:endParaRPr lang="ru-RU" altLang="zh-CN" sz="2000" dirty="0">
              <a:solidFill>
                <a:srgbClr val="002060"/>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DD655209-B360-6031-4C88-430C7855FDC4}"/>
              </a:ext>
            </a:extLst>
          </p:cNvPr>
          <p:cNvSpPr txBox="1"/>
          <p:nvPr/>
        </p:nvSpPr>
        <p:spPr>
          <a:xfrm>
            <a:off x="6614160" y="2402448"/>
            <a:ext cx="7040880" cy="1015663"/>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kk-KZ" sz="20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STEM білім беру – инженерлік/-</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kk-KZ" sz="20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технологиялық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kk-KZ" sz="2000" b="0" i="0" u="none" strike="noStrike" kern="1200" cap="none" spc="0" normalizeH="0" baseline="0" noProof="0" dirty="0" err="1">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құзыреттілікке</a:t>
            </a:r>
            <a:r>
              <a:rPr kumimoji="0" lang="kk-KZ" sz="20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 басымдық</a:t>
            </a:r>
          </a:p>
        </p:txBody>
      </p:sp>
      <p:sp>
        <p:nvSpPr>
          <p:cNvPr id="15" name="TextBox 14">
            <a:extLst>
              <a:ext uri="{FF2B5EF4-FFF2-40B4-BE49-F238E27FC236}">
                <a16:creationId xmlns:a16="http://schemas.microsoft.com/office/drawing/2014/main" id="{1FFF61D7-8769-ADCD-DBE3-4E910B75B6DE}"/>
              </a:ext>
            </a:extLst>
          </p:cNvPr>
          <p:cNvSpPr txBox="1"/>
          <p:nvPr/>
        </p:nvSpPr>
        <p:spPr>
          <a:xfrm>
            <a:off x="7484069" y="3522971"/>
            <a:ext cx="7200900" cy="369332"/>
          </a:xfrm>
          <a:prstGeom prst="rect">
            <a:avLst/>
          </a:prstGeom>
          <a:noFill/>
        </p:spPr>
        <p:txBody>
          <a:bodyPr wrap="square">
            <a:spAutoFit/>
          </a:bodyPr>
          <a:lstStyle/>
          <a:p>
            <a:r>
              <a:rPr lang="kk-KZ" sz="1800" dirty="0">
                <a:solidFill>
                  <a:srgbClr val="002060"/>
                </a:solidFill>
                <a:latin typeface="Arial" pitchFamily="34" charset="0"/>
                <a:ea typeface="Calibri" panose="020F0502020204030204" pitchFamily="34" charset="0"/>
                <a:cs typeface="Arial" pitchFamily="34" charset="0"/>
              </a:rPr>
              <a:t>Мектеп-ЖОО  арасындағы сабақтастық</a:t>
            </a:r>
            <a:endParaRPr lang="ru-RU" dirty="0"/>
          </a:p>
        </p:txBody>
      </p:sp>
      <p:sp>
        <p:nvSpPr>
          <p:cNvPr id="17" name="TextBox 16">
            <a:extLst>
              <a:ext uri="{FF2B5EF4-FFF2-40B4-BE49-F238E27FC236}">
                <a16:creationId xmlns:a16="http://schemas.microsoft.com/office/drawing/2014/main" id="{E49E5FD2-26A3-D7CC-B091-7B927EC788C8}"/>
              </a:ext>
            </a:extLst>
          </p:cNvPr>
          <p:cNvSpPr txBox="1"/>
          <p:nvPr/>
        </p:nvSpPr>
        <p:spPr>
          <a:xfrm>
            <a:off x="5984158" y="3985748"/>
            <a:ext cx="5933522" cy="677108"/>
          </a:xfrm>
          <a:prstGeom prst="rect">
            <a:avLst/>
          </a:prstGeom>
          <a:noFill/>
        </p:spPr>
        <p:txBody>
          <a:bodyPr wrap="square">
            <a:spAutoFit/>
          </a:bodyPr>
          <a:lstStyle/>
          <a:p>
            <a:pPr marL="0" marR="0" lvl="0" indent="450215" algn="ctr" defTabSz="914400" rtl="0" eaLnBrk="1" fontAlgn="auto" latinLnBrk="0" hangingPunct="1">
              <a:lnSpc>
                <a:spcPct val="100000"/>
              </a:lnSpc>
              <a:spcBef>
                <a:spcPts val="0"/>
              </a:spcBef>
              <a:spcAft>
                <a:spcPts val="0"/>
              </a:spcAft>
              <a:buClrTx/>
              <a:buSzTx/>
              <a:buFontTx/>
              <a:buNone/>
              <a:tabLst/>
              <a:defRPr/>
            </a:pPr>
            <a:r>
              <a:rPr kumimoji="0" lang="kk-KZ" b="0" i="0" u="none" strike="noStrike" kern="1200" cap="none" spc="0" normalizeH="0" baseline="0" noProof="0" dirty="0">
                <a:ln>
                  <a:noFill/>
                </a:ln>
                <a:solidFill>
                  <a:srgbClr val="002060"/>
                </a:solidFill>
                <a:effectLst/>
                <a:uLnTx/>
                <a:uFillTx/>
                <a:latin typeface="Arial" pitchFamily="34" charset="0"/>
                <a:ea typeface="Calibri" panose="020F0502020204030204" pitchFamily="34" charset="0"/>
                <a:cs typeface="Arial" pitchFamily="34" charset="0"/>
              </a:rPr>
              <a:t>Білім берудің </a:t>
            </a:r>
            <a:r>
              <a:rPr kumimoji="0" lang="kk-KZ" b="0" i="0" u="none" strike="noStrike" kern="1200" cap="none" spc="0" normalizeH="0" baseline="0" noProof="0" dirty="0" err="1">
                <a:ln>
                  <a:noFill/>
                </a:ln>
                <a:solidFill>
                  <a:srgbClr val="002060"/>
                </a:solidFill>
                <a:effectLst/>
                <a:uLnTx/>
                <a:uFillTx/>
                <a:latin typeface="Arial" pitchFamily="34" charset="0"/>
                <a:ea typeface="Calibri" panose="020F0502020204030204" pitchFamily="34" charset="0"/>
                <a:cs typeface="Arial" pitchFamily="34" charset="0"/>
              </a:rPr>
              <a:t>инклюзивтік</a:t>
            </a:r>
            <a:r>
              <a:rPr kumimoji="0" lang="kk-KZ" b="0" i="0" u="none" strike="noStrike" kern="1200" cap="none" spc="0" normalizeH="0" baseline="0" noProof="0" dirty="0">
                <a:ln>
                  <a:noFill/>
                </a:ln>
                <a:solidFill>
                  <a:srgbClr val="002060"/>
                </a:solidFill>
                <a:effectLst/>
                <a:uLnTx/>
                <a:uFillTx/>
                <a:latin typeface="Arial" pitchFamily="34" charset="0"/>
                <a:ea typeface="Calibri" panose="020F0502020204030204" pitchFamily="34" charset="0"/>
                <a:cs typeface="Arial" pitchFamily="34" charset="0"/>
              </a:rPr>
              <a:t> сипаты: оқушының танымдық ерекшеліктері мен қажеттіліктерін ескер</a:t>
            </a:r>
            <a:r>
              <a:rPr kumimoji="0" lang="kk-KZ" sz="2000" b="0" i="0" u="none" strike="noStrike" kern="1200" cap="none" spc="0" normalizeH="0" baseline="0" noProof="0" dirty="0">
                <a:ln>
                  <a:noFill/>
                </a:ln>
                <a:solidFill>
                  <a:srgbClr val="002060"/>
                </a:solidFill>
                <a:effectLst/>
                <a:uLnTx/>
                <a:uFillTx/>
                <a:latin typeface="Arial" pitchFamily="34" charset="0"/>
                <a:ea typeface="Calibri" panose="020F0502020204030204" pitchFamily="34" charset="0"/>
                <a:cs typeface="Arial" pitchFamily="34" charset="0"/>
              </a:rPr>
              <a:t>у</a:t>
            </a:r>
            <a:endParaRPr kumimoji="0" lang="ru-RU" altLang="zh-CN" sz="2000" b="0" i="0" u="none" strike="noStrike" kern="1200" cap="none" spc="0" normalizeH="0" baseline="0" noProof="0" dirty="0">
              <a:ln>
                <a:noFill/>
              </a:ln>
              <a:solidFill>
                <a:srgbClr val="002060"/>
              </a:solidFill>
              <a:effectLst/>
              <a:uLnTx/>
              <a:uFillTx/>
              <a:latin typeface="Arial" pitchFamily="34" charset="0"/>
              <a:ea typeface="等线" panose="02010600030101010101" pitchFamily="2" charset="-122"/>
              <a:cs typeface="Arial" pitchFamily="34" charset="0"/>
            </a:endParaRPr>
          </a:p>
        </p:txBody>
      </p:sp>
      <p:sp>
        <p:nvSpPr>
          <p:cNvPr id="19" name="TextBox 18">
            <a:extLst>
              <a:ext uri="{FF2B5EF4-FFF2-40B4-BE49-F238E27FC236}">
                <a16:creationId xmlns:a16="http://schemas.microsoft.com/office/drawing/2014/main" id="{482D97AF-4511-0246-F2A7-B7200E3BDE37}"/>
              </a:ext>
            </a:extLst>
          </p:cNvPr>
          <p:cNvSpPr txBox="1"/>
          <p:nvPr/>
        </p:nvSpPr>
        <p:spPr>
          <a:xfrm>
            <a:off x="1" y="3408668"/>
            <a:ext cx="4556759" cy="400110"/>
          </a:xfrm>
          <a:prstGeom prst="rect">
            <a:avLst/>
          </a:prstGeom>
          <a:noFill/>
        </p:spPr>
        <p:txBody>
          <a:bodyPr wrap="square">
            <a:spAutoFit/>
          </a:bodyPr>
          <a:lstStyle/>
          <a:p>
            <a:r>
              <a:rPr kumimoji="0" lang="kk-KZ" sz="2000" b="0"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Қазақ сөз мәдениетін меңгерту </a:t>
            </a:r>
            <a:endParaRPr lang="ru-RU" sz="2000" dirty="0"/>
          </a:p>
        </p:txBody>
      </p:sp>
      <p:sp>
        <p:nvSpPr>
          <p:cNvPr id="21" name="TextBox 20">
            <a:extLst>
              <a:ext uri="{FF2B5EF4-FFF2-40B4-BE49-F238E27FC236}">
                <a16:creationId xmlns:a16="http://schemas.microsoft.com/office/drawing/2014/main" id="{D59CB14A-D932-46B2-DEBD-F8C31577496F}"/>
              </a:ext>
            </a:extLst>
          </p:cNvPr>
          <p:cNvSpPr txBox="1"/>
          <p:nvPr/>
        </p:nvSpPr>
        <p:spPr>
          <a:xfrm>
            <a:off x="-583053" y="4144250"/>
            <a:ext cx="6047822" cy="92333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kk-KZ" b="0" i="0" u="none" strike="noStrike" kern="1200" cap="none" spc="0" normalizeH="0" baseline="0" noProof="0" dirty="0">
                <a:ln>
                  <a:noFill/>
                </a:ln>
                <a:solidFill>
                  <a:srgbClr val="002060"/>
                </a:solidFill>
                <a:effectLst/>
                <a:uLnTx/>
                <a:uFillTx/>
                <a:latin typeface="Arial" pitchFamily="34" charset="0"/>
                <a:ea typeface="Calibri" panose="020F0502020204030204" pitchFamily="34" charset="0"/>
                <a:cs typeface="Arial" pitchFamily="34" charset="0"/>
              </a:rPr>
              <a:t>Білім берудің </a:t>
            </a:r>
            <a:r>
              <a:rPr kumimoji="0" lang="kk-KZ" b="0" i="0" u="none" strike="noStrike" kern="1200" cap="none" spc="0" normalizeH="0" baseline="0" noProof="0" dirty="0" err="1">
                <a:ln>
                  <a:noFill/>
                </a:ln>
                <a:solidFill>
                  <a:srgbClr val="002060"/>
                </a:solidFill>
                <a:effectLst/>
                <a:uLnTx/>
                <a:uFillTx/>
                <a:latin typeface="Arial" pitchFamily="34" charset="0"/>
                <a:ea typeface="Calibri" panose="020F0502020204030204" pitchFamily="34" charset="0"/>
                <a:cs typeface="Arial" pitchFamily="34" charset="0"/>
              </a:rPr>
              <a:t>биоадекватық</a:t>
            </a:r>
            <a:r>
              <a:rPr kumimoji="0" lang="kk-KZ" b="0" i="0" u="none" strike="noStrike" kern="1200" cap="none" spc="0" normalizeH="0" baseline="0" noProof="0" dirty="0">
                <a:ln>
                  <a:noFill/>
                </a:ln>
                <a:solidFill>
                  <a:srgbClr val="002060"/>
                </a:solidFill>
                <a:effectLst/>
                <a:uLnTx/>
                <a:uFillTx/>
                <a:latin typeface="Arial" pitchFamily="34" charset="0"/>
                <a:ea typeface="Calibri" panose="020F0502020204030204" pitchFamily="34" charset="0"/>
                <a:cs typeface="Arial" pitchFamily="34" charset="0"/>
              </a:rPr>
              <a:t> сипаты, бала</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kk-KZ" b="0" i="0" u="none" strike="noStrike" kern="1200" cap="none" spc="0" normalizeH="0" baseline="0" noProof="0" dirty="0">
                <a:ln>
                  <a:noFill/>
                </a:ln>
                <a:solidFill>
                  <a:srgbClr val="002060"/>
                </a:solidFill>
                <a:effectLst/>
                <a:uLnTx/>
                <a:uFillTx/>
                <a:latin typeface="Arial" pitchFamily="34" charset="0"/>
                <a:ea typeface="Calibri" panose="020F0502020204030204" pitchFamily="34" charset="0"/>
                <a:cs typeface="Arial" pitchFamily="34" charset="0"/>
              </a:rPr>
              <a:t> </a:t>
            </a:r>
            <a:r>
              <a:rPr kumimoji="0" lang="kk-KZ" b="0" i="0" u="none" strike="noStrike" kern="1200" cap="none" spc="0" normalizeH="0" baseline="0" noProof="0" dirty="0" err="1">
                <a:ln>
                  <a:noFill/>
                </a:ln>
                <a:solidFill>
                  <a:srgbClr val="002060"/>
                </a:solidFill>
                <a:effectLst/>
                <a:uLnTx/>
                <a:uFillTx/>
                <a:latin typeface="Arial" pitchFamily="34" charset="0"/>
                <a:ea typeface="Calibri" panose="020F0502020204030204" pitchFamily="34" charset="0"/>
                <a:cs typeface="Arial" pitchFamily="34" charset="0"/>
              </a:rPr>
              <a:t>табиғатына,денсаулығына</a:t>
            </a:r>
            <a:r>
              <a:rPr kumimoji="0" lang="kk-KZ" b="0" i="0" u="none" strike="noStrike" kern="1200" cap="none" spc="0" normalizeH="0" baseline="0" noProof="0" dirty="0">
                <a:ln>
                  <a:noFill/>
                </a:ln>
                <a:solidFill>
                  <a:srgbClr val="002060"/>
                </a:solidFill>
                <a:effectLst/>
                <a:uLnTx/>
                <a:uFillTx/>
                <a:latin typeface="Arial" pitchFamily="34" charset="0"/>
                <a:ea typeface="Calibri" panose="020F0502020204030204" pitchFamily="34" charset="0"/>
                <a:cs typeface="Arial" pitchFamily="34" charset="0"/>
              </a:rPr>
              <a:t>, </a:t>
            </a:r>
            <a:r>
              <a:rPr kumimoji="0" lang="kk-KZ" b="0" i="0" u="none" strike="noStrike" kern="1200" cap="none" spc="0" normalizeH="0" baseline="0" noProof="0" dirty="0" err="1">
                <a:ln>
                  <a:noFill/>
                </a:ln>
                <a:solidFill>
                  <a:srgbClr val="002060"/>
                </a:solidFill>
                <a:effectLst/>
                <a:uLnTx/>
                <a:uFillTx/>
                <a:latin typeface="Arial" pitchFamily="34" charset="0"/>
                <a:ea typeface="+mn-ea"/>
                <a:cs typeface="Arial" pitchFamily="34" charset="0"/>
              </a:rPr>
              <a:t>нейропедагогика</a:t>
            </a:r>
            <a:endParaRPr kumimoji="0" lang="kk-KZ" b="0" i="0" u="none" strike="noStrike" kern="1200" cap="none" spc="0" normalizeH="0" baseline="0" noProof="0" dirty="0">
              <a:ln>
                <a:noFill/>
              </a:ln>
              <a:solidFill>
                <a:srgbClr val="002060"/>
              </a:solidFill>
              <a:effectLst/>
              <a:uLnTx/>
              <a:uFillTx/>
              <a:latin typeface="Arial" pitchFamily="34" charset="0"/>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kk-KZ" b="0" i="0" u="none" strike="noStrike" kern="1200" cap="none" spc="0" normalizeH="0" baseline="0" noProof="0" dirty="0">
                <a:ln>
                  <a:noFill/>
                </a:ln>
                <a:solidFill>
                  <a:srgbClr val="002060"/>
                </a:solidFill>
                <a:effectLst/>
                <a:uLnTx/>
                <a:uFillTx/>
                <a:latin typeface="Arial" pitchFamily="34" charset="0"/>
                <a:ea typeface="+mn-ea"/>
                <a:cs typeface="Arial" pitchFamily="34" charset="0"/>
              </a:rPr>
              <a:t> қағидаттарына  негіздеу</a:t>
            </a:r>
            <a:endParaRPr kumimoji="0" lang="ru-RU" altLang="zh-CN" b="0" i="0" u="none" strike="noStrike" kern="1200" cap="none" spc="0" normalizeH="0" baseline="0" noProof="0" dirty="0">
              <a:ln>
                <a:noFill/>
              </a:ln>
              <a:solidFill>
                <a:srgbClr val="002060"/>
              </a:solidFill>
              <a:effectLst/>
              <a:uLnTx/>
              <a:uFillTx/>
              <a:latin typeface="Arial" pitchFamily="34" charset="0"/>
              <a:ea typeface="等线" panose="02010600030101010101" pitchFamily="2" charset="-122"/>
              <a:cs typeface="Arial" pitchFamily="34" charset="0"/>
            </a:endParaRPr>
          </a:p>
        </p:txBody>
      </p:sp>
      <p:sp>
        <p:nvSpPr>
          <p:cNvPr id="23" name="TextBox 22">
            <a:extLst>
              <a:ext uri="{FF2B5EF4-FFF2-40B4-BE49-F238E27FC236}">
                <a16:creationId xmlns:a16="http://schemas.microsoft.com/office/drawing/2014/main" id="{69035036-B849-0B27-2E8F-74533A4CE984}"/>
              </a:ext>
            </a:extLst>
          </p:cNvPr>
          <p:cNvSpPr txBox="1"/>
          <p:nvPr/>
        </p:nvSpPr>
        <p:spPr>
          <a:xfrm>
            <a:off x="-499110" y="5906650"/>
            <a:ext cx="11830050" cy="400110"/>
          </a:xfrm>
          <a:prstGeom prst="rect">
            <a:avLst/>
          </a:prstGeom>
          <a:noFill/>
        </p:spPr>
        <p:txBody>
          <a:bodyPr wrap="square">
            <a:spAutoFit/>
          </a:bodyPr>
          <a:lstStyle/>
          <a:p>
            <a:pPr marL="0" marR="0" lvl="0" indent="450215" algn="ctr" defTabSz="914400" rtl="0" eaLnBrk="1" fontAlgn="auto" latinLnBrk="0" hangingPunct="1">
              <a:lnSpc>
                <a:spcPct val="100000"/>
              </a:lnSpc>
              <a:spcBef>
                <a:spcPts val="0"/>
              </a:spcBef>
              <a:spcAft>
                <a:spcPts val="0"/>
              </a:spcAft>
              <a:buClrTx/>
              <a:buSzTx/>
              <a:buFontTx/>
              <a:buNone/>
              <a:tabLst/>
              <a:defRPr/>
            </a:pPr>
            <a:r>
              <a:rPr kumimoji="0" lang="kk-KZ" sz="2000" b="1" i="0" u="none" strike="noStrike" kern="12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rPr>
              <a:t>Ұлттық құндылықтар мен рухани мұралар - білім беру мазмұнының тұғырнамасы </a:t>
            </a:r>
            <a:endParaRPr kumimoji="0" lang="ru-RU" altLang="zh-CN" sz="2000" b="1" i="0" u="none" strike="noStrike" kern="1200" cap="none" spc="0" normalizeH="0" baseline="0" noProof="0" dirty="0">
              <a:ln>
                <a:noFill/>
              </a:ln>
              <a:solidFill>
                <a:srgbClr val="002060"/>
              </a:solidFill>
              <a:effectLst/>
              <a:uLnTx/>
              <a:uFillTx/>
              <a:latin typeface="Arial" panose="020B0604020202020204" pitchFamily="34" charset="0"/>
              <a:ea typeface="等线" panose="02010600030101010101" pitchFamily="2" charset="-122"/>
              <a:cs typeface="Arial" panose="020B0604020202020204" pitchFamily="34" charset="0"/>
            </a:endParaRPr>
          </a:p>
        </p:txBody>
      </p:sp>
      <p:sp>
        <p:nvSpPr>
          <p:cNvPr id="27" name="TextBox 26">
            <a:extLst>
              <a:ext uri="{FF2B5EF4-FFF2-40B4-BE49-F238E27FC236}">
                <a16:creationId xmlns:a16="http://schemas.microsoft.com/office/drawing/2014/main" id="{0C6C409D-911A-10D9-3117-C9A26F7E1D4E}"/>
              </a:ext>
            </a:extLst>
          </p:cNvPr>
          <p:cNvSpPr txBox="1"/>
          <p:nvPr/>
        </p:nvSpPr>
        <p:spPr>
          <a:xfrm>
            <a:off x="2870159" y="5197689"/>
            <a:ext cx="7863840" cy="400110"/>
          </a:xfrm>
          <a:prstGeom prst="rect">
            <a:avLst/>
          </a:prstGeom>
          <a:noFill/>
        </p:spPr>
        <p:txBody>
          <a:bodyPr wrap="square">
            <a:spAutoFit/>
          </a:bodyPr>
          <a:lstStyle/>
          <a:p>
            <a:r>
              <a:rPr lang="kk-KZ" sz="2000" b="1" dirty="0">
                <a:solidFill>
                  <a:srgbClr val="002060"/>
                </a:solidFill>
                <a:latin typeface="Arial" panose="020B0604020202020204" pitchFamily="34" charset="0"/>
                <a:cs typeface="Arial" panose="020B0604020202020204" pitchFamily="34" charset="0"/>
              </a:rPr>
              <a:t>Тәрбие –  Білім беру – Дамыту  біртұтастығы </a:t>
            </a:r>
            <a:endParaRPr lang="ru-RU" sz="2000" dirty="0"/>
          </a:p>
        </p:txBody>
      </p:sp>
      <p:cxnSp>
        <p:nvCxnSpPr>
          <p:cNvPr id="29" name="Түзу көрсеткілі қосылым сызығы 28">
            <a:extLst>
              <a:ext uri="{FF2B5EF4-FFF2-40B4-BE49-F238E27FC236}">
                <a16:creationId xmlns:a16="http://schemas.microsoft.com/office/drawing/2014/main" id="{CA927367-9981-6B28-19C9-F0C082D78C30}"/>
              </a:ext>
            </a:extLst>
          </p:cNvPr>
          <p:cNvCxnSpPr>
            <a:cxnSpLocks/>
          </p:cNvCxnSpPr>
          <p:nvPr/>
        </p:nvCxnSpPr>
        <p:spPr>
          <a:xfrm flipH="1" flipV="1">
            <a:off x="4130040" y="1850929"/>
            <a:ext cx="1854118" cy="37652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Түзу көрсеткілі қосылым сызығы 36">
            <a:extLst>
              <a:ext uri="{FF2B5EF4-FFF2-40B4-BE49-F238E27FC236}">
                <a16:creationId xmlns:a16="http://schemas.microsoft.com/office/drawing/2014/main" id="{C3BF70E5-AA5A-2633-A025-7EF311EA436A}"/>
              </a:ext>
            </a:extLst>
          </p:cNvPr>
          <p:cNvCxnSpPr>
            <a:cxnSpLocks/>
          </p:cNvCxnSpPr>
          <p:nvPr/>
        </p:nvCxnSpPr>
        <p:spPr>
          <a:xfrm flipV="1">
            <a:off x="5984158" y="1560486"/>
            <a:ext cx="381001" cy="36372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Түзу көрсеткілі қосылым сызығы 40">
            <a:extLst>
              <a:ext uri="{FF2B5EF4-FFF2-40B4-BE49-F238E27FC236}">
                <a16:creationId xmlns:a16="http://schemas.microsoft.com/office/drawing/2014/main" id="{1A152925-A428-A15B-3860-88338C010C3A}"/>
              </a:ext>
            </a:extLst>
          </p:cNvPr>
          <p:cNvCxnSpPr>
            <a:cxnSpLocks/>
          </p:cNvCxnSpPr>
          <p:nvPr/>
        </p:nvCxnSpPr>
        <p:spPr>
          <a:xfrm flipH="1" flipV="1">
            <a:off x="4393544" y="3862780"/>
            <a:ext cx="1136609" cy="12534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Түзу көрсеткілі қосылым сызығы 43">
            <a:extLst>
              <a:ext uri="{FF2B5EF4-FFF2-40B4-BE49-F238E27FC236}">
                <a16:creationId xmlns:a16="http://schemas.microsoft.com/office/drawing/2014/main" id="{F3DFA57D-E70B-DC71-6107-EB6047910674}"/>
              </a:ext>
            </a:extLst>
          </p:cNvPr>
          <p:cNvCxnSpPr>
            <a:cxnSpLocks/>
          </p:cNvCxnSpPr>
          <p:nvPr/>
        </p:nvCxnSpPr>
        <p:spPr>
          <a:xfrm flipV="1">
            <a:off x="6438163" y="2953958"/>
            <a:ext cx="1604041" cy="22437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6761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Кесте 3">
            <a:extLst>
              <a:ext uri="{FF2B5EF4-FFF2-40B4-BE49-F238E27FC236}">
                <a16:creationId xmlns:a16="http://schemas.microsoft.com/office/drawing/2014/main" id="{6416346F-C186-D0D5-9966-CB666E1BBA66}"/>
              </a:ext>
            </a:extLst>
          </p:cNvPr>
          <p:cNvGraphicFramePr>
            <a:graphicFrameLocks noGrp="1"/>
          </p:cNvGraphicFramePr>
          <p:nvPr>
            <p:extLst>
              <p:ext uri="{D42A27DB-BD31-4B8C-83A1-F6EECF244321}">
                <p14:modId xmlns:p14="http://schemas.microsoft.com/office/powerpoint/2010/main" val="1063328330"/>
              </p:ext>
            </p:extLst>
          </p:nvPr>
        </p:nvGraphicFramePr>
        <p:xfrm>
          <a:off x="448823" y="1594381"/>
          <a:ext cx="11033095" cy="4726933"/>
        </p:xfrm>
        <a:graphic>
          <a:graphicData uri="http://schemas.openxmlformats.org/drawingml/2006/table">
            <a:tbl>
              <a:tblPr firstRow="1" firstCol="1" lastRow="1" lastCol="1" bandRow="1" bandCol="1"/>
              <a:tblGrid>
                <a:gridCol w="1460343">
                  <a:extLst>
                    <a:ext uri="{9D8B030D-6E8A-4147-A177-3AD203B41FA5}">
                      <a16:colId xmlns:a16="http://schemas.microsoft.com/office/drawing/2014/main" val="1566149124"/>
                    </a:ext>
                  </a:extLst>
                </a:gridCol>
                <a:gridCol w="9572752">
                  <a:extLst>
                    <a:ext uri="{9D8B030D-6E8A-4147-A177-3AD203B41FA5}">
                      <a16:colId xmlns:a16="http://schemas.microsoft.com/office/drawing/2014/main" val="4065377360"/>
                    </a:ext>
                  </a:extLst>
                </a:gridCol>
              </a:tblGrid>
              <a:tr h="607247">
                <a:tc>
                  <a:txBody>
                    <a:bodyPr/>
                    <a:lstStyle>
                      <a:lvl1pPr marL="0" algn="l" defTabSz="914400" rtl="0" eaLnBrk="1" latinLnBrk="0" hangingPunct="1">
                        <a:defRPr sz="1800" b="1" kern="1200">
                          <a:solidFill>
                            <a:schemeClr val="lt1"/>
                          </a:solidFill>
                          <a:latin typeface="Candara"/>
                        </a:defRPr>
                      </a:lvl1pPr>
                      <a:lvl2pPr marL="457200" algn="l" defTabSz="914400" rtl="0" eaLnBrk="1" latinLnBrk="0" hangingPunct="1">
                        <a:defRPr sz="1800" b="1" kern="1200">
                          <a:solidFill>
                            <a:schemeClr val="lt1"/>
                          </a:solidFill>
                          <a:latin typeface="Candara"/>
                        </a:defRPr>
                      </a:lvl2pPr>
                      <a:lvl3pPr marL="914400" algn="l" defTabSz="914400" rtl="0" eaLnBrk="1" latinLnBrk="0" hangingPunct="1">
                        <a:defRPr sz="1800" b="1" kern="1200">
                          <a:solidFill>
                            <a:schemeClr val="lt1"/>
                          </a:solidFill>
                          <a:latin typeface="Candara"/>
                        </a:defRPr>
                      </a:lvl3pPr>
                      <a:lvl4pPr marL="1371600" algn="l" defTabSz="914400" rtl="0" eaLnBrk="1" latinLnBrk="0" hangingPunct="1">
                        <a:defRPr sz="1800" b="1" kern="1200">
                          <a:solidFill>
                            <a:schemeClr val="lt1"/>
                          </a:solidFill>
                          <a:latin typeface="Candara"/>
                        </a:defRPr>
                      </a:lvl4pPr>
                      <a:lvl5pPr marL="1828800" algn="l" defTabSz="914400" rtl="0" eaLnBrk="1" latinLnBrk="0" hangingPunct="1">
                        <a:defRPr sz="1800" b="1" kern="1200">
                          <a:solidFill>
                            <a:schemeClr val="lt1"/>
                          </a:solidFill>
                          <a:latin typeface="Candara"/>
                        </a:defRPr>
                      </a:lvl5pPr>
                      <a:lvl6pPr marL="2286000" algn="l" defTabSz="914400" rtl="0" eaLnBrk="1" latinLnBrk="0" hangingPunct="1">
                        <a:defRPr sz="1800" b="1" kern="1200">
                          <a:solidFill>
                            <a:schemeClr val="lt1"/>
                          </a:solidFill>
                          <a:latin typeface="Candara"/>
                        </a:defRPr>
                      </a:lvl6pPr>
                      <a:lvl7pPr marL="2743200" algn="l" defTabSz="914400" rtl="0" eaLnBrk="1" latinLnBrk="0" hangingPunct="1">
                        <a:defRPr sz="1800" b="1" kern="1200">
                          <a:solidFill>
                            <a:schemeClr val="lt1"/>
                          </a:solidFill>
                          <a:latin typeface="Candara"/>
                        </a:defRPr>
                      </a:lvl7pPr>
                      <a:lvl8pPr marL="3200400" algn="l" defTabSz="914400" rtl="0" eaLnBrk="1" latinLnBrk="0" hangingPunct="1">
                        <a:defRPr sz="1800" b="1" kern="1200">
                          <a:solidFill>
                            <a:schemeClr val="lt1"/>
                          </a:solidFill>
                          <a:latin typeface="Candara"/>
                        </a:defRPr>
                      </a:lvl8pPr>
                      <a:lvl9pPr marL="3657600" algn="l" defTabSz="914400" rtl="0" eaLnBrk="1" latinLnBrk="0" hangingPunct="1">
                        <a:defRPr sz="1800" b="1" kern="1200">
                          <a:solidFill>
                            <a:schemeClr val="lt1"/>
                          </a:solidFill>
                          <a:latin typeface="Candara"/>
                        </a:defRPr>
                      </a:lvl9pPr>
                    </a:lstStyle>
                    <a:p>
                      <a:pPr algn="just">
                        <a:lnSpc>
                          <a:spcPct val="115000"/>
                        </a:lnSpc>
                        <a:spcAft>
                          <a:spcPts val="0"/>
                        </a:spcAft>
                      </a:pPr>
                      <a:r>
                        <a:rPr lang="kk-KZ" sz="2000" b="1" dirty="0">
                          <a:solidFill>
                            <a:schemeClr val="bg1"/>
                          </a:solidFill>
                          <a:effectLst/>
                          <a:highlight>
                            <a:srgbClr val="000000"/>
                          </a:highlight>
                          <a:latin typeface="Times New Roman" panose="02020603050405020304" pitchFamily="18" charset="0"/>
                          <a:cs typeface="Times New Roman" panose="02020603050405020304" pitchFamily="18" charset="0"/>
                        </a:rPr>
                        <a:t>ТІЛ</a:t>
                      </a:r>
                      <a:endParaRPr lang="ru-RU" sz="2000" b="1" dirty="0">
                        <a:solidFill>
                          <a:schemeClr val="bg1"/>
                        </a:solidFill>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D1434"/>
                    </a:solidFill>
                  </a:tcPr>
                </a:tc>
                <a:tc>
                  <a:txBody>
                    <a:bodyPr/>
                    <a:lstStyle>
                      <a:lvl1pPr marL="0" algn="l" defTabSz="914400" rtl="0" eaLnBrk="1" latinLnBrk="0" hangingPunct="1">
                        <a:defRPr sz="1800" b="1" kern="1200">
                          <a:solidFill>
                            <a:schemeClr val="lt1"/>
                          </a:solidFill>
                          <a:latin typeface="Candara"/>
                        </a:defRPr>
                      </a:lvl1pPr>
                      <a:lvl2pPr marL="457200" algn="l" defTabSz="914400" rtl="0" eaLnBrk="1" latinLnBrk="0" hangingPunct="1">
                        <a:defRPr sz="1800" b="1" kern="1200">
                          <a:solidFill>
                            <a:schemeClr val="lt1"/>
                          </a:solidFill>
                          <a:latin typeface="Candara"/>
                        </a:defRPr>
                      </a:lvl2pPr>
                      <a:lvl3pPr marL="914400" algn="l" defTabSz="914400" rtl="0" eaLnBrk="1" latinLnBrk="0" hangingPunct="1">
                        <a:defRPr sz="1800" b="1" kern="1200">
                          <a:solidFill>
                            <a:schemeClr val="lt1"/>
                          </a:solidFill>
                          <a:latin typeface="Candara"/>
                        </a:defRPr>
                      </a:lvl3pPr>
                      <a:lvl4pPr marL="1371600" algn="l" defTabSz="914400" rtl="0" eaLnBrk="1" latinLnBrk="0" hangingPunct="1">
                        <a:defRPr sz="1800" b="1" kern="1200">
                          <a:solidFill>
                            <a:schemeClr val="lt1"/>
                          </a:solidFill>
                          <a:latin typeface="Candara"/>
                        </a:defRPr>
                      </a:lvl4pPr>
                      <a:lvl5pPr marL="1828800" algn="l" defTabSz="914400" rtl="0" eaLnBrk="1" latinLnBrk="0" hangingPunct="1">
                        <a:defRPr sz="1800" b="1" kern="1200">
                          <a:solidFill>
                            <a:schemeClr val="lt1"/>
                          </a:solidFill>
                          <a:latin typeface="Candara"/>
                        </a:defRPr>
                      </a:lvl5pPr>
                      <a:lvl6pPr marL="2286000" algn="l" defTabSz="914400" rtl="0" eaLnBrk="1" latinLnBrk="0" hangingPunct="1">
                        <a:defRPr sz="1800" b="1" kern="1200">
                          <a:solidFill>
                            <a:schemeClr val="lt1"/>
                          </a:solidFill>
                          <a:latin typeface="Candara"/>
                        </a:defRPr>
                      </a:lvl6pPr>
                      <a:lvl7pPr marL="2743200" algn="l" defTabSz="914400" rtl="0" eaLnBrk="1" latinLnBrk="0" hangingPunct="1">
                        <a:defRPr sz="1800" b="1" kern="1200">
                          <a:solidFill>
                            <a:schemeClr val="lt1"/>
                          </a:solidFill>
                          <a:latin typeface="Candara"/>
                        </a:defRPr>
                      </a:lvl7pPr>
                      <a:lvl8pPr marL="3200400" algn="l" defTabSz="914400" rtl="0" eaLnBrk="1" latinLnBrk="0" hangingPunct="1">
                        <a:defRPr sz="1800" b="1" kern="1200">
                          <a:solidFill>
                            <a:schemeClr val="lt1"/>
                          </a:solidFill>
                          <a:latin typeface="Candara"/>
                        </a:defRPr>
                      </a:lvl8pPr>
                      <a:lvl9pPr marL="3657600" algn="l" defTabSz="914400" rtl="0" eaLnBrk="1" latinLnBrk="0" hangingPunct="1">
                        <a:defRPr sz="1800" b="1" kern="1200">
                          <a:solidFill>
                            <a:schemeClr val="lt1"/>
                          </a:solidFill>
                          <a:latin typeface="Candara"/>
                        </a:defRPr>
                      </a:lvl9pPr>
                    </a:lstStyle>
                    <a:p>
                      <a:pPr algn="just">
                        <a:lnSpc>
                          <a:spcPct val="100000"/>
                        </a:lnSpc>
                        <a:spcAft>
                          <a:spcPts val="0"/>
                        </a:spcAft>
                      </a:pPr>
                      <a:r>
                        <a:rPr lang="kk-KZ" sz="2000" dirty="0">
                          <a:solidFill>
                            <a:schemeClr val="bg1"/>
                          </a:solidFill>
                          <a:effectLst/>
                          <a:highlight>
                            <a:srgbClr val="000000"/>
                          </a:highlight>
                          <a:latin typeface="Times New Roman" panose="02020603050405020304" pitchFamily="18" charset="0"/>
                          <a:cs typeface="Times New Roman" panose="02020603050405020304" pitchFamily="18" charset="0"/>
                        </a:rPr>
                        <a:t>Қарым-қатынас, байланыс, дискурс, т.б.</a:t>
                      </a:r>
                      <a:endParaRPr lang="ru-RU" sz="2000" dirty="0">
                        <a:solidFill>
                          <a:schemeClr val="bg1"/>
                        </a:solidFill>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D1434"/>
                    </a:solidFill>
                  </a:tcPr>
                </a:tc>
                <a:extLst>
                  <a:ext uri="{0D108BD9-81ED-4DB2-BD59-A6C34878D82A}">
                    <a16:rowId xmlns:a16="http://schemas.microsoft.com/office/drawing/2014/main" val="3305458351"/>
                  </a:ext>
                </a:extLst>
              </a:tr>
              <a:tr h="587654">
                <a:tc>
                  <a:txBody>
                    <a:bodyPr/>
                    <a:lstStyle>
                      <a:lvl1pPr marL="0" algn="l" defTabSz="914400" rtl="0" eaLnBrk="1" latinLnBrk="0" hangingPunct="1">
                        <a:defRPr sz="1800" b="1" kern="1200">
                          <a:solidFill>
                            <a:schemeClr val="lt1"/>
                          </a:solidFill>
                          <a:latin typeface="Candara"/>
                        </a:defRPr>
                      </a:lvl1pPr>
                      <a:lvl2pPr marL="457200" algn="l" defTabSz="914400" rtl="0" eaLnBrk="1" latinLnBrk="0" hangingPunct="1">
                        <a:defRPr sz="1800" b="1" kern="1200">
                          <a:solidFill>
                            <a:schemeClr val="lt1"/>
                          </a:solidFill>
                          <a:latin typeface="Candara"/>
                        </a:defRPr>
                      </a:lvl2pPr>
                      <a:lvl3pPr marL="914400" algn="l" defTabSz="914400" rtl="0" eaLnBrk="1" latinLnBrk="0" hangingPunct="1">
                        <a:defRPr sz="1800" b="1" kern="1200">
                          <a:solidFill>
                            <a:schemeClr val="lt1"/>
                          </a:solidFill>
                          <a:latin typeface="Candara"/>
                        </a:defRPr>
                      </a:lvl3pPr>
                      <a:lvl4pPr marL="1371600" algn="l" defTabSz="914400" rtl="0" eaLnBrk="1" latinLnBrk="0" hangingPunct="1">
                        <a:defRPr sz="1800" b="1" kern="1200">
                          <a:solidFill>
                            <a:schemeClr val="lt1"/>
                          </a:solidFill>
                          <a:latin typeface="Candara"/>
                        </a:defRPr>
                      </a:lvl4pPr>
                      <a:lvl5pPr marL="1828800" algn="l" defTabSz="914400" rtl="0" eaLnBrk="1" latinLnBrk="0" hangingPunct="1">
                        <a:defRPr sz="1800" b="1" kern="1200">
                          <a:solidFill>
                            <a:schemeClr val="lt1"/>
                          </a:solidFill>
                          <a:latin typeface="Candara"/>
                        </a:defRPr>
                      </a:lvl5pPr>
                      <a:lvl6pPr marL="2286000" algn="l" defTabSz="914400" rtl="0" eaLnBrk="1" latinLnBrk="0" hangingPunct="1">
                        <a:defRPr sz="1800" b="1" kern="1200">
                          <a:solidFill>
                            <a:schemeClr val="lt1"/>
                          </a:solidFill>
                          <a:latin typeface="Candara"/>
                        </a:defRPr>
                      </a:lvl6pPr>
                      <a:lvl7pPr marL="2743200" algn="l" defTabSz="914400" rtl="0" eaLnBrk="1" latinLnBrk="0" hangingPunct="1">
                        <a:defRPr sz="1800" b="1" kern="1200">
                          <a:solidFill>
                            <a:schemeClr val="lt1"/>
                          </a:solidFill>
                          <a:latin typeface="Candara"/>
                        </a:defRPr>
                      </a:lvl7pPr>
                      <a:lvl8pPr marL="3200400" algn="l" defTabSz="914400" rtl="0" eaLnBrk="1" latinLnBrk="0" hangingPunct="1">
                        <a:defRPr sz="1800" b="1" kern="1200">
                          <a:solidFill>
                            <a:schemeClr val="lt1"/>
                          </a:solidFill>
                          <a:latin typeface="Candara"/>
                        </a:defRPr>
                      </a:lvl8pPr>
                      <a:lvl9pPr marL="3657600" algn="l" defTabSz="914400" rtl="0" eaLnBrk="1" latinLnBrk="0" hangingPunct="1">
                        <a:defRPr sz="1800" b="1" kern="1200">
                          <a:solidFill>
                            <a:schemeClr val="lt1"/>
                          </a:solidFill>
                          <a:latin typeface="Candara"/>
                        </a:defRPr>
                      </a:lvl9pPr>
                    </a:lstStyle>
                    <a:p>
                      <a:pPr algn="just">
                        <a:lnSpc>
                          <a:spcPct val="115000"/>
                        </a:lnSpc>
                        <a:spcAft>
                          <a:spcPts val="0"/>
                        </a:spcAft>
                      </a:pPr>
                      <a:r>
                        <a:rPr lang="kk-KZ" sz="2000" b="1" dirty="0">
                          <a:solidFill>
                            <a:schemeClr val="bg1"/>
                          </a:solidFill>
                          <a:effectLst/>
                          <a:highlight>
                            <a:srgbClr val="000000"/>
                          </a:highlight>
                          <a:latin typeface="Times New Roman" panose="02020603050405020304" pitchFamily="18" charset="0"/>
                          <a:cs typeface="Times New Roman" panose="02020603050405020304" pitchFamily="18" charset="0"/>
                        </a:rPr>
                        <a:t>ДІН</a:t>
                      </a:r>
                      <a:endParaRPr lang="ru-RU" sz="2000" b="1" dirty="0">
                        <a:solidFill>
                          <a:schemeClr val="bg1"/>
                        </a:solidFill>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D1434"/>
                    </a:solidFill>
                  </a:tcPr>
                </a:tc>
                <a:tc>
                  <a:txBody>
                    <a:bodyPr/>
                    <a:lstStyle>
                      <a:lvl1pPr marL="0" algn="l" defTabSz="914400" rtl="0" eaLnBrk="1" latinLnBrk="0" hangingPunct="1">
                        <a:defRPr sz="1800" b="1" kern="1200">
                          <a:solidFill>
                            <a:schemeClr val="lt1"/>
                          </a:solidFill>
                          <a:latin typeface="Candara"/>
                        </a:defRPr>
                      </a:lvl1pPr>
                      <a:lvl2pPr marL="457200" algn="l" defTabSz="914400" rtl="0" eaLnBrk="1" latinLnBrk="0" hangingPunct="1">
                        <a:defRPr sz="1800" b="1" kern="1200">
                          <a:solidFill>
                            <a:schemeClr val="lt1"/>
                          </a:solidFill>
                          <a:latin typeface="Candara"/>
                        </a:defRPr>
                      </a:lvl2pPr>
                      <a:lvl3pPr marL="914400" algn="l" defTabSz="914400" rtl="0" eaLnBrk="1" latinLnBrk="0" hangingPunct="1">
                        <a:defRPr sz="1800" b="1" kern="1200">
                          <a:solidFill>
                            <a:schemeClr val="lt1"/>
                          </a:solidFill>
                          <a:latin typeface="Candara"/>
                        </a:defRPr>
                      </a:lvl3pPr>
                      <a:lvl4pPr marL="1371600" algn="l" defTabSz="914400" rtl="0" eaLnBrk="1" latinLnBrk="0" hangingPunct="1">
                        <a:defRPr sz="1800" b="1" kern="1200">
                          <a:solidFill>
                            <a:schemeClr val="lt1"/>
                          </a:solidFill>
                          <a:latin typeface="Candara"/>
                        </a:defRPr>
                      </a:lvl4pPr>
                      <a:lvl5pPr marL="1828800" algn="l" defTabSz="914400" rtl="0" eaLnBrk="1" latinLnBrk="0" hangingPunct="1">
                        <a:defRPr sz="1800" b="1" kern="1200">
                          <a:solidFill>
                            <a:schemeClr val="lt1"/>
                          </a:solidFill>
                          <a:latin typeface="Candara"/>
                        </a:defRPr>
                      </a:lvl5pPr>
                      <a:lvl6pPr marL="2286000" algn="l" defTabSz="914400" rtl="0" eaLnBrk="1" latinLnBrk="0" hangingPunct="1">
                        <a:defRPr sz="1800" b="1" kern="1200">
                          <a:solidFill>
                            <a:schemeClr val="lt1"/>
                          </a:solidFill>
                          <a:latin typeface="Candara"/>
                        </a:defRPr>
                      </a:lvl6pPr>
                      <a:lvl7pPr marL="2743200" algn="l" defTabSz="914400" rtl="0" eaLnBrk="1" latinLnBrk="0" hangingPunct="1">
                        <a:defRPr sz="1800" b="1" kern="1200">
                          <a:solidFill>
                            <a:schemeClr val="lt1"/>
                          </a:solidFill>
                          <a:latin typeface="Candara"/>
                        </a:defRPr>
                      </a:lvl7pPr>
                      <a:lvl8pPr marL="3200400" algn="l" defTabSz="914400" rtl="0" eaLnBrk="1" latinLnBrk="0" hangingPunct="1">
                        <a:defRPr sz="1800" b="1" kern="1200">
                          <a:solidFill>
                            <a:schemeClr val="lt1"/>
                          </a:solidFill>
                          <a:latin typeface="Candara"/>
                        </a:defRPr>
                      </a:lvl8pPr>
                      <a:lvl9pPr marL="3657600" algn="l" defTabSz="914400" rtl="0" eaLnBrk="1" latinLnBrk="0" hangingPunct="1">
                        <a:defRPr sz="1800" b="1" kern="1200">
                          <a:solidFill>
                            <a:schemeClr val="lt1"/>
                          </a:solidFill>
                          <a:latin typeface="Candara"/>
                        </a:defRPr>
                      </a:lvl9pPr>
                    </a:lstStyle>
                    <a:p>
                      <a:pPr algn="just">
                        <a:lnSpc>
                          <a:spcPct val="100000"/>
                        </a:lnSpc>
                        <a:spcAft>
                          <a:spcPts val="0"/>
                        </a:spcAft>
                      </a:pPr>
                      <a:r>
                        <a:rPr lang="kk-KZ" sz="2000" dirty="0">
                          <a:solidFill>
                            <a:schemeClr val="bg1"/>
                          </a:solidFill>
                          <a:effectLst/>
                          <a:highlight>
                            <a:srgbClr val="000000"/>
                          </a:highlight>
                          <a:latin typeface="Times New Roman" panose="02020603050405020304" pitchFamily="18" charset="0"/>
                          <a:cs typeface="Times New Roman" panose="02020603050405020304" pitchFamily="18" charset="0"/>
                        </a:rPr>
                        <a:t>Сенім, наным, құран, хадис, шариғат, неке, ахлақ, фиһқ, ақида, сиар, т.б.</a:t>
                      </a:r>
                      <a:endParaRPr lang="ru-RU" sz="2000" dirty="0">
                        <a:solidFill>
                          <a:schemeClr val="bg1"/>
                        </a:solidFill>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D1434"/>
                    </a:solidFill>
                  </a:tcPr>
                </a:tc>
                <a:extLst>
                  <a:ext uri="{0D108BD9-81ED-4DB2-BD59-A6C34878D82A}">
                    <a16:rowId xmlns:a16="http://schemas.microsoft.com/office/drawing/2014/main" val="3972616580"/>
                  </a:ext>
                </a:extLst>
              </a:tr>
              <a:tr h="493951">
                <a:tc>
                  <a:txBody>
                    <a:bodyPr/>
                    <a:lstStyle>
                      <a:lvl1pPr marL="0" algn="l" defTabSz="914400" rtl="0" eaLnBrk="1" latinLnBrk="0" hangingPunct="1">
                        <a:defRPr sz="1800" b="1" kern="1200">
                          <a:solidFill>
                            <a:schemeClr val="lt1"/>
                          </a:solidFill>
                          <a:latin typeface="Candara"/>
                        </a:defRPr>
                      </a:lvl1pPr>
                      <a:lvl2pPr marL="457200" algn="l" defTabSz="914400" rtl="0" eaLnBrk="1" latinLnBrk="0" hangingPunct="1">
                        <a:defRPr sz="1800" b="1" kern="1200">
                          <a:solidFill>
                            <a:schemeClr val="lt1"/>
                          </a:solidFill>
                          <a:latin typeface="Candara"/>
                        </a:defRPr>
                      </a:lvl2pPr>
                      <a:lvl3pPr marL="914400" algn="l" defTabSz="914400" rtl="0" eaLnBrk="1" latinLnBrk="0" hangingPunct="1">
                        <a:defRPr sz="1800" b="1" kern="1200">
                          <a:solidFill>
                            <a:schemeClr val="lt1"/>
                          </a:solidFill>
                          <a:latin typeface="Candara"/>
                        </a:defRPr>
                      </a:lvl3pPr>
                      <a:lvl4pPr marL="1371600" algn="l" defTabSz="914400" rtl="0" eaLnBrk="1" latinLnBrk="0" hangingPunct="1">
                        <a:defRPr sz="1800" b="1" kern="1200">
                          <a:solidFill>
                            <a:schemeClr val="lt1"/>
                          </a:solidFill>
                          <a:latin typeface="Candara"/>
                        </a:defRPr>
                      </a:lvl4pPr>
                      <a:lvl5pPr marL="1828800" algn="l" defTabSz="914400" rtl="0" eaLnBrk="1" latinLnBrk="0" hangingPunct="1">
                        <a:defRPr sz="1800" b="1" kern="1200">
                          <a:solidFill>
                            <a:schemeClr val="lt1"/>
                          </a:solidFill>
                          <a:latin typeface="Candara"/>
                        </a:defRPr>
                      </a:lvl5pPr>
                      <a:lvl6pPr marL="2286000" algn="l" defTabSz="914400" rtl="0" eaLnBrk="1" latinLnBrk="0" hangingPunct="1">
                        <a:defRPr sz="1800" b="1" kern="1200">
                          <a:solidFill>
                            <a:schemeClr val="lt1"/>
                          </a:solidFill>
                          <a:latin typeface="Candara"/>
                        </a:defRPr>
                      </a:lvl6pPr>
                      <a:lvl7pPr marL="2743200" algn="l" defTabSz="914400" rtl="0" eaLnBrk="1" latinLnBrk="0" hangingPunct="1">
                        <a:defRPr sz="1800" b="1" kern="1200">
                          <a:solidFill>
                            <a:schemeClr val="lt1"/>
                          </a:solidFill>
                          <a:latin typeface="Candara"/>
                        </a:defRPr>
                      </a:lvl7pPr>
                      <a:lvl8pPr marL="3200400" algn="l" defTabSz="914400" rtl="0" eaLnBrk="1" latinLnBrk="0" hangingPunct="1">
                        <a:defRPr sz="1800" b="1" kern="1200">
                          <a:solidFill>
                            <a:schemeClr val="lt1"/>
                          </a:solidFill>
                          <a:latin typeface="Candara"/>
                        </a:defRPr>
                      </a:lvl8pPr>
                      <a:lvl9pPr marL="3657600" algn="l" defTabSz="914400" rtl="0" eaLnBrk="1" latinLnBrk="0" hangingPunct="1">
                        <a:defRPr sz="1800" b="1" kern="1200">
                          <a:solidFill>
                            <a:schemeClr val="lt1"/>
                          </a:solidFill>
                          <a:latin typeface="Candara"/>
                        </a:defRPr>
                      </a:lvl9pPr>
                    </a:lstStyle>
                    <a:p>
                      <a:pPr algn="just">
                        <a:lnSpc>
                          <a:spcPct val="115000"/>
                        </a:lnSpc>
                        <a:spcAft>
                          <a:spcPts val="0"/>
                        </a:spcAft>
                      </a:pPr>
                      <a:r>
                        <a:rPr lang="kk-KZ" sz="2000" b="1" dirty="0">
                          <a:solidFill>
                            <a:schemeClr val="bg1"/>
                          </a:solidFill>
                          <a:effectLst/>
                          <a:highlight>
                            <a:srgbClr val="000000"/>
                          </a:highlight>
                          <a:latin typeface="Times New Roman" panose="02020603050405020304" pitchFamily="18" charset="0"/>
                          <a:cs typeface="Times New Roman" panose="02020603050405020304" pitchFamily="18" charset="0"/>
                        </a:rPr>
                        <a:t>ДІЛ</a:t>
                      </a:r>
                      <a:endParaRPr lang="ru-RU" sz="2000" b="1" dirty="0">
                        <a:solidFill>
                          <a:schemeClr val="bg1"/>
                        </a:solidFill>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D1434"/>
                    </a:solidFill>
                  </a:tcPr>
                </a:tc>
                <a:tc>
                  <a:txBody>
                    <a:bodyPr/>
                    <a:lstStyle>
                      <a:lvl1pPr marL="0" algn="l" defTabSz="914400" rtl="0" eaLnBrk="1" latinLnBrk="0" hangingPunct="1">
                        <a:defRPr sz="1800" b="1" kern="1200">
                          <a:solidFill>
                            <a:schemeClr val="lt1"/>
                          </a:solidFill>
                          <a:latin typeface="Candara"/>
                        </a:defRPr>
                      </a:lvl1pPr>
                      <a:lvl2pPr marL="457200" algn="l" defTabSz="914400" rtl="0" eaLnBrk="1" latinLnBrk="0" hangingPunct="1">
                        <a:defRPr sz="1800" b="1" kern="1200">
                          <a:solidFill>
                            <a:schemeClr val="lt1"/>
                          </a:solidFill>
                          <a:latin typeface="Candara"/>
                        </a:defRPr>
                      </a:lvl2pPr>
                      <a:lvl3pPr marL="914400" algn="l" defTabSz="914400" rtl="0" eaLnBrk="1" latinLnBrk="0" hangingPunct="1">
                        <a:defRPr sz="1800" b="1" kern="1200">
                          <a:solidFill>
                            <a:schemeClr val="lt1"/>
                          </a:solidFill>
                          <a:latin typeface="Candara"/>
                        </a:defRPr>
                      </a:lvl3pPr>
                      <a:lvl4pPr marL="1371600" algn="l" defTabSz="914400" rtl="0" eaLnBrk="1" latinLnBrk="0" hangingPunct="1">
                        <a:defRPr sz="1800" b="1" kern="1200">
                          <a:solidFill>
                            <a:schemeClr val="lt1"/>
                          </a:solidFill>
                          <a:latin typeface="Candara"/>
                        </a:defRPr>
                      </a:lvl4pPr>
                      <a:lvl5pPr marL="1828800" algn="l" defTabSz="914400" rtl="0" eaLnBrk="1" latinLnBrk="0" hangingPunct="1">
                        <a:defRPr sz="1800" b="1" kern="1200">
                          <a:solidFill>
                            <a:schemeClr val="lt1"/>
                          </a:solidFill>
                          <a:latin typeface="Candara"/>
                        </a:defRPr>
                      </a:lvl5pPr>
                      <a:lvl6pPr marL="2286000" algn="l" defTabSz="914400" rtl="0" eaLnBrk="1" latinLnBrk="0" hangingPunct="1">
                        <a:defRPr sz="1800" b="1" kern="1200">
                          <a:solidFill>
                            <a:schemeClr val="lt1"/>
                          </a:solidFill>
                          <a:latin typeface="Candara"/>
                        </a:defRPr>
                      </a:lvl6pPr>
                      <a:lvl7pPr marL="2743200" algn="l" defTabSz="914400" rtl="0" eaLnBrk="1" latinLnBrk="0" hangingPunct="1">
                        <a:defRPr sz="1800" b="1" kern="1200">
                          <a:solidFill>
                            <a:schemeClr val="lt1"/>
                          </a:solidFill>
                          <a:latin typeface="Candara"/>
                        </a:defRPr>
                      </a:lvl7pPr>
                      <a:lvl8pPr marL="3200400" algn="l" defTabSz="914400" rtl="0" eaLnBrk="1" latinLnBrk="0" hangingPunct="1">
                        <a:defRPr sz="1800" b="1" kern="1200">
                          <a:solidFill>
                            <a:schemeClr val="lt1"/>
                          </a:solidFill>
                          <a:latin typeface="Candara"/>
                        </a:defRPr>
                      </a:lvl8pPr>
                      <a:lvl9pPr marL="3657600" algn="l" defTabSz="914400" rtl="0" eaLnBrk="1" latinLnBrk="0" hangingPunct="1">
                        <a:defRPr sz="1800" b="1" kern="1200">
                          <a:solidFill>
                            <a:schemeClr val="lt1"/>
                          </a:solidFill>
                          <a:latin typeface="Candara"/>
                        </a:defRPr>
                      </a:lvl9pPr>
                    </a:lstStyle>
                    <a:p>
                      <a:pPr algn="just">
                        <a:lnSpc>
                          <a:spcPct val="100000"/>
                        </a:lnSpc>
                        <a:spcAft>
                          <a:spcPts val="0"/>
                        </a:spcAft>
                      </a:pPr>
                      <a:r>
                        <a:rPr lang="kk-KZ" sz="2000" dirty="0">
                          <a:solidFill>
                            <a:schemeClr val="bg1"/>
                          </a:solidFill>
                          <a:effectLst/>
                          <a:highlight>
                            <a:srgbClr val="000000"/>
                          </a:highlight>
                          <a:latin typeface="Times New Roman" panose="02020603050405020304" pitchFamily="18" charset="0"/>
                          <a:cs typeface="Times New Roman" panose="02020603050405020304" pitchFamily="18" charset="0"/>
                        </a:rPr>
                        <a:t>Тұрмыс, салт-дәстүр, әдет-ғұрып, ырым-тыйым, т.б.</a:t>
                      </a:r>
                      <a:endParaRPr lang="ru-RU" sz="2000" dirty="0">
                        <a:solidFill>
                          <a:schemeClr val="bg1"/>
                        </a:solidFill>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D1434"/>
                    </a:solidFill>
                  </a:tcPr>
                </a:tc>
                <a:extLst>
                  <a:ext uri="{0D108BD9-81ED-4DB2-BD59-A6C34878D82A}">
                    <a16:rowId xmlns:a16="http://schemas.microsoft.com/office/drawing/2014/main" val="3075704545"/>
                  </a:ext>
                </a:extLst>
              </a:tr>
              <a:tr h="658724">
                <a:tc>
                  <a:txBody>
                    <a:bodyPr/>
                    <a:lstStyle>
                      <a:lvl1pPr marL="0" algn="l" defTabSz="914400" rtl="0" eaLnBrk="1" latinLnBrk="0" hangingPunct="1">
                        <a:defRPr sz="1800" b="1" kern="1200">
                          <a:solidFill>
                            <a:schemeClr val="lt1"/>
                          </a:solidFill>
                          <a:latin typeface="Candara"/>
                        </a:defRPr>
                      </a:lvl1pPr>
                      <a:lvl2pPr marL="457200" algn="l" defTabSz="914400" rtl="0" eaLnBrk="1" latinLnBrk="0" hangingPunct="1">
                        <a:defRPr sz="1800" b="1" kern="1200">
                          <a:solidFill>
                            <a:schemeClr val="lt1"/>
                          </a:solidFill>
                          <a:latin typeface="Candara"/>
                        </a:defRPr>
                      </a:lvl2pPr>
                      <a:lvl3pPr marL="914400" algn="l" defTabSz="914400" rtl="0" eaLnBrk="1" latinLnBrk="0" hangingPunct="1">
                        <a:defRPr sz="1800" b="1" kern="1200">
                          <a:solidFill>
                            <a:schemeClr val="lt1"/>
                          </a:solidFill>
                          <a:latin typeface="Candara"/>
                        </a:defRPr>
                      </a:lvl3pPr>
                      <a:lvl4pPr marL="1371600" algn="l" defTabSz="914400" rtl="0" eaLnBrk="1" latinLnBrk="0" hangingPunct="1">
                        <a:defRPr sz="1800" b="1" kern="1200">
                          <a:solidFill>
                            <a:schemeClr val="lt1"/>
                          </a:solidFill>
                          <a:latin typeface="Candara"/>
                        </a:defRPr>
                      </a:lvl4pPr>
                      <a:lvl5pPr marL="1828800" algn="l" defTabSz="914400" rtl="0" eaLnBrk="1" latinLnBrk="0" hangingPunct="1">
                        <a:defRPr sz="1800" b="1" kern="1200">
                          <a:solidFill>
                            <a:schemeClr val="lt1"/>
                          </a:solidFill>
                          <a:latin typeface="Candara"/>
                        </a:defRPr>
                      </a:lvl5pPr>
                      <a:lvl6pPr marL="2286000" algn="l" defTabSz="914400" rtl="0" eaLnBrk="1" latinLnBrk="0" hangingPunct="1">
                        <a:defRPr sz="1800" b="1" kern="1200">
                          <a:solidFill>
                            <a:schemeClr val="lt1"/>
                          </a:solidFill>
                          <a:latin typeface="Candara"/>
                        </a:defRPr>
                      </a:lvl6pPr>
                      <a:lvl7pPr marL="2743200" algn="l" defTabSz="914400" rtl="0" eaLnBrk="1" latinLnBrk="0" hangingPunct="1">
                        <a:defRPr sz="1800" b="1" kern="1200">
                          <a:solidFill>
                            <a:schemeClr val="lt1"/>
                          </a:solidFill>
                          <a:latin typeface="Candara"/>
                        </a:defRPr>
                      </a:lvl7pPr>
                      <a:lvl8pPr marL="3200400" algn="l" defTabSz="914400" rtl="0" eaLnBrk="1" latinLnBrk="0" hangingPunct="1">
                        <a:defRPr sz="1800" b="1" kern="1200">
                          <a:solidFill>
                            <a:schemeClr val="lt1"/>
                          </a:solidFill>
                          <a:latin typeface="Candara"/>
                        </a:defRPr>
                      </a:lvl8pPr>
                      <a:lvl9pPr marL="3657600" algn="l" defTabSz="914400" rtl="0" eaLnBrk="1" latinLnBrk="0" hangingPunct="1">
                        <a:defRPr sz="1800" b="1" kern="1200">
                          <a:solidFill>
                            <a:schemeClr val="lt1"/>
                          </a:solidFill>
                          <a:latin typeface="Candara"/>
                        </a:defRPr>
                      </a:lvl9pPr>
                    </a:lstStyle>
                    <a:p>
                      <a:pPr algn="just">
                        <a:lnSpc>
                          <a:spcPct val="115000"/>
                        </a:lnSpc>
                        <a:spcAft>
                          <a:spcPts val="0"/>
                        </a:spcAft>
                      </a:pPr>
                      <a:r>
                        <a:rPr lang="kk-KZ" sz="2000" b="1" dirty="0">
                          <a:solidFill>
                            <a:schemeClr val="bg1"/>
                          </a:solidFill>
                          <a:effectLst/>
                          <a:highlight>
                            <a:srgbClr val="000000"/>
                          </a:highlight>
                          <a:latin typeface="Times New Roman" panose="02020603050405020304" pitchFamily="18" charset="0"/>
                          <a:cs typeface="Times New Roman" panose="02020603050405020304" pitchFamily="18" charset="0"/>
                        </a:rPr>
                        <a:t>ТАРИХ</a:t>
                      </a:r>
                      <a:endParaRPr lang="ru-RU" sz="2000" b="1" dirty="0">
                        <a:solidFill>
                          <a:schemeClr val="bg1"/>
                        </a:solidFill>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D1434"/>
                    </a:solidFill>
                  </a:tcPr>
                </a:tc>
                <a:tc>
                  <a:txBody>
                    <a:bodyPr/>
                    <a:lstStyle>
                      <a:lvl1pPr marL="0" algn="l" defTabSz="914400" rtl="0" eaLnBrk="1" latinLnBrk="0" hangingPunct="1">
                        <a:defRPr sz="1800" b="1" kern="1200">
                          <a:solidFill>
                            <a:schemeClr val="lt1"/>
                          </a:solidFill>
                          <a:latin typeface="Candara"/>
                        </a:defRPr>
                      </a:lvl1pPr>
                      <a:lvl2pPr marL="457200" algn="l" defTabSz="914400" rtl="0" eaLnBrk="1" latinLnBrk="0" hangingPunct="1">
                        <a:defRPr sz="1800" b="1" kern="1200">
                          <a:solidFill>
                            <a:schemeClr val="lt1"/>
                          </a:solidFill>
                          <a:latin typeface="Candara"/>
                        </a:defRPr>
                      </a:lvl2pPr>
                      <a:lvl3pPr marL="914400" algn="l" defTabSz="914400" rtl="0" eaLnBrk="1" latinLnBrk="0" hangingPunct="1">
                        <a:defRPr sz="1800" b="1" kern="1200">
                          <a:solidFill>
                            <a:schemeClr val="lt1"/>
                          </a:solidFill>
                          <a:latin typeface="Candara"/>
                        </a:defRPr>
                      </a:lvl3pPr>
                      <a:lvl4pPr marL="1371600" algn="l" defTabSz="914400" rtl="0" eaLnBrk="1" latinLnBrk="0" hangingPunct="1">
                        <a:defRPr sz="1800" b="1" kern="1200">
                          <a:solidFill>
                            <a:schemeClr val="lt1"/>
                          </a:solidFill>
                          <a:latin typeface="Candara"/>
                        </a:defRPr>
                      </a:lvl4pPr>
                      <a:lvl5pPr marL="1828800" algn="l" defTabSz="914400" rtl="0" eaLnBrk="1" latinLnBrk="0" hangingPunct="1">
                        <a:defRPr sz="1800" b="1" kern="1200">
                          <a:solidFill>
                            <a:schemeClr val="lt1"/>
                          </a:solidFill>
                          <a:latin typeface="Candara"/>
                        </a:defRPr>
                      </a:lvl5pPr>
                      <a:lvl6pPr marL="2286000" algn="l" defTabSz="914400" rtl="0" eaLnBrk="1" latinLnBrk="0" hangingPunct="1">
                        <a:defRPr sz="1800" b="1" kern="1200">
                          <a:solidFill>
                            <a:schemeClr val="lt1"/>
                          </a:solidFill>
                          <a:latin typeface="Candara"/>
                        </a:defRPr>
                      </a:lvl6pPr>
                      <a:lvl7pPr marL="2743200" algn="l" defTabSz="914400" rtl="0" eaLnBrk="1" latinLnBrk="0" hangingPunct="1">
                        <a:defRPr sz="1800" b="1" kern="1200">
                          <a:solidFill>
                            <a:schemeClr val="lt1"/>
                          </a:solidFill>
                          <a:latin typeface="Candara"/>
                        </a:defRPr>
                      </a:lvl7pPr>
                      <a:lvl8pPr marL="3200400" algn="l" defTabSz="914400" rtl="0" eaLnBrk="1" latinLnBrk="0" hangingPunct="1">
                        <a:defRPr sz="1800" b="1" kern="1200">
                          <a:solidFill>
                            <a:schemeClr val="lt1"/>
                          </a:solidFill>
                          <a:latin typeface="Candara"/>
                        </a:defRPr>
                      </a:lvl8pPr>
                      <a:lvl9pPr marL="3657600" algn="l" defTabSz="914400" rtl="0" eaLnBrk="1" latinLnBrk="0" hangingPunct="1">
                        <a:defRPr sz="1800" b="1" kern="1200">
                          <a:solidFill>
                            <a:schemeClr val="lt1"/>
                          </a:solidFill>
                          <a:latin typeface="Candara"/>
                        </a:defRPr>
                      </a:lvl9pPr>
                    </a:lstStyle>
                    <a:p>
                      <a:pPr algn="just">
                        <a:lnSpc>
                          <a:spcPct val="100000"/>
                        </a:lnSpc>
                        <a:spcAft>
                          <a:spcPts val="0"/>
                        </a:spcAft>
                      </a:pPr>
                      <a:r>
                        <a:rPr lang="kk-KZ" sz="2000" dirty="0">
                          <a:solidFill>
                            <a:schemeClr val="bg1"/>
                          </a:solidFill>
                          <a:effectLst/>
                          <a:highlight>
                            <a:srgbClr val="000000"/>
                          </a:highlight>
                          <a:latin typeface="Times New Roman" panose="02020603050405020304" pitchFamily="18" charset="0"/>
                          <a:cs typeface="Times New Roman" panose="02020603050405020304" pitchFamily="18" charset="0"/>
                        </a:rPr>
                        <a:t>Оқиғалар, көтерілістер, төңкерістер, замана ағымымен даму, т.б.</a:t>
                      </a:r>
                      <a:endParaRPr lang="ru-RU" sz="2000" dirty="0">
                        <a:solidFill>
                          <a:schemeClr val="bg1"/>
                        </a:solidFill>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D1434"/>
                    </a:solidFill>
                  </a:tcPr>
                </a:tc>
                <a:extLst>
                  <a:ext uri="{0D108BD9-81ED-4DB2-BD59-A6C34878D82A}">
                    <a16:rowId xmlns:a16="http://schemas.microsoft.com/office/drawing/2014/main" val="667853324"/>
                  </a:ext>
                </a:extLst>
              </a:tr>
              <a:tr h="624055">
                <a:tc>
                  <a:txBody>
                    <a:bodyPr/>
                    <a:lstStyle>
                      <a:lvl1pPr marL="0" algn="l" defTabSz="914400" rtl="0" eaLnBrk="1" latinLnBrk="0" hangingPunct="1">
                        <a:defRPr sz="1800" b="1" kern="1200">
                          <a:solidFill>
                            <a:schemeClr val="lt1"/>
                          </a:solidFill>
                          <a:latin typeface="Candara"/>
                        </a:defRPr>
                      </a:lvl1pPr>
                      <a:lvl2pPr marL="457200" algn="l" defTabSz="914400" rtl="0" eaLnBrk="1" latinLnBrk="0" hangingPunct="1">
                        <a:defRPr sz="1800" b="1" kern="1200">
                          <a:solidFill>
                            <a:schemeClr val="lt1"/>
                          </a:solidFill>
                          <a:latin typeface="Candara"/>
                        </a:defRPr>
                      </a:lvl2pPr>
                      <a:lvl3pPr marL="914400" algn="l" defTabSz="914400" rtl="0" eaLnBrk="1" latinLnBrk="0" hangingPunct="1">
                        <a:defRPr sz="1800" b="1" kern="1200">
                          <a:solidFill>
                            <a:schemeClr val="lt1"/>
                          </a:solidFill>
                          <a:latin typeface="Candara"/>
                        </a:defRPr>
                      </a:lvl3pPr>
                      <a:lvl4pPr marL="1371600" algn="l" defTabSz="914400" rtl="0" eaLnBrk="1" latinLnBrk="0" hangingPunct="1">
                        <a:defRPr sz="1800" b="1" kern="1200">
                          <a:solidFill>
                            <a:schemeClr val="lt1"/>
                          </a:solidFill>
                          <a:latin typeface="Candara"/>
                        </a:defRPr>
                      </a:lvl4pPr>
                      <a:lvl5pPr marL="1828800" algn="l" defTabSz="914400" rtl="0" eaLnBrk="1" latinLnBrk="0" hangingPunct="1">
                        <a:defRPr sz="1800" b="1" kern="1200">
                          <a:solidFill>
                            <a:schemeClr val="lt1"/>
                          </a:solidFill>
                          <a:latin typeface="Candara"/>
                        </a:defRPr>
                      </a:lvl5pPr>
                      <a:lvl6pPr marL="2286000" algn="l" defTabSz="914400" rtl="0" eaLnBrk="1" latinLnBrk="0" hangingPunct="1">
                        <a:defRPr sz="1800" b="1" kern="1200">
                          <a:solidFill>
                            <a:schemeClr val="lt1"/>
                          </a:solidFill>
                          <a:latin typeface="Candara"/>
                        </a:defRPr>
                      </a:lvl6pPr>
                      <a:lvl7pPr marL="2743200" algn="l" defTabSz="914400" rtl="0" eaLnBrk="1" latinLnBrk="0" hangingPunct="1">
                        <a:defRPr sz="1800" b="1" kern="1200">
                          <a:solidFill>
                            <a:schemeClr val="lt1"/>
                          </a:solidFill>
                          <a:latin typeface="Candara"/>
                        </a:defRPr>
                      </a:lvl7pPr>
                      <a:lvl8pPr marL="3200400" algn="l" defTabSz="914400" rtl="0" eaLnBrk="1" latinLnBrk="0" hangingPunct="1">
                        <a:defRPr sz="1800" b="1" kern="1200">
                          <a:solidFill>
                            <a:schemeClr val="lt1"/>
                          </a:solidFill>
                          <a:latin typeface="Candara"/>
                        </a:defRPr>
                      </a:lvl8pPr>
                      <a:lvl9pPr marL="3657600" algn="l" defTabSz="914400" rtl="0" eaLnBrk="1" latinLnBrk="0" hangingPunct="1">
                        <a:defRPr sz="1800" b="1" kern="1200">
                          <a:solidFill>
                            <a:schemeClr val="lt1"/>
                          </a:solidFill>
                          <a:latin typeface="Candara"/>
                        </a:defRPr>
                      </a:lvl9pPr>
                    </a:lstStyle>
                    <a:p>
                      <a:pPr algn="just">
                        <a:lnSpc>
                          <a:spcPct val="115000"/>
                        </a:lnSpc>
                        <a:spcAft>
                          <a:spcPts val="0"/>
                        </a:spcAft>
                      </a:pPr>
                      <a:r>
                        <a:rPr lang="kk-KZ" sz="2000" b="1" dirty="0">
                          <a:solidFill>
                            <a:schemeClr val="bg1"/>
                          </a:solidFill>
                          <a:effectLst/>
                          <a:highlight>
                            <a:srgbClr val="000000"/>
                          </a:highlight>
                          <a:latin typeface="Times New Roman" panose="02020603050405020304" pitchFamily="18" charset="0"/>
                          <a:cs typeface="Times New Roman" panose="02020603050405020304" pitchFamily="18" charset="0"/>
                        </a:rPr>
                        <a:t>ҚҰҚЫҚ</a:t>
                      </a:r>
                      <a:endParaRPr lang="ru-RU" sz="2000" b="1" dirty="0">
                        <a:solidFill>
                          <a:schemeClr val="bg1"/>
                        </a:solidFill>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D1434"/>
                    </a:solidFill>
                  </a:tcPr>
                </a:tc>
                <a:tc>
                  <a:txBody>
                    <a:bodyPr/>
                    <a:lstStyle>
                      <a:lvl1pPr marL="0" algn="l" defTabSz="914400" rtl="0" eaLnBrk="1" latinLnBrk="0" hangingPunct="1">
                        <a:defRPr sz="1800" b="1" kern="1200">
                          <a:solidFill>
                            <a:schemeClr val="lt1"/>
                          </a:solidFill>
                          <a:latin typeface="Candara"/>
                        </a:defRPr>
                      </a:lvl1pPr>
                      <a:lvl2pPr marL="457200" algn="l" defTabSz="914400" rtl="0" eaLnBrk="1" latinLnBrk="0" hangingPunct="1">
                        <a:defRPr sz="1800" b="1" kern="1200">
                          <a:solidFill>
                            <a:schemeClr val="lt1"/>
                          </a:solidFill>
                          <a:latin typeface="Candara"/>
                        </a:defRPr>
                      </a:lvl2pPr>
                      <a:lvl3pPr marL="914400" algn="l" defTabSz="914400" rtl="0" eaLnBrk="1" latinLnBrk="0" hangingPunct="1">
                        <a:defRPr sz="1800" b="1" kern="1200">
                          <a:solidFill>
                            <a:schemeClr val="lt1"/>
                          </a:solidFill>
                          <a:latin typeface="Candara"/>
                        </a:defRPr>
                      </a:lvl3pPr>
                      <a:lvl4pPr marL="1371600" algn="l" defTabSz="914400" rtl="0" eaLnBrk="1" latinLnBrk="0" hangingPunct="1">
                        <a:defRPr sz="1800" b="1" kern="1200">
                          <a:solidFill>
                            <a:schemeClr val="lt1"/>
                          </a:solidFill>
                          <a:latin typeface="Candara"/>
                        </a:defRPr>
                      </a:lvl4pPr>
                      <a:lvl5pPr marL="1828800" algn="l" defTabSz="914400" rtl="0" eaLnBrk="1" latinLnBrk="0" hangingPunct="1">
                        <a:defRPr sz="1800" b="1" kern="1200">
                          <a:solidFill>
                            <a:schemeClr val="lt1"/>
                          </a:solidFill>
                          <a:latin typeface="Candara"/>
                        </a:defRPr>
                      </a:lvl5pPr>
                      <a:lvl6pPr marL="2286000" algn="l" defTabSz="914400" rtl="0" eaLnBrk="1" latinLnBrk="0" hangingPunct="1">
                        <a:defRPr sz="1800" b="1" kern="1200">
                          <a:solidFill>
                            <a:schemeClr val="lt1"/>
                          </a:solidFill>
                          <a:latin typeface="Candara"/>
                        </a:defRPr>
                      </a:lvl6pPr>
                      <a:lvl7pPr marL="2743200" algn="l" defTabSz="914400" rtl="0" eaLnBrk="1" latinLnBrk="0" hangingPunct="1">
                        <a:defRPr sz="1800" b="1" kern="1200">
                          <a:solidFill>
                            <a:schemeClr val="lt1"/>
                          </a:solidFill>
                          <a:latin typeface="Candara"/>
                        </a:defRPr>
                      </a:lvl7pPr>
                      <a:lvl8pPr marL="3200400" algn="l" defTabSz="914400" rtl="0" eaLnBrk="1" latinLnBrk="0" hangingPunct="1">
                        <a:defRPr sz="1800" b="1" kern="1200">
                          <a:solidFill>
                            <a:schemeClr val="lt1"/>
                          </a:solidFill>
                          <a:latin typeface="Candara"/>
                        </a:defRPr>
                      </a:lvl8pPr>
                      <a:lvl9pPr marL="3657600" algn="l" defTabSz="914400" rtl="0" eaLnBrk="1" latinLnBrk="0" hangingPunct="1">
                        <a:defRPr sz="1800" b="1" kern="1200">
                          <a:solidFill>
                            <a:schemeClr val="lt1"/>
                          </a:solidFill>
                          <a:latin typeface="Candara"/>
                        </a:defRPr>
                      </a:lvl9pPr>
                    </a:lstStyle>
                    <a:p>
                      <a:pPr algn="just">
                        <a:lnSpc>
                          <a:spcPct val="100000"/>
                        </a:lnSpc>
                        <a:spcAft>
                          <a:spcPts val="0"/>
                        </a:spcAft>
                      </a:pPr>
                      <a:r>
                        <a:rPr lang="kk-KZ" sz="2000" dirty="0">
                          <a:solidFill>
                            <a:schemeClr val="bg1"/>
                          </a:solidFill>
                          <a:effectLst/>
                          <a:highlight>
                            <a:srgbClr val="000000"/>
                          </a:highlight>
                          <a:latin typeface="Times New Roman" panose="02020603050405020304" pitchFamily="18" charset="0"/>
                          <a:cs typeface="Times New Roman" panose="02020603050405020304" pitchFamily="18" charset="0"/>
                        </a:rPr>
                        <a:t>Заң, ереже, жарғы, мұрагерлік, мирасқорлық, т.б.</a:t>
                      </a:r>
                      <a:endParaRPr lang="ru-RU" sz="2000" dirty="0">
                        <a:solidFill>
                          <a:schemeClr val="bg1"/>
                        </a:solidFill>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D1434"/>
                    </a:solidFill>
                  </a:tcPr>
                </a:tc>
                <a:extLst>
                  <a:ext uri="{0D108BD9-81ED-4DB2-BD59-A6C34878D82A}">
                    <a16:rowId xmlns:a16="http://schemas.microsoft.com/office/drawing/2014/main" val="3501885978"/>
                  </a:ext>
                </a:extLst>
              </a:tr>
              <a:tr h="520046">
                <a:tc>
                  <a:txBody>
                    <a:bodyPr/>
                    <a:lstStyle>
                      <a:lvl1pPr marL="0" algn="l" defTabSz="914400" rtl="0" eaLnBrk="1" latinLnBrk="0" hangingPunct="1">
                        <a:defRPr sz="1800" b="1" kern="1200">
                          <a:solidFill>
                            <a:schemeClr val="lt1"/>
                          </a:solidFill>
                          <a:latin typeface="Candara"/>
                        </a:defRPr>
                      </a:lvl1pPr>
                      <a:lvl2pPr marL="457200" algn="l" defTabSz="914400" rtl="0" eaLnBrk="1" latinLnBrk="0" hangingPunct="1">
                        <a:defRPr sz="1800" b="1" kern="1200">
                          <a:solidFill>
                            <a:schemeClr val="lt1"/>
                          </a:solidFill>
                          <a:latin typeface="Candara"/>
                        </a:defRPr>
                      </a:lvl2pPr>
                      <a:lvl3pPr marL="914400" algn="l" defTabSz="914400" rtl="0" eaLnBrk="1" latinLnBrk="0" hangingPunct="1">
                        <a:defRPr sz="1800" b="1" kern="1200">
                          <a:solidFill>
                            <a:schemeClr val="lt1"/>
                          </a:solidFill>
                          <a:latin typeface="Candara"/>
                        </a:defRPr>
                      </a:lvl3pPr>
                      <a:lvl4pPr marL="1371600" algn="l" defTabSz="914400" rtl="0" eaLnBrk="1" latinLnBrk="0" hangingPunct="1">
                        <a:defRPr sz="1800" b="1" kern="1200">
                          <a:solidFill>
                            <a:schemeClr val="lt1"/>
                          </a:solidFill>
                          <a:latin typeface="Candara"/>
                        </a:defRPr>
                      </a:lvl4pPr>
                      <a:lvl5pPr marL="1828800" algn="l" defTabSz="914400" rtl="0" eaLnBrk="1" latinLnBrk="0" hangingPunct="1">
                        <a:defRPr sz="1800" b="1" kern="1200">
                          <a:solidFill>
                            <a:schemeClr val="lt1"/>
                          </a:solidFill>
                          <a:latin typeface="Candara"/>
                        </a:defRPr>
                      </a:lvl5pPr>
                      <a:lvl6pPr marL="2286000" algn="l" defTabSz="914400" rtl="0" eaLnBrk="1" latinLnBrk="0" hangingPunct="1">
                        <a:defRPr sz="1800" b="1" kern="1200">
                          <a:solidFill>
                            <a:schemeClr val="lt1"/>
                          </a:solidFill>
                          <a:latin typeface="Candara"/>
                        </a:defRPr>
                      </a:lvl6pPr>
                      <a:lvl7pPr marL="2743200" algn="l" defTabSz="914400" rtl="0" eaLnBrk="1" latinLnBrk="0" hangingPunct="1">
                        <a:defRPr sz="1800" b="1" kern="1200">
                          <a:solidFill>
                            <a:schemeClr val="lt1"/>
                          </a:solidFill>
                          <a:latin typeface="Candara"/>
                        </a:defRPr>
                      </a:lvl7pPr>
                      <a:lvl8pPr marL="3200400" algn="l" defTabSz="914400" rtl="0" eaLnBrk="1" latinLnBrk="0" hangingPunct="1">
                        <a:defRPr sz="1800" b="1" kern="1200">
                          <a:solidFill>
                            <a:schemeClr val="lt1"/>
                          </a:solidFill>
                          <a:latin typeface="Candara"/>
                        </a:defRPr>
                      </a:lvl8pPr>
                      <a:lvl9pPr marL="3657600" algn="l" defTabSz="914400" rtl="0" eaLnBrk="1" latinLnBrk="0" hangingPunct="1">
                        <a:defRPr sz="1800" b="1" kern="1200">
                          <a:solidFill>
                            <a:schemeClr val="lt1"/>
                          </a:solidFill>
                          <a:latin typeface="Candara"/>
                        </a:defRPr>
                      </a:lvl9pPr>
                    </a:lstStyle>
                    <a:p>
                      <a:pPr algn="just">
                        <a:lnSpc>
                          <a:spcPct val="115000"/>
                        </a:lnSpc>
                        <a:spcAft>
                          <a:spcPts val="0"/>
                        </a:spcAft>
                      </a:pPr>
                      <a:r>
                        <a:rPr lang="kk-KZ" sz="2000" b="1" dirty="0">
                          <a:solidFill>
                            <a:schemeClr val="bg1"/>
                          </a:solidFill>
                          <a:effectLst/>
                          <a:highlight>
                            <a:srgbClr val="000000"/>
                          </a:highlight>
                          <a:latin typeface="Times New Roman" panose="02020603050405020304" pitchFamily="18" charset="0"/>
                          <a:cs typeface="Times New Roman" panose="02020603050405020304" pitchFamily="18" charset="0"/>
                        </a:rPr>
                        <a:t>ӨНЕР</a:t>
                      </a:r>
                      <a:endParaRPr lang="ru-RU" sz="2000" b="1" dirty="0">
                        <a:solidFill>
                          <a:schemeClr val="bg1"/>
                        </a:solidFill>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D1434"/>
                    </a:solidFill>
                  </a:tcPr>
                </a:tc>
                <a:tc>
                  <a:txBody>
                    <a:bodyPr/>
                    <a:lstStyle>
                      <a:lvl1pPr marL="0" algn="l" defTabSz="914400" rtl="0" eaLnBrk="1" latinLnBrk="0" hangingPunct="1">
                        <a:defRPr sz="1800" b="1" kern="1200">
                          <a:solidFill>
                            <a:schemeClr val="lt1"/>
                          </a:solidFill>
                          <a:latin typeface="Candara"/>
                        </a:defRPr>
                      </a:lvl1pPr>
                      <a:lvl2pPr marL="457200" algn="l" defTabSz="914400" rtl="0" eaLnBrk="1" latinLnBrk="0" hangingPunct="1">
                        <a:defRPr sz="1800" b="1" kern="1200">
                          <a:solidFill>
                            <a:schemeClr val="lt1"/>
                          </a:solidFill>
                          <a:latin typeface="Candara"/>
                        </a:defRPr>
                      </a:lvl2pPr>
                      <a:lvl3pPr marL="914400" algn="l" defTabSz="914400" rtl="0" eaLnBrk="1" latinLnBrk="0" hangingPunct="1">
                        <a:defRPr sz="1800" b="1" kern="1200">
                          <a:solidFill>
                            <a:schemeClr val="lt1"/>
                          </a:solidFill>
                          <a:latin typeface="Candara"/>
                        </a:defRPr>
                      </a:lvl3pPr>
                      <a:lvl4pPr marL="1371600" algn="l" defTabSz="914400" rtl="0" eaLnBrk="1" latinLnBrk="0" hangingPunct="1">
                        <a:defRPr sz="1800" b="1" kern="1200">
                          <a:solidFill>
                            <a:schemeClr val="lt1"/>
                          </a:solidFill>
                          <a:latin typeface="Candara"/>
                        </a:defRPr>
                      </a:lvl4pPr>
                      <a:lvl5pPr marL="1828800" algn="l" defTabSz="914400" rtl="0" eaLnBrk="1" latinLnBrk="0" hangingPunct="1">
                        <a:defRPr sz="1800" b="1" kern="1200">
                          <a:solidFill>
                            <a:schemeClr val="lt1"/>
                          </a:solidFill>
                          <a:latin typeface="Candara"/>
                        </a:defRPr>
                      </a:lvl5pPr>
                      <a:lvl6pPr marL="2286000" algn="l" defTabSz="914400" rtl="0" eaLnBrk="1" latinLnBrk="0" hangingPunct="1">
                        <a:defRPr sz="1800" b="1" kern="1200">
                          <a:solidFill>
                            <a:schemeClr val="lt1"/>
                          </a:solidFill>
                          <a:latin typeface="Candara"/>
                        </a:defRPr>
                      </a:lvl6pPr>
                      <a:lvl7pPr marL="2743200" algn="l" defTabSz="914400" rtl="0" eaLnBrk="1" latinLnBrk="0" hangingPunct="1">
                        <a:defRPr sz="1800" b="1" kern="1200">
                          <a:solidFill>
                            <a:schemeClr val="lt1"/>
                          </a:solidFill>
                          <a:latin typeface="Candara"/>
                        </a:defRPr>
                      </a:lvl7pPr>
                      <a:lvl8pPr marL="3200400" algn="l" defTabSz="914400" rtl="0" eaLnBrk="1" latinLnBrk="0" hangingPunct="1">
                        <a:defRPr sz="1800" b="1" kern="1200">
                          <a:solidFill>
                            <a:schemeClr val="lt1"/>
                          </a:solidFill>
                          <a:latin typeface="Candara"/>
                        </a:defRPr>
                      </a:lvl8pPr>
                      <a:lvl9pPr marL="3657600" algn="l" defTabSz="914400" rtl="0" eaLnBrk="1" latinLnBrk="0" hangingPunct="1">
                        <a:defRPr sz="1800" b="1" kern="1200">
                          <a:solidFill>
                            <a:schemeClr val="lt1"/>
                          </a:solidFill>
                          <a:latin typeface="Candara"/>
                        </a:defRPr>
                      </a:lvl9pPr>
                    </a:lstStyle>
                    <a:p>
                      <a:pPr algn="just">
                        <a:lnSpc>
                          <a:spcPct val="100000"/>
                        </a:lnSpc>
                        <a:spcAft>
                          <a:spcPts val="0"/>
                        </a:spcAft>
                      </a:pPr>
                      <a:r>
                        <a:rPr lang="kk-KZ" sz="2000" dirty="0">
                          <a:solidFill>
                            <a:schemeClr val="bg1"/>
                          </a:solidFill>
                          <a:effectLst/>
                          <a:highlight>
                            <a:srgbClr val="000000"/>
                          </a:highlight>
                          <a:latin typeface="Times New Roman" panose="02020603050405020304" pitchFamily="18" charset="0"/>
                          <a:cs typeface="Times New Roman" panose="02020603050405020304" pitchFamily="18" charset="0"/>
                        </a:rPr>
                        <a:t>Сөз өнері, саз өнері, қол өнері, сәулет өнері, бейнелеу, кескін т.б.</a:t>
                      </a:r>
                      <a:endParaRPr lang="ru-RU" sz="2000" dirty="0">
                        <a:solidFill>
                          <a:schemeClr val="bg1"/>
                        </a:solidFill>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D1434"/>
                    </a:solidFill>
                  </a:tcPr>
                </a:tc>
                <a:extLst>
                  <a:ext uri="{0D108BD9-81ED-4DB2-BD59-A6C34878D82A}">
                    <a16:rowId xmlns:a16="http://schemas.microsoft.com/office/drawing/2014/main" val="2836059407"/>
                  </a:ext>
                </a:extLst>
              </a:tr>
              <a:tr h="1235256">
                <a:tc>
                  <a:txBody>
                    <a:bodyPr/>
                    <a:lstStyle>
                      <a:lvl1pPr marL="0" algn="l" defTabSz="914400" rtl="0" eaLnBrk="1" latinLnBrk="0" hangingPunct="1">
                        <a:defRPr sz="1800" b="1" kern="1200">
                          <a:solidFill>
                            <a:schemeClr val="lt1"/>
                          </a:solidFill>
                          <a:latin typeface="Candara"/>
                        </a:defRPr>
                      </a:lvl1pPr>
                      <a:lvl2pPr marL="457200" algn="l" defTabSz="914400" rtl="0" eaLnBrk="1" latinLnBrk="0" hangingPunct="1">
                        <a:defRPr sz="1800" b="1" kern="1200">
                          <a:solidFill>
                            <a:schemeClr val="lt1"/>
                          </a:solidFill>
                          <a:latin typeface="Candara"/>
                        </a:defRPr>
                      </a:lvl2pPr>
                      <a:lvl3pPr marL="914400" algn="l" defTabSz="914400" rtl="0" eaLnBrk="1" latinLnBrk="0" hangingPunct="1">
                        <a:defRPr sz="1800" b="1" kern="1200">
                          <a:solidFill>
                            <a:schemeClr val="lt1"/>
                          </a:solidFill>
                          <a:latin typeface="Candara"/>
                        </a:defRPr>
                      </a:lvl3pPr>
                      <a:lvl4pPr marL="1371600" algn="l" defTabSz="914400" rtl="0" eaLnBrk="1" latinLnBrk="0" hangingPunct="1">
                        <a:defRPr sz="1800" b="1" kern="1200">
                          <a:solidFill>
                            <a:schemeClr val="lt1"/>
                          </a:solidFill>
                          <a:latin typeface="Candara"/>
                        </a:defRPr>
                      </a:lvl4pPr>
                      <a:lvl5pPr marL="1828800" algn="l" defTabSz="914400" rtl="0" eaLnBrk="1" latinLnBrk="0" hangingPunct="1">
                        <a:defRPr sz="1800" b="1" kern="1200">
                          <a:solidFill>
                            <a:schemeClr val="lt1"/>
                          </a:solidFill>
                          <a:latin typeface="Candara"/>
                        </a:defRPr>
                      </a:lvl5pPr>
                      <a:lvl6pPr marL="2286000" algn="l" defTabSz="914400" rtl="0" eaLnBrk="1" latinLnBrk="0" hangingPunct="1">
                        <a:defRPr sz="1800" b="1" kern="1200">
                          <a:solidFill>
                            <a:schemeClr val="lt1"/>
                          </a:solidFill>
                          <a:latin typeface="Candara"/>
                        </a:defRPr>
                      </a:lvl6pPr>
                      <a:lvl7pPr marL="2743200" algn="l" defTabSz="914400" rtl="0" eaLnBrk="1" latinLnBrk="0" hangingPunct="1">
                        <a:defRPr sz="1800" b="1" kern="1200">
                          <a:solidFill>
                            <a:schemeClr val="lt1"/>
                          </a:solidFill>
                          <a:latin typeface="Candara"/>
                        </a:defRPr>
                      </a:lvl7pPr>
                      <a:lvl8pPr marL="3200400" algn="l" defTabSz="914400" rtl="0" eaLnBrk="1" latinLnBrk="0" hangingPunct="1">
                        <a:defRPr sz="1800" b="1" kern="1200">
                          <a:solidFill>
                            <a:schemeClr val="lt1"/>
                          </a:solidFill>
                          <a:latin typeface="Candara"/>
                        </a:defRPr>
                      </a:lvl8pPr>
                      <a:lvl9pPr marL="3657600" algn="l" defTabSz="914400" rtl="0" eaLnBrk="1" latinLnBrk="0" hangingPunct="1">
                        <a:defRPr sz="1800" b="1" kern="1200">
                          <a:solidFill>
                            <a:schemeClr val="lt1"/>
                          </a:solidFill>
                          <a:latin typeface="Candara"/>
                        </a:defRPr>
                      </a:lvl9pPr>
                    </a:lstStyle>
                    <a:p>
                      <a:pPr algn="just">
                        <a:lnSpc>
                          <a:spcPct val="115000"/>
                        </a:lnSpc>
                        <a:spcAft>
                          <a:spcPts val="0"/>
                        </a:spcAft>
                      </a:pPr>
                      <a:r>
                        <a:rPr lang="kk-KZ" sz="2000" b="1" dirty="0">
                          <a:solidFill>
                            <a:schemeClr val="bg1"/>
                          </a:solidFill>
                          <a:effectLst/>
                          <a:highlight>
                            <a:srgbClr val="000000"/>
                          </a:highlight>
                          <a:latin typeface="Times New Roman" panose="02020603050405020304" pitchFamily="18" charset="0"/>
                          <a:cs typeface="Times New Roman" panose="02020603050405020304" pitchFamily="18" charset="0"/>
                        </a:rPr>
                        <a:t>АҒАРТУ</a:t>
                      </a:r>
                      <a:endParaRPr lang="ru-RU" sz="2000" b="1" dirty="0">
                        <a:solidFill>
                          <a:schemeClr val="bg1"/>
                        </a:solidFill>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D1434"/>
                    </a:solidFill>
                  </a:tcPr>
                </a:tc>
                <a:tc>
                  <a:txBody>
                    <a:bodyPr/>
                    <a:lstStyle>
                      <a:lvl1pPr marL="0" algn="l" defTabSz="914400" rtl="0" eaLnBrk="1" latinLnBrk="0" hangingPunct="1">
                        <a:defRPr sz="1800" b="1" kern="1200">
                          <a:solidFill>
                            <a:schemeClr val="lt1"/>
                          </a:solidFill>
                          <a:latin typeface="Candara"/>
                        </a:defRPr>
                      </a:lvl1pPr>
                      <a:lvl2pPr marL="457200" algn="l" defTabSz="914400" rtl="0" eaLnBrk="1" latinLnBrk="0" hangingPunct="1">
                        <a:defRPr sz="1800" b="1" kern="1200">
                          <a:solidFill>
                            <a:schemeClr val="lt1"/>
                          </a:solidFill>
                          <a:latin typeface="Candara"/>
                        </a:defRPr>
                      </a:lvl2pPr>
                      <a:lvl3pPr marL="914400" algn="l" defTabSz="914400" rtl="0" eaLnBrk="1" latinLnBrk="0" hangingPunct="1">
                        <a:defRPr sz="1800" b="1" kern="1200">
                          <a:solidFill>
                            <a:schemeClr val="lt1"/>
                          </a:solidFill>
                          <a:latin typeface="Candara"/>
                        </a:defRPr>
                      </a:lvl3pPr>
                      <a:lvl4pPr marL="1371600" algn="l" defTabSz="914400" rtl="0" eaLnBrk="1" latinLnBrk="0" hangingPunct="1">
                        <a:defRPr sz="1800" b="1" kern="1200">
                          <a:solidFill>
                            <a:schemeClr val="lt1"/>
                          </a:solidFill>
                          <a:latin typeface="Candara"/>
                        </a:defRPr>
                      </a:lvl4pPr>
                      <a:lvl5pPr marL="1828800" algn="l" defTabSz="914400" rtl="0" eaLnBrk="1" latinLnBrk="0" hangingPunct="1">
                        <a:defRPr sz="1800" b="1" kern="1200">
                          <a:solidFill>
                            <a:schemeClr val="lt1"/>
                          </a:solidFill>
                          <a:latin typeface="Candara"/>
                        </a:defRPr>
                      </a:lvl5pPr>
                      <a:lvl6pPr marL="2286000" algn="l" defTabSz="914400" rtl="0" eaLnBrk="1" latinLnBrk="0" hangingPunct="1">
                        <a:defRPr sz="1800" b="1" kern="1200">
                          <a:solidFill>
                            <a:schemeClr val="lt1"/>
                          </a:solidFill>
                          <a:latin typeface="Candara"/>
                        </a:defRPr>
                      </a:lvl6pPr>
                      <a:lvl7pPr marL="2743200" algn="l" defTabSz="914400" rtl="0" eaLnBrk="1" latinLnBrk="0" hangingPunct="1">
                        <a:defRPr sz="1800" b="1" kern="1200">
                          <a:solidFill>
                            <a:schemeClr val="lt1"/>
                          </a:solidFill>
                          <a:latin typeface="Candara"/>
                        </a:defRPr>
                      </a:lvl7pPr>
                      <a:lvl8pPr marL="3200400" algn="l" defTabSz="914400" rtl="0" eaLnBrk="1" latinLnBrk="0" hangingPunct="1">
                        <a:defRPr sz="1800" b="1" kern="1200">
                          <a:solidFill>
                            <a:schemeClr val="lt1"/>
                          </a:solidFill>
                          <a:latin typeface="Candara"/>
                        </a:defRPr>
                      </a:lvl8pPr>
                      <a:lvl9pPr marL="3657600" algn="l" defTabSz="914400" rtl="0" eaLnBrk="1" latinLnBrk="0" hangingPunct="1">
                        <a:defRPr sz="1800" b="1" kern="1200">
                          <a:solidFill>
                            <a:schemeClr val="lt1"/>
                          </a:solidFill>
                          <a:latin typeface="Candara"/>
                        </a:defRPr>
                      </a:lvl9pPr>
                    </a:lstStyle>
                    <a:p>
                      <a:pPr algn="just">
                        <a:lnSpc>
                          <a:spcPct val="100000"/>
                        </a:lnSpc>
                        <a:spcAft>
                          <a:spcPts val="0"/>
                        </a:spcAft>
                      </a:pPr>
                      <a:r>
                        <a:rPr lang="kk-KZ" sz="2000" dirty="0">
                          <a:solidFill>
                            <a:schemeClr val="bg1"/>
                          </a:solidFill>
                          <a:effectLst/>
                          <a:highlight>
                            <a:srgbClr val="000000"/>
                          </a:highlight>
                          <a:latin typeface="Times New Roman" panose="02020603050405020304" pitchFamily="18" charset="0"/>
                          <a:cs typeface="Times New Roman" panose="02020603050405020304" pitchFamily="18" charset="0"/>
                        </a:rPr>
                        <a:t>Тәрбие, әлеуметтендіру, білім, ғылым.</a:t>
                      </a:r>
                      <a:endParaRPr lang="ru-RU" sz="2000" dirty="0">
                        <a:solidFill>
                          <a:schemeClr val="bg1"/>
                        </a:solidFill>
                        <a:effectLst/>
                        <a:highlight>
                          <a:srgbClr val="000000"/>
                        </a:highligh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D1434"/>
                    </a:solidFill>
                  </a:tcPr>
                </a:tc>
                <a:extLst>
                  <a:ext uri="{0D108BD9-81ED-4DB2-BD59-A6C34878D82A}">
                    <a16:rowId xmlns:a16="http://schemas.microsoft.com/office/drawing/2014/main" val="2061231562"/>
                  </a:ext>
                </a:extLst>
              </a:tr>
            </a:tbl>
          </a:graphicData>
        </a:graphic>
      </p:graphicFrame>
      <p:pic>
        <p:nvPicPr>
          <p:cNvPr id="3" name="Сурет 2">
            <a:extLst>
              <a:ext uri="{FF2B5EF4-FFF2-40B4-BE49-F238E27FC236}">
                <a16:creationId xmlns:a16="http://schemas.microsoft.com/office/drawing/2014/main" id="{6A51923D-AFE7-B7AF-5BF9-4938C5DA71D9}"/>
              </a:ext>
            </a:extLst>
          </p:cNvPr>
          <p:cNvPicPr>
            <a:picLocks noChangeAspect="1"/>
          </p:cNvPicPr>
          <p:nvPr/>
        </p:nvPicPr>
        <p:blipFill>
          <a:blip r:embed="rId2"/>
          <a:stretch>
            <a:fillRect/>
          </a:stretch>
        </p:blipFill>
        <p:spPr>
          <a:xfrm>
            <a:off x="3128010" y="387516"/>
            <a:ext cx="5935980" cy="409956"/>
          </a:xfrm>
          <a:prstGeom prst="rect">
            <a:avLst/>
          </a:prstGeom>
        </p:spPr>
      </p:pic>
    </p:spTree>
    <p:extLst>
      <p:ext uri="{BB962C8B-B14F-4D97-AF65-F5344CB8AC3E}">
        <p14:creationId xmlns:p14="http://schemas.microsoft.com/office/powerpoint/2010/main" val="33023863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930741C-036A-91BB-1BC6-591ADAC10699}"/>
              </a:ext>
            </a:extLst>
          </p:cNvPr>
          <p:cNvSpPr txBox="1"/>
          <p:nvPr/>
        </p:nvSpPr>
        <p:spPr>
          <a:xfrm>
            <a:off x="4347087" y="397895"/>
            <a:ext cx="6098458" cy="523220"/>
          </a:xfrm>
          <a:prstGeom prst="rect">
            <a:avLst/>
          </a:prstGeom>
          <a:noFill/>
        </p:spPr>
        <p:txBody>
          <a:bodyPr wrap="square">
            <a:spAutoFit/>
          </a:bodyPr>
          <a:lstStyle/>
          <a:p>
            <a:r>
              <a:rPr lang="ru-RU" sz="2800" b="1" dirty="0" err="1">
                <a:latin typeface="Times New Roman" panose="02020603050405020304" pitchFamily="18" charset="0"/>
                <a:cs typeface="Times New Roman" panose="02020603050405020304" pitchFamily="18" charset="0"/>
              </a:rPr>
              <a:t>Әрбір</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ата-ананың</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арманы</a:t>
            </a:r>
            <a:r>
              <a:rPr lang="ru-RU" sz="2800" b="1" dirty="0">
                <a:latin typeface="Times New Roman" panose="02020603050405020304" pitchFamily="18" charset="0"/>
                <a:cs typeface="Times New Roman" panose="02020603050405020304" pitchFamily="18" charset="0"/>
              </a:rPr>
              <a:t>:</a:t>
            </a:r>
          </a:p>
        </p:txBody>
      </p:sp>
      <p:pic>
        <p:nvPicPr>
          <p:cNvPr id="5" name="Сурет 4">
            <a:extLst>
              <a:ext uri="{FF2B5EF4-FFF2-40B4-BE49-F238E27FC236}">
                <a16:creationId xmlns:a16="http://schemas.microsoft.com/office/drawing/2014/main" id="{0762433F-BFEF-397B-D43A-ADB2D9B007EB}"/>
              </a:ext>
            </a:extLst>
          </p:cNvPr>
          <p:cNvPicPr>
            <a:picLocks noChangeAspect="1"/>
          </p:cNvPicPr>
          <p:nvPr/>
        </p:nvPicPr>
        <p:blipFill>
          <a:blip r:embed="rId3"/>
          <a:stretch>
            <a:fillRect/>
          </a:stretch>
        </p:blipFill>
        <p:spPr>
          <a:xfrm>
            <a:off x="103239" y="1544540"/>
            <a:ext cx="12192000" cy="3768919"/>
          </a:xfrm>
          <a:prstGeom prst="rect">
            <a:avLst/>
          </a:prstGeom>
        </p:spPr>
      </p:pic>
    </p:spTree>
    <p:extLst>
      <p:ext uri="{BB962C8B-B14F-4D97-AF65-F5344CB8AC3E}">
        <p14:creationId xmlns:p14="http://schemas.microsoft.com/office/powerpoint/2010/main" val="2331775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C73638B-6D9B-62B0-7D89-6CEC5EF69539}"/>
              </a:ext>
            </a:extLst>
          </p:cNvPr>
          <p:cNvSpPr txBox="1"/>
          <p:nvPr/>
        </p:nvSpPr>
        <p:spPr>
          <a:xfrm>
            <a:off x="781666" y="194638"/>
            <a:ext cx="10943302" cy="830997"/>
          </a:xfrm>
          <a:prstGeom prst="rect">
            <a:avLst/>
          </a:prstGeom>
          <a:noFill/>
        </p:spPr>
        <p:txBody>
          <a:bodyPr wrap="square">
            <a:spAutoFit/>
          </a:bodyPr>
          <a:lstStyle/>
          <a:p>
            <a:r>
              <a:rPr lang="ru-RU" sz="2400" b="1" dirty="0" err="1">
                <a:solidFill>
                  <a:srgbClr val="FF0000"/>
                </a:solidFill>
                <a:latin typeface="Times New Roman" panose="02020603050405020304" pitchFamily="18" charset="0"/>
                <a:cs typeface="Times New Roman" panose="02020603050405020304" pitchFamily="18" charset="0"/>
              </a:rPr>
              <a:t>Қазақстанның</a:t>
            </a:r>
            <a:r>
              <a:rPr lang="ru-RU" sz="2400" b="1" dirty="0">
                <a:solidFill>
                  <a:srgbClr val="FF0000"/>
                </a:solidFill>
                <a:latin typeface="Times New Roman" panose="02020603050405020304" pitchFamily="18" charset="0"/>
                <a:cs typeface="Times New Roman" panose="02020603050405020304" pitchFamily="18" charset="0"/>
              </a:rPr>
              <a:t> 30 </a:t>
            </a:r>
            <a:r>
              <a:rPr lang="ru-RU" sz="2400" b="1" dirty="0" err="1">
                <a:solidFill>
                  <a:srgbClr val="FF0000"/>
                </a:solidFill>
                <a:latin typeface="Times New Roman" panose="02020603050405020304" pitchFamily="18" charset="0"/>
                <a:cs typeface="Times New Roman" panose="02020603050405020304" pitchFamily="18" charset="0"/>
              </a:rPr>
              <a:t>жылдық</a:t>
            </a:r>
            <a:r>
              <a:rPr lang="ru-RU" sz="2400" b="1" dirty="0">
                <a:solidFill>
                  <a:srgbClr val="FF0000"/>
                </a:solidFill>
                <a:latin typeface="Times New Roman" panose="02020603050405020304" pitchFamily="18" charset="0"/>
                <a:cs typeface="Times New Roman" panose="02020603050405020304" pitchFamily="18" charset="0"/>
              </a:rPr>
              <a:t> даму </a:t>
            </a:r>
            <a:r>
              <a:rPr lang="ru-RU" sz="2400" b="1" dirty="0" err="1">
                <a:solidFill>
                  <a:srgbClr val="FF0000"/>
                </a:solidFill>
                <a:latin typeface="Times New Roman" panose="02020603050405020304" pitchFamily="18" charset="0"/>
                <a:cs typeface="Times New Roman" panose="02020603050405020304" pitchFamily="18" charset="0"/>
              </a:rPr>
              <a:t>кезеңіндегі</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dirty="0" err="1">
                <a:solidFill>
                  <a:srgbClr val="FF0000"/>
                </a:solidFill>
                <a:latin typeface="Times New Roman" panose="02020603050405020304" pitchFamily="18" charset="0"/>
                <a:cs typeface="Times New Roman" panose="02020603050405020304" pitchFamily="18" charset="0"/>
              </a:rPr>
              <a:t>жаңсақ</a:t>
            </a:r>
            <a:r>
              <a:rPr lang="ru-RU" sz="2400" b="1" dirty="0">
                <a:solidFill>
                  <a:srgbClr val="FF0000"/>
                </a:solidFill>
                <a:latin typeface="Times New Roman" panose="02020603050405020304" pitchFamily="18" charset="0"/>
                <a:cs typeface="Times New Roman" panose="02020603050405020304" pitchFamily="18" charset="0"/>
              </a:rPr>
              <a:t> формула: «</a:t>
            </a:r>
            <a:r>
              <a:rPr lang="ru-RU" sz="2400" b="1" dirty="0" err="1">
                <a:solidFill>
                  <a:srgbClr val="FF0000"/>
                </a:solidFill>
                <a:latin typeface="Times New Roman" panose="02020603050405020304" pitchFamily="18" charset="0"/>
                <a:cs typeface="Times New Roman" panose="02020603050405020304" pitchFamily="18" charset="0"/>
              </a:rPr>
              <a:t>Алдымен</a:t>
            </a:r>
            <a:r>
              <a:rPr lang="ru-RU" sz="2400" b="1" dirty="0">
                <a:solidFill>
                  <a:srgbClr val="FF0000"/>
                </a:solidFill>
                <a:latin typeface="Times New Roman" panose="02020603050405020304" pitchFamily="18" charset="0"/>
                <a:cs typeface="Times New Roman" panose="02020603050405020304" pitchFamily="18" charset="0"/>
              </a:rPr>
              <a:t> экономика, </a:t>
            </a:r>
            <a:r>
              <a:rPr lang="ru-RU" sz="2400" b="1" dirty="0" err="1">
                <a:solidFill>
                  <a:srgbClr val="FF0000"/>
                </a:solidFill>
                <a:latin typeface="Times New Roman" panose="02020603050405020304" pitchFamily="18" charset="0"/>
                <a:cs typeface="Times New Roman" panose="02020603050405020304" pitchFamily="18" charset="0"/>
              </a:rPr>
              <a:t>содан</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dirty="0" err="1">
                <a:solidFill>
                  <a:srgbClr val="FF0000"/>
                </a:solidFill>
                <a:latin typeface="Times New Roman" panose="02020603050405020304" pitchFamily="18" charset="0"/>
                <a:cs typeface="Times New Roman" panose="02020603050405020304" pitchFamily="18" charset="0"/>
              </a:rPr>
              <a:t>соң</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dirty="0" err="1">
                <a:solidFill>
                  <a:srgbClr val="FF0000"/>
                </a:solidFill>
                <a:latin typeface="Times New Roman" panose="02020603050405020304" pitchFamily="18" charset="0"/>
                <a:cs typeface="Times New Roman" panose="02020603050405020304" pitchFamily="18" charset="0"/>
              </a:rPr>
              <a:t>саясат</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dirty="0" err="1">
                <a:solidFill>
                  <a:srgbClr val="FF0000"/>
                </a:solidFill>
                <a:latin typeface="Times New Roman" panose="02020603050405020304" pitchFamily="18" charset="0"/>
                <a:cs typeface="Times New Roman" panose="02020603050405020304" pitchFamily="18" charset="0"/>
              </a:rPr>
              <a:t>Ұлттық</a:t>
            </a:r>
            <a:r>
              <a:rPr lang="ru-RU" sz="2400" b="1" dirty="0">
                <a:solidFill>
                  <a:srgbClr val="FF0000"/>
                </a:solidFill>
                <a:latin typeface="Times New Roman" panose="02020603050405020304" pitchFamily="18" charset="0"/>
                <a:cs typeface="Times New Roman" panose="02020603050405020304" pitchFamily="18" charset="0"/>
              </a:rPr>
              <a:t> идеология </a:t>
            </a:r>
            <a:r>
              <a:rPr lang="ru-RU" sz="2400" b="1" dirty="0" err="1">
                <a:solidFill>
                  <a:srgbClr val="FF0000"/>
                </a:solidFill>
                <a:latin typeface="Times New Roman" panose="02020603050405020304" pitchFamily="18" charset="0"/>
                <a:cs typeface="Times New Roman" panose="02020603050405020304" pitchFamily="18" charset="0"/>
              </a:rPr>
              <a:t>қалыптастырылмады</a:t>
            </a:r>
            <a:r>
              <a:rPr lang="ru-RU" sz="2400" b="1" dirty="0">
                <a:solidFill>
                  <a:srgbClr val="FF0000"/>
                </a:solidFill>
                <a:latin typeface="Times New Roman" panose="02020603050405020304" pitchFamily="18" charset="0"/>
                <a:cs typeface="Times New Roman" panose="02020603050405020304" pitchFamily="18" charset="0"/>
              </a:rPr>
              <a:t>. </a:t>
            </a:r>
          </a:p>
        </p:txBody>
      </p:sp>
      <p:pic>
        <p:nvPicPr>
          <p:cNvPr id="5" name="Сурет 4">
            <a:extLst>
              <a:ext uri="{FF2B5EF4-FFF2-40B4-BE49-F238E27FC236}">
                <a16:creationId xmlns:a16="http://schemas.microsoft.com/office/drawing/2014/main" id="{1B58EB12-6C63-C822-B80C-6AAB53E11CF6}"/>
              </a:ext>
            </a:extLst>
          </p:cNvPr>
          <p:cNvPicPr>
            <a:picLocks noChangeAspect="1"/>
          </p:cNvPicPr>
          <p:nvPr/>
        </p:nvPicPr>
        <p:blipFill>
          <a:blip r:embed="rId2"/>
          <a:stretch>
            <a:fillRect/>
          </a:stretch>
        </p:blipFill>
        <p:spPr>
          <a:xfrm>
            <a:off x="580925" y="902524"/>
            <a:ext cx="10528705" cy="1518036"/>
          </a:xfrm>
          <a:prstGeom prst="rect">
            <a:avLst/>
          </a:prstGeom>
        </p:spPr>
      </p:pic>
      <p:sp>
        <p:nvSpPr>
          <p:cNvPr id="7" name="TextBox 6">
            <a:extLst>
              <a:ext uri="{FF2B5EF4-FFF2-40B4-BE49-F238E27FC236}">
                <a16:creationId xmlns:a16="http://schemas.microsoft.com/office/drawing/2014/main" id="{C062040E-75E6-39AB-3F0F-5733A74FCD6C}"/>
              </a:ext>
            </a:extLst>
          </p:cNvPr>
          <p:cNvSpPr txBox="1"/>
          <p:nvPr/>
        </p:nvSpPr>
        <p:spPr>
          <a:xfrm>
            <a:off x="580925" y="2420560"/>
            <a:ext cx="10943302" cy="3416320"/>
          </a:xfrm>
          <a:prstGeom prst="rect">
            <a:avLst/>
          </a:prstGeom>
          <a:noFill/>
        </p:spPr>
        <p:txBody>
          <a:bodyPr wrap="square">
            <a:spAutoFit/>
          </a:bodyPr>
          <a:lstStyle/>
          <a:p>
            <a:pPr marL="0" indent="0" algn="just">
              <a:buFont typeface="Arial" panose="020B0604020202020204" pitchFamily="34" charset="0"/>
              <a:buNone/>
            </a:pPr>
            <a:r>
              <a:rPr lang="kk-KZ" sz="2400" b="1" i="1" dirty="0">
                <a:solidFill>
                  <a:srgbClr val="00B050"/>
                </a:solidFill>
                <a:latin typeface="Times New Roman" panose="02020603050405020304" pitchFamily="18" charset="0"/>
                <a:cs typeface="Times New Roman" panose="02020603050405020304" pitchFamily="18" charset="0"/>
              </a:rPr>
              <a:t>Қазақстан қоғамы орнықты дамуы үшін Ұлттық идеология қажет </a:t>
            </a:r>
          </a:p>
          <a:p>
            <a:pPr marL="0" indent="0">
              <a:buFont typeface="Arial" panose="020B0604020202020204" pitchFamily="34" charset="0"/>
              <a:buNone/>
            </a:pPr>
            <a:endParaRPr lang="kk-KZ" sz="2400" i="1" dirty="0">
              <a:solidFill>
                <a:srgbClr val="002060"/>
              </a:solidFill>
              <a:latin typeface="Times New Roman" panose="02020603050405020304" pitchFamily="18" charset="0"/>
              <a:cs typeface="Times New Roman" panose="02020603050405020304" pitchFamily="18" charset="0"/>
            </a:endParaRPr>
          </a:p>
          <a:p>
            <a:pPr marL="0" indent="0">
              <a:buNone/>
            </a:pPr>
            <a:r>
              <a:rPr lang="ru-RU" sz="2400" i="1" dirty="0" err="1">
                <a:solidFill>
                  <a:srgbClr val="002060"/>
                </a:solidFill>
                <a:latin typeface="Times New Roman" panose="02020603050405020304" pitchFamily="18" charset="0"/>
                <a:cs typeface="Times New Roman" panose="02020603050405020304" pitchFamily="18" charset="0"/>
              </a:rPr>
              <a:t>Ұлттық</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құндылықтарымыз</a:t>
            </a:r>
            <a:r>
              <a:rPr lang="ru-RU" sz="2400" i="1" dirty="0">
                <a:solidFill>
                  <a:srgbClr val="002060"/>
                </a:solidFill>
                <a:latin typeface="Times New Roman" panose="02020603050405020304" pitchFamily="18" charset="0"/>
                <a:cs typeface="Times New Roman" panose="02020603050405020304" pitchFamily="18" charset="0"/>
              </a:rPr>
              <a:t> – </a:t>
            </a:r>
            <a:r>
              <a:rPr lang="ru-RU" sz="2400" i="1" dirty="0" err="1">
                <a:solidFill>
                  <a:srgbClr val="002060"/>
                </a:solidFill>
                <a:latin typeface="Times New Roman" panose="02020603050405020304" pitchFamily="18" charset="0"/>
                <a:cs typeface="Times New Roman" panose="02020603050405020304" pitchFamily="18" charset="0"/>
              </a:rPr>
              <a:t>ұлтымыздың</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рухани</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қорғаны</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келешегіміздің</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кемел</a:t>
            </a:r>
            <a:r>
              <a:rPr lang="ru-RU" sz="2400" i="1" dirty="0">
                <a:solidFill>
                  <a:srgbClr val="002060"/>
                </a:solidFill>
                <a:latin typeface="Times New Roman" panose="02020603050405020304" pitchFamily="18" charset="0"/>
                <a:cs typeface="Times New Roman" panose="02020603050405020304" pitchFamily="18" charset="0"/>
              </a:rPr>
              <a:t> болу </a:t>
            </a:r>
            <a:r>
              <a:rPr lang="ru-RU" sz="2400" i="1" dirty="0" err="1">
                <a:solidFill>
                  <a:srgbClr val="002060"/>
                </a:solidFill>
                <a:latin typeface="Times New Roman" panose="02020603050405020304" pitchFamily="18" charset="0"/>
                <a:cs typeface="Times New Roman" panose="02020603050405020304" pitchFamily="18" charset="0"/>
              </a:rPr>
              <a:t>жолында</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сәулесін</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шашып</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құлдырап</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кетуден</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сақтап</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тұратын</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мәңгілік</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шамшырағымыз</a:t>
            </a:r>
            <a:r>
              <a:rPr lang="ru-RU" sz="2400" i="1" dirty="0">
                <a:solidFill>
                  <a:srgbClr val="002060"/>
                </a:solidFill>
                <a:latin typeface="Times New Roman" panose="02020603050405020304" pitchFamily="18" charset="0"/>
                <a:cs typeface="Times New Roman" panose="02020603050405020304" pitchFamily="18" charset="0"/>
              </a:rPr>
              <a:t>. </a:t>
            </a:r>
            <a:r>
              <a:rPr lang="kk-KZ" sz="2400" b="1" i="1" dirty="0">
                <a:solidFill>
                  <a:srgbClr val="002060"/>
                </a:solidFill>
                <a:latin typeface="Times New Roman" panose="02020603050405020304" pitchFamily="18" charset="0"/>
                <a:cs typeface="Times New Roman" panose="02020603050405020304" pitchFamily="18" charset="0"/>
              </a:rPr>
              <a:t>Сондықтан Ұлттық идеологияның өзегі Ұлттық құндылықтар болуы тиісті.</a:t>
            </a:r>
          </a:p>
          <a:p>
            <a:pPr marL="0" indent="0" algn="just">
              <a:buNone/>
            </a:pPr>
            <a:endParaRPr lang="ru-RU" sz="2400" i="1" dirty="0">
              <a:solidFill>
                <a:srgbClr val="002060"/>
              </a:solidFill>
              <a:latin typeface="Times New Roman" panose="02020603050405020304" pitchFamily="18" charset="0"/>
              <a:cs typeface="Times New Roman" panose="02020603050405020304" pitchFamily="18" charset="0"/>
            </a:endParaRPr>
          </a:p>
          <a:p>
            <a:pPr marL="0" indent="0" algn="just">
              <a:buNone/>
            </a:pPr>
            <a:r>
              <a:rPr lang="ru-RU" sz="2400" i="1" dirty="0" err="1">
                <a:solidFill>
                  <a:srgbClr val="002060"/>
                </a:solidFill>
                <a:latin typeface="Times New Roman" panose="02020603050405020304" pitchFamily="18" charset="0"/>
                <a:cs typeface="Times New Roman" panose="02020603050405020304" pitchFamily="18" charset="0"/>
              </a:rPr>
              <a:t>Ұлттық</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құндылықтарды</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барлық</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Қазақстанның</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азаматтары</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қабылдауы</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және</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мойындауы</a:t>
            </a:r>
            <a:r>
              <a:rPr lang="ru-RU" sz="2400" i="1" dirty="0">
                <a:solidFill>
                  <a:srgbClr val="002060"/>
                </a:solidFill>
                <a:latin typeface="Times New Roman" panose="02020603050405020304" pitchFamily="18" charset="0"/>
                <a:cs typeface="Times New Roman" panose="02020603050405020304" pitchFamily="18" charset="0"/>
              </a:rPr>
              <a:t> </a:t>
            </a:r>
            <a:r>
              <a:rPr lang="ru-RU" sz="2400" i="1" dirty="0" err="1">
                <a:solidFill>
                  <a:srgbClr val="002060"/>
                </a:solidFill>
                <a:latin typeface="Times New Roman" panose="02020603050405020304" pitchFamily="18" charset="0"/>
                <a:cs typeface="Times New Roman" panose="02020603050405020304" pitchFamily="18" charset="0"/>
              </a:rPr>
              <a:t>тиісті</a:t>
            </a:r>
            <a:r>
              <a:rPr lang="ru-RU" sz="2400" dirty="0">
                <a:solidFill>
                  <a:srgbClr val="00206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0436007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40B578-1993-E85A-3C9E-9C33DF769C8E}"/>
              </a:ext>
            </a:extLst>
          </p:cNvPr>
          <p:cNvSpPr txBox="1"/>
          <p:nvPr/>
        </p:nvSpPr>
        <p:spPr>
          <a:xfrm>
            <a:off x="4730545" y="442140"/>
            <a:ext cx="3459726" cy="461665"/>
          </a:xfrm>
          <a:prstGeom prst="rect">
            <a:avLst/>
          </a:prstGeom>
          <a:noFill/>
        </p:spPr>
        <p:txBody>
          <a:bodyPr wrap="square">
            <a:spAutoFit/>
          </a:bodyPr>
          <a:lstStyle/>
          <a:p>
            <a:r>
              <a:rPr lang="ru-RU" sz="2400" b="1" dirty="0" err="1">
                <a:latin typeface="Times New Roman" panose="02020603050405020304" pitchFamily="18" charset="0"/>
                <a:cs typeface="Times New Roman" panose="02020603050405020304" pitchFamily="18" charset="0"/>
              </a:rPr>
              <a:t>Отбасының</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міндеттері</a:t>
            </a:r>
            <a:r>
              <a:rPr lang="ru-RU" sz="2400" b="1" dirty="0">
                <a:latin typeface="Times New Roman" panose="02020603050405020304" pitchFamily="18" charset="0"/>
                <a:cs typeface="Times New Roman" panose="02020603050405020304" pitchFamily="18" charset="0"/>
              </a:rPr>
              <a:t>:</a:t>
            </a:r>
          </a:p>
        </p:txBody>
      </p:sp>
      <p:pic>
        <p:nvPicPr>
          <p:cNvPr id="5" name="Сурет 4">
            <a:extLst>
              <a:ext uri="{FF2B5EF4-FFF2-40B4-BE49-F238E27FC236}">
                <a16:creationId xmlns:a16="http://schemas.microsoft.com/office/drawing/2014/main" id="{8629D086-D7F4-D065-0FB8-29FE551ACDBF}"/>
              </a:ext>
            </a:extLst>
          </p:cNvPr>
          <p:cNvPicPr>
            <a:picLocks noChangeAspect="1"/>
          </p:cNvPicPr>
          <p:nvPr/>
        </p:nvPicPr>
        <p:blipFill>
          <a:blip r:embed="rId2"/>
          <a:stretch>
            <a:fillRect/>
          </a:stretch>
        </p:blipFill>
        <p:spPr>
          <a:xfrm>
            <a:off x="1029785" y="1737213"/>
            <a:ext cx="10132430" cy="3383573"/>
          </a:xfrm>
          <a:prstGeom prst="rect">
            <a:avLst/>
          </a:prstGeom>
        </p:spPr>
      </p:pic>
    </p:spTree>
    <p:extLst>
      <p:ext uri="{BB962C8B-B14F-4D97-AF65-F5344CB8AC3E}">
        <p14:creationId xmlns:p14="http://schemas.microsoft.com/office/powerpoint/2010/main" val="38845211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7A7602-A3EC-F9E1-D409-95339C8639CE}"/>
              </a:ext>
            </a:extLst>
          </p:cNvPr>
          <p:cNvSpPr txBox="1"/>
          <p:nvPr/>
        </p:nvSpPr>
        <p:spPr>
          <a:xfrm>
            <a:off x="4079158" y="294657"/>
            <a:ext cx="6098458" cy="400110"/>
          </a:xfrm>
          <a:prstGeom prst="rect">
            <a:avLst/>
          </a:prstGeom>
          <a:noFill/>
        </p:spPr>
        <p:txBody>
          <a:bodyPr wrap="square">
            <a:spAutoFit/>
          </a:bodyPr>
          <a:lstStyle/>
          <a:p>
            <a:r>
              <a:rPr lang="ru-RU" sz="2000" b="1" dirty="0">
                <a:latin typeface="Times New Roman" panose="02020603050405020304" pitchFamily="18" charset="0"/>
                <a:cs typeface="Times New Roman" panose="02020603050405020304" pitchFamily="18" charset="0"/>
              </a:rPr>
              <a:t>ОТБАСЫ БАЛАҒА НЕ БЕРУІ КЕРЕК? </a:t>
            </a:r>
          </a:p>
        </p:txBody>
      </p:sp>
      <p:pic>
        <p:nvPicPr>
          <p:cNvPr id="5" name="Сурет 4">
            <a:extLst>
              <a:ext uri="{FF2B5EF4-FFF2-40B4-BE49-F238E27FC236}">
                <a16:creationId xmlns:a16="http://schemas.microsoft.com/office/drawing/2014/main" id="{C7F2974E-B986-5DC5-71A9-48C9742274AF}"/>
              </a:ext>
            </a:extLst>
          </p:cNvPr>
          <p:cNvPicPr>
            <a:picLocks noChangeAspect="1"/>
          </p:cNvPicPr>
          <p:nvPr/>
        </p:nvPicPr>
        <p:blipFill>
          <a:blip r:embed="rId2"/>
          <a:stretch>
            <a:fillRect/>
          </a:stretch>
        </p:blipFill>
        <p:spPr>
          <a:xfrm>
            <a:off x="2063146" y="1148898"/>
            <a:ext cx="8065707" cy="4560203"/>
          </a:xfrm>
          <a:prstGeom prst="rect">
            <a:avLst/>
          </a:prstGeom>
        </p:spPr>
      </p:pic>
    </p:spTree>
    <p:extLst>
      <p:ext uri="{BB962C8B-B14F-4D97-AF65-F5344CB8AC3E}">
        <p14:creationId xmlns:p14="http://schemas.microsoft.com/office/powerpoint/2010/main" val="1344053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180F86F-DDE8-4031-E14B-1C52D4BC4311}"/>
              </a:ext>
            </a:extLst>
          </p:cNvPr>
          <p:cNvSpPr txBox="1"/>
          <p:nvPr/>
        </p:nvSpPr>
        <p:spPr>
          <a:xfrm>
            <a:off x="5276235" y="250412"/>
            <a:ext cx="6098458" cy="400110"/>
          </a:xfrm>
          <a:prstGeom prst="rect">
            <a:avLst/>
          </a:prstGeom>
          <a:noFill/>
        </p:spPr>
        <p:txBody>
          <a:bodyPr wrap="square">
            <a:spAutoFit/>
          </a:bodyPr>
          <a:lstStyle/>
          <a:p>
            <a:r>
              <a:rPr lang="ru-RU" sz="2000" b="1" dirty="0">
                <a:latin typeface="Times New Roman" panose="02020603050405020304" pitchFamily="18" charset="0"/>
                <a:cs typeface="Times New Roman" panose="02020603050405020304" pitchFamily="18" charset="0"/>
              </a:rPr>
              <a:t>ОТБАСЫНДА:</a:t>
            </a:r>
          </a:p>
        </p:txBody>
      </p:sp>
      <p:sp>
        <p:nvSpPr>
          <p:cNvPr id="5" name="TextBox 4">
            <a:extLst>
              <a:ext uri="{FF2B5EF4-FFF2-40B4-BE49-F238E27FC236}">
                <a16:creationId xmlns:a16="http://schemas.microsoft.com/office/drawing/2014/main" id="{AECCE489-F6C1-90C4-8968-42383BD0386F}"/>
              </a:ext>
            </a:extLst>
          </p:cNvPr>
          <p:cNvSpPr txBox="1"/>
          <p:nvPr/>
        </p:nvSpPr>
        <p:spPr>
          <a:xfrm>
            <a:off x="1283110" y="1302817"/>
            <a:ext cx="9940413" cy="5355312"/>
          </a:xfrm>
          <a:prstGeom prst="rect">
            <a:avLst/>
          </a:prstGeom>
          <a:noFill/>
        </p:spPr>
        <p:txBody>
          <a:bodyPr wrap="square">
            <a:spAutoFit/>
          </a:bodyPr>
          <a:lstStyle/>
          <a:p>
            <a:pPr marL="0" marR="0" lvl="0" indent="0" algn="just" defTabSz="457200" rtl="0" eaLnBrk="1" fontAlgn="auto" latinLnBrk="0" hangingPunct="1">
              <a:lnSpc>
                <a:spcPct val="100000"/>
              </a:lnSpc>
              <a:spcBef>
                <a:spcPts val="600"/>
              </a:spcBef>
              <a:spcAft>
                <a:spcPts val="600"/>
              </a:spcAft>
              <a:buClrTx/>
              <a:buSzTx/>
              <a:buFontTx/>
              <a:buChar char="•"/>
              <a:tabLst/>
              <a:defRPr/>
            </a:pPr>
            <a:r>
              <a:rPr kumimoji="0" lang="kk-KZ" altLang="ru-RU" sz="2400" b="1"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имандылық тәрбиесі – ұлттық тәрбиенің негізі,</a:t>
            </a:r>
            <a:r>
              <a:rPr kumimoji="0" lang="kk-KZ" altLang="ru-RU" sz="2400" b="0"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 </a:t>
            </a:r>
            <a:r>
              <a:rPr kumimoji="0" lang="kk-KZ" altLang="ru-RU" sz="2400" b="0" i="1"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сондықтан:</a:t>
            </a:r>
            <a:r>
              <a:rPr kumimoji="0" lang="kk-KZ" altLang="ru-RU" sz="2400" b="0"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 отбасында адал–харам, обал-сауап, күнә, парыз, т.б. ұғымдарын тәрбиеге басшылыққа алу;</a:t>
            </a:r>
            <a:endParaRPr kumimoji="0" lang="ru-RU" altLang="ru-RU" sz="2400" b="0"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600"/>
              </a:spcBef>
              <a:spcAft>
                <a:spcPts val="600"/>
              </a:spcAft>
              <a:buClrTx/>
              <a:buSzTx/>
              <a:buFontTx/>
              <a:buChar char="•"/>
              <a:tabLst/>
              <a:defRPr/>
            </a:pPr>
            <a:r>
              <a:rPr kumimoji="0" lang="kk-KZ" altLang="ru-RU" sz="2400" b="1"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өмір салтын ұлттық мазмұнға құру</a:t>
            </a:r>
            <a:r>
              <a:rPr kumimoji="0" lang="kk-KZ" altLang="ru-RU" sz="2400" b="0"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 </a:t>
            </a:r>
            <a:r>
              <a:rPr kumimoji="0" lang="kk-KZ" altLang="ru-RU" sz="2400" b="0" i="1"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ол үшін:</a:t>
            </a:r>
            <a:r>
              <a:rPr kumimoji="0" lang="kk-KZ" altLang="ru-RU" sz="2400" b="0"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 ұлттық тағам, ұлттық киім немесе жынысына сай киім үлгісі, ұлттық өнерге баулуға отбасында басымдылық берілуі тиіс. </a:t>
            </a:r>
            <a:endParaRPr kumimoji="0" lang="ru-RU" altLang="ru-RU" sz="2400" b="0"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600"/>
              </a:spcBef>
              <a:spcAft>
                <a:spcPts val="600"/>
              </a:spcAft>
              <a:buClrTx/>
              <a:buSzTx/>
              <a:buFontTx/>
              <a:buChar char="•"/>
              <a:tabLst/>
              <a:defRPr/>
            </a:pPr>
            <a:r>
              <a:rPr kumimoji="0" lang="kk-KZ" altLang="ru-RU" sz="2400" b="1"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ұрпақты салауатты отбасылық-жұбайлық өмірге даярлау,</a:t>
            </a:r>
            <a:r>
              <a:rPr kumimoji="0" lang="kk-KZ" altLang="ru-RU" sz="2400" b="0"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 </a:t>
            </a:r>
            <a:r>
              <a:rPr kumimoji="0" lang="kk-KZ" altLang="ru-RU" sz="2400" b="0" i="1"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ол үшін:</a:t>
            </a:r>
            <a:r>
              <a:rPr kumimoji="0" lang="kk-KZ" altLang="ru-RU" sz="2400" b="0"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 «текті», «пәк», «ару», «қылықты», «көргенді», «жетелі» ұлттық құндылық сапалар мен өлшемдерге сай болу, отбасындағы әлеуметтік рөлдер мен </a:t>
            </a:r>
            <a:r>
              <a:rPr kumimoji="0" lang="kk-KZ" altLang="ru-RU" sz="2400" b="0" i="0" u="none" strike="noStrike" kern="1200" cap="none" spc="0" normalizeH="0" baseline="0" noProof="0" dirty="0" err="1">
                <a:ln>
                  <a:noFill/>
                </a:ln>
                <a:solidFill>
                  <a:srgbClr val="903163">
                    <a:lumMod val="50000"/>
                  </a:srgbClr>
                </a:solidFill>
                <a:effectLst/>
                <a:uLnTx/>
                <a:uFillTx/>
                <a:latin typeface="Times New Roman" panose="02020603050405020304" pitchFamily="18" charset="0"/>
                <a:cs typeface="Times New Roman" panose="02020603050405020304" pitchFamily="18" charset="0"/>
              </a:rPr>
              <a:t>этноәлеуметтік</a:t>
            </a:r>
            <a:r>
              <a:rPr kumimoji="0" lang="kk-KZ" altLang="ru-RU" sz="2400" b="0"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 рөлдерді меңгерту;</a:t>
            </a:r>
            <a:endParaRPr kumimoji="0" lang="ru-RU" altLang="ru-RU" sz="2400" b="0"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600"/>
              </a:spcBef>
              <a:spcAft>
                <a:spcPts val="600"/>
              </a:spcAft>
              <a:buClrTx/>
              <a:buSzTx/>
              <a:buFontTx/>
              <a:buChar char="•"/>
              <a:tabLst/>
              <a:defRPr/>
            </a:pPr>
            <a:r>
              <a:rPr kumimoji="0" lang="kk-KZ" altLang="ru-RU" sz="2400" b="1"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отбасында әке мен шеше, ата мен әже өздерінің әлеуметтік және </a:t>
            </a:r>
            <a:r>
              <a:rPr kumimoji="0" lang="kk-KZ" altLang="ru-RU" sz="2400" b="1" i="0" u="none" strike="noStrike" kern="1200" cap="none" spc="0" normalizeH="0" baseline="0" noProof="0" dirty="0" err="1">
                <a:ln>
                  <a:noFill/>
                </a:ln>
                <a:solidFill>
                  <a:srgbClr val="903163">
                    <a:lumMod val="50000"/>
                  </a:srgbClr>
                </a:solidFill>
                <a:effectLst/>
                <a:uLnTx/>
                <a:uFillTx/>
                <a:latin typeface="Times New Roman" panose="02020603050405020304" pitchFamily="18" charset="0"/>
                <a:cs typeface="Times New Roman" panose="02020603050405020304" pitchFamily="18" charset="0"/>
              </a:rPr>
              <a:t>этноәлеуметтік</a:t>
            </a:r>
            <a:r>
              <a:rPr kumimoji="0" lang="kk-KZ" altLang="ru-RU" sz="2400" b="1"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 рөлдерін атқару</a:t>
            </a:r>
            <a:r>
              <a:rPr kumimoji="0" lang="kk-KZ" altLang="ru-RU" sz="2400" b="0" i="1"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a:t>
            </a:r>
            <a:r>
              <a:rPr kumimoji="0" lang="kk-KZ" altLang="ru-RU" sz="2400" b="1"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 </a:t>
            </a:r>
            <a:r>
              <a:rPr kumimoji="0" lang="kk-KZ" altLang="ru-RU" sz="2400" b="0" i="1"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ол үшін:</a:t>
            </a:r>
            <a:r>
              <a:rPr kumimoji="0" lang="kk-KZ" altLang="ru-RU" sz="2400" b="0"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 әкелік, аналық тағылымды, ата және әже педагогикасын меңгеру, т.б.</a:t>
            </a:r>
          </a:p>
        </p:txBody>
      </p:sp>
    </p:spTree>
    <p:extLst>
      <p:ext uri="{BB962C8B-B14F-4D97-AF65-F5344CB8AC3E}">
        <p14:creationId xmlns:p14="http://schemas.microsoft.com/office/powerpoint/2010/main" val="14718117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739F28-6DF8-7471-6695-733F7CDAC08C}"/>
              </a:ext>
            </a:extLst>
          </p:cNvPr>
          <p:cNvSpPr txBox="1"/>
          <p:nvPr/>
        </p:nvSpPr>
        <p:spPr>
          <a:xfrm>
            <a:off x="4052119" y="338901"/>
            <a:ext cx="6098458" cy="400110"/>
          </a:xfrm>
          <a:prstGeom prst="rect">
            <a:avLst/>
          </a:prstGeom>
          <a:noFill/>
        </p:spPr>
        <p:txBody>
          <a:bodyPr wrap="square">
            <a:spAutoFit/>
          </a:bodyPr>
          <a:lstStyle/>
          <a:p>
            <a:r>
              <a:rPr lang="ru-RU" sz="2000" b="1" dirty="0">
                <a:latin typeface="Times New Roman" panose="02020603050405020304" pitchFamily="18" charset="0"/>
                <a:cs typeface="Times New Roman" panose="02020603050405020304" pitchFamily="18" charset="0"/>
              </a:rPr>
              <a:t>МЕКТЕПТЕРДІҢ ОҚУ-ТӘРБИЕ ҮДЕРІСІНДЕ: </a:t>
            </a:r>
          </a:p>
        </p:txBody>
      </p:sp>
      <p:sp>
        <p:nvSpPr>
          <p:cNvPr id="5" name="TextBox 4">
            <a:extLst>
              <a:ext uri="{FF2B5EF4-FFF2-40B4-BE49-F238E27FC236}">
                <a16:creationId xmlns:a16="http://schemas.microsoft.com/office/drawing/2014/main" id="{B158508C-43F8-C5A8-6B69-1281ADFA8756}"/>
              </a:ext>
            </a:extLst>
          </p:cNvPr>
          <p:cNvSpPr txBox="1"/>
          <p:nvPr/>
        </p:nvSpPr>
        <p:spPr>
          <a:xfrm>
            <a:off x="811159" y="1151453"/>
            <a:ext cx="11076039" cy="4555093"/>
          </a:xfrm>
          <a:prstGeom prst="rect">
            <a:avLst/>
          </a:prstGeom>
          <a:noFill/>
        </p:spPr>
        <p:txBody>
          <a:bodyPr wrap="square">
            <a:spAutoFit/>
          </a:bodyPr>
          <a:lstStyle/>
          <a:p>
            <a:pPr marL="342900" marR="0" lvl="0" indent="-342900" algn="just" defTabSz="457200" rtl="0" eaLnBrk="1" fontAlgn="auto" latinLnBrk="0" hangingPunct="1">
              <a:lnSpc>
                <a:spcPct val="100000"/>
              </a:lnSpc>
              <a:spcBef>
                <a:spcPts val="600"/>
              </a:spcBef>
              <a:spcAft>
                <a:spcPts val="600"/>
              </a:spcAft>
              <a:buClrTx/>
              <a:buSzTx/>
              <a:buFont typeface="Wingdings" panose="05000000000000000000" pitchFamily="2" charset="2"/>
              <a:buChar char="Ø"/>
              <a:tabLst/>
              <a:defRPr/>
            </a:pPr>
            <a:r>
              <a:rPr kumimoji="0" lang="kk-KZ" altLang="ko-KR" sz="2000" b="0"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Сынып жетекшілеріне оқушыларды ұлттық тәрбие негізінде отбасылық өмірге даярлау мәселесіне білім жетілдіру курстарын ұйымдастыру;</a:t>
            </a:r>
          </a:p>
          <a:p>
            <a:pPr marL="342900" marR="0" lvl="0" indent="-342900" algn="just" defTabSz="457200" rtl="0" eaLnBrk="1" fontAlgn="auto" latinLnBrk="0" hangingPunct="1">
              <a:lnSpc>
                <a:spcPct val="100000"/>
              </a:lnSpc>
              <a:spcBef>
                <a:spcPts val="600"/>
              </a:spcBef>
              <a:spcAft>
                <a:spcPts val="600"/>
              </a:spcAft>
              <a:buClrTx/>
              <a:buSzTx/>
              <a:buFont typeface="Wingdings" panose="05000000000000000000" pitchFamily="2" charset="2"/>
              <a:buChar char="Ø"/>
              <a:tabLst/>
              <a:defRPr/>
            </a:pPr>
            <a:r>
              <a:rPr kumimoji="0" lang="kk-KZ" altLang="ko-KR" sz="2000" b="0"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Жоғары сынып оқушыларына отбасылық өмірге даярлауға арналған «Отбасылық өмір – ұлттық мәдениет негізі» таңдау курсы ұйымдастыру;</a:t>
            </a:r>
          </a:p>
          <a:p>
            <a:pPr marL="342900" marR="0" lvl="0" indent="-342900" algn="just" defTabSz="457200" rtl="0" eaLnBrk="1" fontAlgn="auto" latinLnBrk="0" hangingPunct="1">
              <a:lnSpc>
                <a:spcPct val="100000"/>
              </a:lnSpc>
              <a:spcBef>
                <a:spcPts val="600"/>
              </a:spcBef>
              <a:spcAft>
                <a:spcPts val="600"/>
              </a:spcAft>
              <a:buClrTx/>
              <a:buSzTx/>
              <a:buFont typeface="Wingdings" panose="05000000000000000000" pitchFamily="2" charset="2"/>
              <a:buChar char="Ø"/>
              <a:tabLst/>
              <a:defRPr/>
            </a:pPr>
            <a:r>
              <a:rPr kumimoji="0" lang="kk-KZ" altLang="ko-KR" sz="2000" b="0"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Ер балаларды отбасылық өмірге даярлауға арналған арнайы бағдарлама;</a:t>
            </a:r>
          </a:p>
          <a:p>
            <a:pPr marL="342900" marR="0" lvl="0" indent="-342900" algn="just" defTabSz="457200" rtl="0" eaLnBrk="1" fontAlgn="auto" latinLnBrk="0" hangingPunct="1">
              <a:lnSpc>
                <a:spcPct val="100000"/>
              </a:lnSpc>
              <a:spcBef>
                <a:spcPts val="600"/>
              </a:spcBef>
              <a:spcAft>
                <a:spcPts val="600"/>
              </a:spcAft>
              <a:buClrTx/>
              <a:buSzTx/>
              <a:buFont typeface="Wingdings" panose="05000000000000000000" pitchFamily="2" charset="2"/>
              <a:buChar char="Ø"/>
              <a:tabLst/>
              <a:defRPr/>
            </a:pPr>
            <a:r>
              <a:rPr kumimoji="0" lang="kk-KZ" altLang="ko-KR" sz="2000" b="0"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Қыз балаларды  отбасылық өмірге даярлауға арналған арнайы таңдау курсы бағдарламасын таңдау пәні есебінен оқыту;</a:t>
            </a:r>
          </a:p>
          <a:p>
            <a:pPr marL="342900" marR="0" lvl="0" indent="-342900" algn="just" defTabSz="457200" rtl="0" eaLnBrk="1" fontAlgn="auto" latinLnBrk="0" hangingPunct="1">
              <a:lnSpc>
                <a:spcPct val="100000"/>
              </a:lnSpc>
              <a:spcBef>
                <a:spcPts val="600"/>
              </a:spcBef>
              <a:spcAft>
                <a:spcPts val="600"/>
              </a:spcAft>
              <a:buClrTx/>
              <a:buSzTx/>
              <a:buFont typeface="Wingdings" panose="05000000000000000000" pitchFamily="2" charset="2"/>
              <a:buChar char="Ø"/>
              <a:tabLst/>
              <a:defRPr/>
            </a:pPr>
            <a:r>
              <a:rPr kumimoji="0" lang="kk-KZ" altLang="ko-KR" sz="2000" b="0"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Мектептердің жанынан ана-аналар академиясы (университеті) сияқты  т.б. педагогикалық ағарту жұмыстарын ұйымдастыру.</a:t>
            </a:r>
          </a:p>
          <a:p>
            <a:pPr marL="342900" marR="0" lvl="0" indent="-342900" algn="just" defTabSz="457200" rtl="0" eaLnBrk="1" fontAlgn="auto" latinLnBrk="0" hangingPunct="1">
              <a:lnSpc>
                <a:spcPct val="100000"/>
              </a:lnSpc>
              <a:spcBef>
                <a:spcPts val="600"/>
              </a:spcBef>
              <a:spcAft>
                <a:spcPts val="600"/>
              </a:spcAft>
              <a:buClrTx/>
              <a:buSzTx/>
              <a:buFont typeface="Wingdings" panose="05000000000000000000" pitchFamily="2" charset="2"/>
              <a:buChar char="Ø"/>
              <a:tabLst/>
              <a:defRPr/>
            </a:pPr>
            <a:r>
              <a:rPr kumimoji="0" lang="kk-KZ" altLang="ko-KR" sz="2000" b="0"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rPr>
              <a:t>«Аналар мектебі», «Әкелер мектебі», «Аталар мектебі», «Әжелер мектебі», «Жеңгелер мектебі», «Ағалар мектебі», т.б. ата-аналармен тағылымдық жұмысты ұйымдастыру («Өркендеу» жобасы тәжірибесін басшылыққа алу)</a:t>
            </a:r>
            <a:endParaRPr kumimoji="0" lang="ru-RU" altLang="ru-RU" sz="2000" b="0" i="0" u="none" strike="noStrike" kern="1200" cap="none" spc="0" normalizeH="0" baseline="0" noProof="0" dirty="0">
              <a:ln>
                <a:noFill/>
              </a:ln>
              <a:solidFill>
                <a:srgbClr val="903163">
                  <a:lumMod val="50000"/>
                </a:srgbClr>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74857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1C8F915-6227-B291-B633-9F91FCAC89F4}"/>
              </a:ext>
            </a:extLst>
          </p:cNvPr>
          <p:cNvSpPr txBox="1"/>
          <p:nvPr/>
        </p:nvSpPr>
        <p:spPr>
          <a:xfrm>
            <a:off x="3049229" y="3244334"/>
            <a:ext cx="7186152" cy="646331"/>
          </a:xfrm>
          <a:prstGeom prst="rect">
            <a:avLst/>
          </a:prstGeom>
          <a:noFill/>
        </p:spPr>
        <p:txBody>
          <a:bodyPr wrap="square">
            <a:spAutoFit/>
          </a:bodyPr>
          <a:lstStyle/>
          <a:p>
            <a:pPr marL="0" indent="0" algn="ctr">
              <a:buNone/>
            </a:pPr>
            <a:r>
              <a:rPr lang="kk-KZ" sz="3600" b="1" dirty="0">
                <a:solidFill>
                  <a:srgbClr val="00B050"/>
                </a:solidFill>
              </a:rPr>
              <a:t>НАЗАРЛАРЫҢЫЗҒА РАҚМЕТ!!!</a:t>
            </a:r>
            <a:endParaRPr lang="ru-RU" sz="3600" b="1" dirty="0">
              <a:solidFill>
                <a:srgbClr val="00B050"/>
              </a:solidFill>
            </a:endParaRPr>
          </a:p>
        </p:txBody>
      </p:sp>
    </p:spTree>
    <p:extLst>
      <p:ext uri="{BB962C8B-B14F-4D97-AF65-F5344CB8AC3E}">
        <p14:creationId xmlns:p14="http://schemas.microsoft.com/office/powerpoint/2010/main" val="566480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0D40153-279C-2A61-9EE9-4C36FB2C4488}"/>
              </a:ext>
            </a:extLst>
          </p:cNvPr>
          <p:cNvSpPr txBox="1"/>
          <p:nvPr/>
        </p:nvSpPr>
        <p:spPr>
          <a:xfrm>
            <a:off x="336755" y="468594"/>
            <a:ext cx="11518490" cy="6124754"/>
          </a:xfrm>
          <a:prstGeom prst="rect">
            <a:avLst/>
          </a:prstGeom>
          <a:noFill/>
        </p:spPr>
        <p:txBody>
          <a:bodyPr wrap="square">
            <a:spAutoFit/>
          </a:bodyPr>
          <a:lstStyle/>
          <a:p>
            <a:pPr algn="just">
              <a:spcAft>
                <a:spcPts val="750"/>
              </a:spcAft>
            </a:pP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Ел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Президенті</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ұсынған</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Әділетті</a:t>
            </a:r>
            <a:r>
              <a:rPr lang="ru-RU" sz="28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Қазақстан</a:t>
            </a:r>
            <a:r>
              <a:rPr lang="ru-RU" sz="28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әлеуметтік-экономикалық</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және</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рухани</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дамуымызда</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қордаланған</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мәселелерді</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еңсеріп</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дамудың</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соны</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сүрлеуіне</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түсуге</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жетелейтін</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идея.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Бірақ</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оның</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ішкі</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мазмұны</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неден</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құралады</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оны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жүзеге</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асырудың</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жолы</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қайсы</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тетіктері</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қандай</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Осы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сұрақтар</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бәрімізді</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мазалайды</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Ахмет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Байтұрсынұлы</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айтқандай</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28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Біз</a:t>
            </a:r>
            <a:r>
              <a:rPr lang="ru-RU" sz="28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елді</a:t>
            </a:r>
            <a:r>
              <a:rPr lang="ru-RU" sz="28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түзетуді</a:t>
            </a:r>
            <a:r>
              <a:rPr lang="ru-RU" sz="28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әуелі</a:t>
            </a:r>
            <a:r>
              <a:rPr lang="ru-RU" sz="28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баланы</a:t>
            </a:r>
            <a:r>
              <a:rPr lang="ru-RU" sz="28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оқытуды</a:t>
            </a:r>
            <a:r>
              <a:rPr lang="ru-RU" sz="28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түзетуден</a:t>
            </a:r>
            <a:r>
              <a:rPr lang="ru-RU" sz="28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бастауымыз</a:t>
            </a:r>
            <a:r>
              <a:rPr lang="ru-RU" sz="28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керек».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Ұлт</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ұстазының</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ұлғатты</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өсиетін</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ескеру</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маңызды</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Елімізде</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білім</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беру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саласына</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мемлекет</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тарапынан</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қамқорлық</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зор</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Педагог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мәртебесі</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туралы</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арнайы</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заң</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қабылданып</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ұстаздардың</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айлығы</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еселеп</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өсті</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заманауи</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мектептер</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салынып</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жатыр</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Жабдықталу</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цифр­ландыру</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жағынан</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да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қара</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жаяу</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емеспіз</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Таяу</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жылдары</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Жайлы</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мектеп</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жобасы</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аясында</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үлкен</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өзгерістер</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болмақ</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Талай</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халықаралық</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олимпиадаларда</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жобалар</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сайысында</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балаларымыз</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топ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жарып</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жүлделі</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орындар</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алып</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жүр</a:t>
            </a:r>
            <a:r>
              <a:rPr lang="ru-RU" sz="28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46178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64A40E7-8499-1E8C-A756-1230AC3FC85C}"/>
              </a:ext>
            </a:extLst>
          </p:cNvPr>
          <p:cNvSpPr txBox="1"/>
          <p:nvPr/>
        </p:nvSpPr>
        <p:spPr>
          <a:xfrm>
            <a:off x="471948" y="612845"/>
            <a:ext cx="11415252" cy="6124754"/>
          </a:xfrm>
          <a:prstGeom prst="rect">
            <a:avLst/>
          </a:prstGeom>
          <a:noFill/>
        </p:spPr>
        <p:txBody>
          <a:bodyPr wrap="square">
            <a:spAutoFit/>
          </a:bodyPr>
          <a:lstStyle/>
          <a:p>
            <a:pPr algn="just"/>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Алайда</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біз</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еліміздің</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рухани-зияткерлік</a:t>
            </a:r>
            <a:r>
              <a:rPr lang="ru-RU" sz="2800" b="1"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тәуелсіздігінің</a:t>
            </a:r>
            <a:r>
              <a:rPr lang="ru-RU" sz="2800" b="1"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негізі</a:t>
            </a:r>
            <a:r>
              <a:rPr lang="ru-RU" sz="2800" b="1"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адам</a:t>
            </a:r>
            <a:r>
              <a:rPr lang="ru-RU" sz="2800" b="1"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капиталының</a:t>
            </a:r>
            <a:r>
              <a:rPr lang="ru-RU" sz="2800" b="1"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басты</a:t>
            </a:r>
            <a:r>
              <a:rPr lang="ru-RU" sz="2800" b="1"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құраушысы</a:t>
            </a:r>
            <a:r>
              <a:rPr lang="ru-RU" sz="2800" b="1"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болып</a:t>
            </a:r>
            <a:r>
              <a:rPr lang="ru-RU" sz="2800" b="1"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саналатын</a:t>
            </a:r>
            <a:r>
              <a:rPr lang="ru-RU" sz="2800" b="1"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kern="0" dirty="0" err="1">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білім</a:t>
            </a:r>
            <a:r>
              <a:rPr lang="ru-RU" sz="2800" b="1" kern="0" dirty="0">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 беру </a:t>
            </a:r>
            <a:r>
              <a:rPr lang="ru-RU" sz="2800" b="1" kern="0" dirty="0" err="1">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саласының</a:t>
            </a:r>
            <a:r>
              <a:rPr lang="ru-RU" sz="2800" b="1" kern="0" dirty="0">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kern="0" dirty="0" err="1">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орнықты</a:t>
            </a:r>
            <a:r>
              <a:rPr lang="ru-RU" sz="2800" b="1" kern="0" dirty="0">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kern="0" dirty="0" err="1">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дамуына</a:t>
            </a:r>
            <a:r>
              <a:rPr lang="ru-RU" sz="2800" b="1" kern="0" dirty="0">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қол</a:t>
            </a:r>
            <a:r>
              <a:rPr lang="ru-RU" sz="2800" b="1"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жеткізе</a:t>
            </a:r>
            <a:r>
              <a:rPr lang="ru-RU" sz="2800" b="1"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алмадық</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Асығыс</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және</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ғылыми</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дәйектелмеген</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ұлттық</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ерекшеліктер</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мен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құндылықтарға</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негізделмеген</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реформалар</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өз</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нәтижесін</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бермей</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керісінше</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әртүрлі</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келеңсіздіктерге</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ұшыратып</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келеді</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Сынақтан</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өткізілмей</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балалардың</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жас</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ерекшеліктерін</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ескермей</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бірінші</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сыныптан</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бастап</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үш</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тілді</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оқытудың</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енгізілуі</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пәндер</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санының</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және</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апталық</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жүктеменің</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көбейтілуі</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оқу</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мақсаттарының</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шамадан</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тыс</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көп</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қойылуы</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ғылыми-педагогикалық</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тұрғыда</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қате</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қадамдар</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болғанын</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практика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дәлелдеді</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Барлық</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дерлік</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пәндердің</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құрылымы</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мен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мазмұнын</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ғылыми</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тұрғыда</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дәйексіз</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күрделі</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өзгерістерге</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ұшырату</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орта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білім</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беру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жүйесіне</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айтарлықтай</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теріс</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ықпалын</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тигізді</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Мұның</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өзі</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оқулықтардың</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асығыс</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әзірленуіне</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және</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сапасының</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төмендеуіне</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әкеліп</a:t>
            </a:r>
            <a:r>
              <a:rPr lang="ru-RU" sz="2800" kern="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kern="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соқты</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5198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226DEF3-AB59-C165-3FCC-9F64F922D097}"/>
              </a:ext>
            </a:extLst>
          </p:cNvPr>
          <p:cNvSpPr txBox="1"/>
          <p:nvPr/>
        </p:nvSpPr>
        <p:spPr>
          <a:xfrm>
            <a:off x="427351" y="-167078"/>
            <a:ext cx="11534494" cy="6476132"/>
          </a:xfrm>
          <a:prstGeom prst="rect">
            <a:avLst/>
          </a:prstGeom>
          <a:noFill/>
        </p:spPr>
        <p:txBody>
          <a:bodyPr wrap="square">
            <a:spAutoFit/>
          </a:bodyPr>
          <a:lstStyle/>
          <a:p>
            <a:pPr algn="just">
              <a:lnSpc>
                <a:spcPts val="2100"/>
              </a:lnSpc>
              <a:spcAft>
                <a:spcPts val="750"/>
              </a:spcAft>
            </a:pPr>
            <a:r>
              <a:rPr lang="ru-RU" sz="2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spcAft>
                <a:spcPts val="750"/>
              </a:spcAft>
            </a:pP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Мемлекеттік</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тілдің</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мәселесі</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өте</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маңызды</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Тіл</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ұлттың</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тұғыры</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ұрпақтың</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ғұмыры</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Қазақ</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тілі</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қазақты</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әлемге</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таныта</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алады</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Халықтың</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тілі</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халықтың</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төлқұжаты</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Мұны</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әрдайым</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есте</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ұстау</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керек.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Біле</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білсек</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ұлттық</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қауіпсіздік</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тілімізді</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қадірлеуден</a:t>
            </a:r>
            <a:r>
              <a:rPr lang="ru-RU"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effectLst/>
                <a:latin typeface="Times New Roman" panose="02020603050405020304" pitchFamily="18" charset="0"/>
                <a:ea typeface="Times New Roman" panose="02020603050405020304" pitchFamily="18" charset="0"/>
                <a:cs typeface="Times New Roman" panose="02020603050405020304" pitchFamily="18" charset="0"/>
              </a:rPr>
              <a:t>басталады</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Жаңартылған</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бағдарламада</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білім</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берудің</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жүйелілік</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ғылымилық</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бірізділік</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сатылай</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оқыту</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ұстанымдары</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ескерілмеді</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Қазақ</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тілі</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пәнін</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оқытудың</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ғылыми</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дәйектелген</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дәстүрлі</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жүйесі</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бұзылып</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қазақ</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тілі</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мен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қазақ</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әдебиетін</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қосып</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оқыту</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енгізілді</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Бұл</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қазіргі</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кездегі</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орын</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алып</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отырған</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балаларымыздың</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сөйлеу</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және</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жазу</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сауатсыздығына</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алып</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келді</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рухани</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дамуына</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залалын</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тигізді</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Ел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Президентінің</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өзі</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жаратылыстану</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пәндерін</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оқытуды</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жақсарту</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инженерлік-технологиялық</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мамандарды</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даярлауға</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басымдық</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беру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талаптарын</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қойып</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отырғанда</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қысқартылған</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оқу</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жоспарының</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енгізілуі</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салдарынан</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химия, биология, география, физика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жүктемелері</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1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сағатқа</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дейін</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кемігені</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ақылға</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сыймайды</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Бастауыш</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мектептегі</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Бейнелеу</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өнері</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Еңбек</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пәндерін</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біріктіру</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балалардың</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моторикасының</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дамуына</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еңбекке</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дағдылануына</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психологиясына</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кереғар</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шешім</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болды</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Талай</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мұғалім</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қысқартуға</a:t>
            </a:r>
            <a:r>
              <a:rPr lang="ru-RU"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ұшырады</a:t>
            </a:r>
            <a:r>
              <a:rPr lang="ru-RU" sz="20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9776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F5C46E9-5724-9E43-A26D-69C385DC6556}"/>
              </a:ext>
            </a:extLst>
          </p:cNvPr>
          <p:cNvSpPr txBox="1"/>
          <p:nvPr/>
        </p:nvSpPr>
        <p:spPr>
          <a:xfrm>
            <a:off x="271892" y="15101"/>
            <a:ext cx="11648216" cy="6842899"/>
          </a:xfrm>
          <a:prstGeom prst="rect">
            <a:avLst/>
          </a:prstGeom>
          <a:noFill/>
        </p:spPr>
        <p:txBody>
          <a:bodyPr wrap="square">
            <a:spAutoFit/>
          </a:bodyPr>
          <a:lstStyle/>
          <a:p>
            <a:pPr algn="just">
              <a:spcAft>
                <a:spcPts val="750"/>
              </a:spcAft>
            </a:pP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Пәндер</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мазмұнының</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тәрбиелік</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әлеуетінің</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төмендеуі</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академиялық</a:t>
            </a:r>
            <a:r>
              <a:rPr lang="ru-RU" sz="2400" b="1" dirty="0">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көрсеткіштерге</a:t>
            </a:r>
            <a:r>
              <a:rPr lang="ru-RU" sz="2400" b="1" dirty="0">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басымдық</a:t>
            </a:r>
            <a:r>
              <a:rPr lang="ru-RU" sz="2400" b="1" dirty="0">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 беру, </a:t>
            </a:r>
            <a:r>
              <a:rPr lang="ru-RU" sz="2400" b="1" dirty="0" err="1">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тәрбие</a:t>
            </a:r>
            <a:r>
              <a:rPr lang="ru-RU" sz="2400" b="1" dirty="0">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жұмысының</a:t>
            </a:r>
            <a:r>
              <a:rPr lang="ru-RU" sz="2400" b="1" dirty="0">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екінші</a:t>
            </a:r>
            <a:r>
              <a:rPr lang="ru-RU" sz="2400" b="1" dirty="0">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қатарға</a:t>
            </a:r>
            <a:r>
              <a:rPr lang="ru-RU" sz="2400" b="1" dirty="0">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ысырылуы</a:t>
            </a:r>
            <a:r>
              <a:rPr lang="ru-RU" sz="2400" b="1" dirty="0">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оқушы</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балалар</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арасында</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тәрбиесіздік</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анайы</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сөздер</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айту</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қазақ</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тілін</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қажетсінбеу</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зиянды</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әрекеттер</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мен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әдеттерге</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ұрыну</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буллинг</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суицид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сияқты</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қатерлі</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құбылыстардың</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көбеюіне</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жол</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ашты</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4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750"/>
              </a:spcAft>
            </a:pP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Сонда не </a:t>
            </a:r>
            <a:r>
              <a:rPr lang="ru-RU" sz="2400" b="1"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істеу</a:t>
            </a:r>
            <a:r>
              <a:rPr lang="ru-RU" sz="24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керек?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Жаһандану</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жағ­дайын­дағы</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рухани</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қорғанымыз</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адастырмайтын</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шамшырағымыз</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ретінде</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ұлттық</a:t>
            </a:r>
            <a:r>
              <a:rPr lang="ru-RU" sz="2400" dirty="0">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құндылықтарымызды</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ұрпақ</a:t>
            </a:r>
            <a:r>
              <a:rPr lang="ru-RU" sz="2400" dirty="0">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тәрбиесіндегі</a:t>
            </a:r>
            <a:r>
              <a:rPr lang="ru-RU" sz="2400" dirty="0">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асыл</a:t>
            </a:r>
            <a:r>
              <a:rPr lang="ru-RU" sz="2400" dirty="0">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қағидаттарды</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балалар</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мен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жастарымызға</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берілетін</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білім</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мен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тәрбие</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мазмұнының</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тұғырнамасына</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айналдыруымыз</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қажет</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Осыған</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сәйкес</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білім</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беру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жүйесін</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мемлекеттік</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білім</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стандарттары</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мен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оқу</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бағдарламаларын</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қайта</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құру</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керек.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Қасым</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-Жомарт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Кемелұлының</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«Абай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және</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ХХІ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ғасырдағы</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Қазақстан</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атты</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мақаласында</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Біз</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Абайдың</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Толық</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адам</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тұжырымын</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қайта</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зерделеуіміз</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керек.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Бұл</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бағытта</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ғалымдарымыз</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тың</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зерттеулерді</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қолға</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алуы</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қажет</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Толық</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адам</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концепциясы</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шындап</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келгенде</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өміріміздің</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кез</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келген</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саласының</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мемлекетті</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басқару</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мен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білім</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жүйесінің</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бизнес пен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отбасы</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институттарының</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негізгі</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тұғырына</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айналуы</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керек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деп</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есептеймін</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деп</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жазуы</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тегін</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емес</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Ұлыларымызды</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ұлықтап</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даналарымызды</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дәріптесек</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әл</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-Фараби мен Абай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мұрасын</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зерделесек</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Алаш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ардақтыларының</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ақыл-өсиетін</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арқау</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етсек</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қана</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күре</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тамырымызға</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байланамыз</a:t>
            </a:r>
            <a:r>
              <a:rPr lang="ru-RU"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85201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3DD3649-20F3-3154-C33A-C0B64505CD94}"/>
              </a:ext>
            </a:extLst>
          </p:cNvPr>
          <p:cNvSpPr txBox="1"/>
          <p:nvPr/>
        </p:nvSpPr>
        <p:spPr>
          <a:xfrm>
            <a:off x="439993" y="243512"/>
            <a:ext cx="11312013" cy="6370975"/>
          </a:xfrm>
          <a:prstGeom prst="rect">
            <a:avLst/>
          </a:prstGeom>
          <a:noFill/>
        </p:spPr>
        <p:txBody>
          <a:bodyPr wrap="square">
            <a:spAutoFit/>
          </a:bodyPr>
          <a:lstStyle/>
          <a:p>
            <a:pPr marL="457200" indent="450215" algn="just">
              <a:tabLst>
                <a:tab pos="630555" algn="l"/>
              </a:tabLst>
            </a:pPr>
            <a:r>
              <a:rPr lang="kk-KZ" sz="2400" b="1" dirty="0">
                <a:latin typeface="Times New Roman" panose="02020603050405020304" pitchFamily="18" charset="0"/>
                <a:ea typeface="Calibri" panose="020F0502020204030204" pitchFamily="34" charset="0"/>
              </a:rPr>
              <a:t>Қазіргі білім беру жүйесіндегі т</a:t>
            </a:r>
            <a:r>
              <a:rPr lang="kk-KZ" sz="2400" b="1" dirty="0">
                <a:effectLst/>
                <a:latin typeface="Times New Roman" panose="02020603050405020304" pitchFamily="18" charset="0"/>
                <a:ea typeface="Calibri" panose="020F0502020204030204" pitchFamily="34" charset="0"/>
              </a:rPr>
              <a:t>әрбие жұмысын</a:t>
            </a:r>
            <a:r>
              <a:rPr lang="kk-KZ" sz="2400" b="1" dirty="0">
                <a:latin typeface="Times New Roman" panose="02020603050405020304" pitchFamily="18" charset="0"/>
                <a:ea typeface="Calibri" panose="020F0502020204030204" pitchFamily="34" charset="0"/>
              </a:rPr>
              <a:t> талдау нәтижесінде</a:t>
            </a:r>
            <a:r>
              <a:rPr lang="kk-KZ" sz="2400" b="1" dirty="0">
                <a:effectLst/>
                <a:latin typeface="Times New Roman" panose="02020603050405020304" pitchFamily="18" charset="0"/>
                <a:ea typeface="Calibri" panose="020F0502020204030204" pitchFamily="34" charset="0"/>
              </a:rPr>
              <a:t> мынадай проблемалар бар  екендігі анықталып отыр</a:t>
            </a:r>
            <a:r>
              <a:rPr lang="ru-RU" sz="2400" b="1" dirty="0">
                <a:effectLst/>
                <a:latin typeface="Times New Roman" panose="02020603050405020304" pitchFamily="18" charset="0"/>
                <a:ea typeface="Calibri" panose="020F0502020204030204" pitchFamily="34" charset="0"/>
              </a:rPr>
              <a:t>:</a:t>
            </a:r>
            <a:endParaRPr lang="ru-RU" sz="2400" dirty="0">
              <a:effectLst/>
              <a:latin typeface="Times New Roman" panose="02020603050405020304" pitchFamily="18" charset="0"/>
              <a:ea typeface="Calibri" panose="020F0502020204030204" pitchFamily="34" charset="0"/>
            </a:endParaRPr>
          </a:p>
          <a:p>
            <a:pPr indent="450215" algn="just">
              <a:tabLst>
                <a:tab pos="630555" algn="l"/>
              </a:tabLst>
            </a:pPr>
            <a:r>
              <a:rPr lang="kk-KZ" sz="2400" dirty="0">
                <a:effectLst/>
                <a:latin typeface="Times New Roman" panose="02020603050405020304" pitchFamily="18" charset="0"/>
                <a:ea typeface="Calibri" panose="020F0502020204030204" pitchFamily="34" charset="0"/>
              </a:rPr>
              <a:t>-  білім беру ұйымдарындағы </a:t>
            </a:r>
            <a:r>
              <a:rPr lang="kk-KZ" sz="2400" dirty="0">
                <a:effectLst/>
                <a:highlight>
                  <a:srgbClr val="00FFFF"/>
                </a:highlight>
                <a:latin typeface="Times New Roman" panose="02020603050405020304" pitchFamily="18" charset="0"/>
                <a:ea typeface="Calibri" panose="020F0502020204030204" pitchFamily="34" charset="0"/>
              </a:rPr>
              <a:t>тәрбие жұмысында кешенді тәсілдің болмауы</a:t>
            </a:r>
            <a:r>
              <a:rPr lang="kk-KZ" sz="2400" dirty="0">
                <a:effectLst/>
                <a:latin typeface="Times New Roman" panose="02020603050405020304" pitchFamily="18" charset="0"/>
                <a:ea typeface="Calibri" panose="020F0502020204030204" pitchFamily="34" charset="0"/>
              </a:rPr>
              <a:t>;</a:t>
            </a:r>
            <a:endParaRPr lang="ru-RU" sz="2400" dirty="0">
              <a:effectLst/>
              <a:latin typeface="Times New Roman" panose="02020603050405020304" pitchFamily="18" charset="0"/>
              <a:ea typeface="Calibri" panose="020F0502020204030204" pitchFamily="34" charset="0"/>
            </a:endParaRPr>
          </a:p>
          <a:p>
            <a:pPr indent="450215" algn="just">
              <a:tabLst>
                <a:tab pos="630555" algn="l"/>
              </a:tabLst>
            </a:pPr>
            <a:r>
              <a:rPr lang="kk-KZ" sz="2400" dirty="0">
                <a:effectLst/>
                <a:latin typeface="Times New Roman" panose="02020603050405020304" pitchFamily="18" charset="0"/>
                <a:ea typeface="Calibri" panose="020F0502020204030204" pitchFamily="34" charset="0"/>
              </a:rPr>
              <a:t>- білім беру ұйымдарында </a:t>
            </a:r>
            <a:r>
              <a:rPr lang="kk-KZ" sz="2400" dirty="0">
                <a:effectLst/>
                <a:highlight>
                  <a:srgbClr val="00FFFF"/>
                </a:highlight>
                <a:latin typeface="Times New Roman" panose="02020603050405020304" pitchFamily="18" charset="0"/>
                <a:ea typeface="Calibri" panose="020F0502020204030204" pitchFamily="34" charset="0"/>
              </a:rPr>
              <a:t>тәрбие процесін ғылыми-</a:t>
            </a:r>
            <a:r>
              <a:rPr lang="kk-KZ" sz="2400" dirty="0" err="1">
                <a:effectLst/>
                <a:highlight>
                  <a:srgbClr val="00FFFF"/>
                </a:highlight>
                <a:latin typeface="Times New Roman" panose="02020603050405020304" pitchFamily="18" charset="0"/>
                <a:ea typeface="Calibri" panose="020F0502020204030204" pitchFamily="34" charset="0"/>
              </a:rPr>
              <a:t>әдіснамалық</a:t>
            </a:r>
            <a:r>
              <a:rPr lang="kk-KZ" sz="2400" dirty="0">
                <a:effectLst/>
                <a:highlight>
                  <a:srgbClr val="00FFFF"/>
                </a:highlight>
                <a:latin typeface="Times New Roman" panose="02020603050405020304" pitchFamily="18" charset="0"/>
                <a:ea typeface="Calibri" panose="020F0502020204030204" pitchFamily="34" charset="0"/>
              </a:rPr>
              <a:t> және оқу-әдістемелік сүйемелдеу қажеттілігі;</a:t>
            </a:r>
            <a:endParaRPr lang="ru-RU" sz="2400" dirty="0">
              <a:effectLst/>
              <a:highlight>
                <a:srgbClr val="00FFFF"/>
              </a:highlight>
              <a:latin typeface="Times New Roman" panose="02020603050405020304" pitchFamily="18" charset="0"/>
              <a:ea typeface="Calibri" panose="020F0502020204030204" pitchFamily="34" charset="0"/>
            </a:endParaRPr>
          </a:p>
          <a:p>
            <a:pPr indent="450215" algn="just">
              <a:tabLst>
                <a:tab pos="630555" algn="l"/>
              </a:tabLst>
            </a:pPr>
            <a:r>
              <a:rPr lang="kk-KZ" sz="2400" dirty="0">
                <a:effectLst/>
                <a:latin typeface="Times New Roman" panose="02020603050405020304" pitchFamily="18" charset="0"/>
                <a:ea typeface="Calibri" panose="020F0502020204030204" pitchFamily="34" charset="0"/>
              </a:rPr>
              <a:t>- оқу-тәрбие процесінде </a:t>
            </a:r>
            <a:r>
              <a:rPr lang="kk-KZ" sz="2400" dirty="0">
                <a:effectLst/>
                <a:highlight>
                  <a:srgbClr val="00FFFF"/>
                </a:highlight>
                <a:latin typeface="Times New Roman" panose="02020603050405020304" pitchFamily="18" charset="0"/>
                <a:ea typeface="Calibri" panose="020F0502020204030204" pitchFamily="34" charset="0"/>
              </a:rPr>
              <a:t>пән мұғалімдері мен сынып жетекшілерінің </a:t>
            </a:r>
            <a:r>
              <a:rPr lang="kk-KZ" sz="2400" dirty="0">
                <a:effectLst/>
                <a:latin typeface="Times New Roman" panose="02020603050405020304" pitchFamily="18" charset="0"/>
                <a:ea typeface="Calibri" panose="020F0502020204030204" pitchFamily="34" charset="0"/>
              </a:rPr>
              <a:t>педагогикалық өзара іс-қимылы мен ынтымақтастығының жеткіліксіздігі;</a:t>
            </a:r>
            <a:endParaRPr lang="ru-RU" sz="2400" dirty="0">
              <a:effectLst/>
              <a:latin typeface="Times New Roman" panose="02020603050405020304" pitchFamily="18" charset="0"/>
              <a:ea typeface="Calibri" panose="020F0502020204030204" pitchFamily="34" charset="0"/>
            </a:endParaRPr>
          </a:p>
          <a:p>
            <a:pPr indent="450215" algn="just">
              <a:tabLst>
                <a:tab pos="630555" algn="l"/>
              </a:tabLst>
            </a:pPr>
            <a:r>
              <a:rPr lang="kk-KZ" sz="2400" dirty="0">
                <a:effectLst/>
                <a:latin typeface="Times New Roman" panose="02020603050405020304" pitchFamily="18" charset="0"/>
                <a:ea typeface="Calibri" panose="020F0502020204030204" pitchFamily="34" charset="0"/>
              </a:rPr>
              <a:t>- сынып жетекшілері қызметінің </a:t>
            </a:r>
            <a:r>
              <a:rPr lang="kk-KZ" sz="2400" dirty="0">
                <a:effectLst/>
                <a:highlight>
                  <a:srgbClr val="00FFFF"/>
                </a:highlight>
                <a:latin typeface="Times New Roman" panose="02020603050405020304" pitchFamily="18" charset="0"/>
                <a:ea typeface="Calibri" panose="020F0502020204030204" pitchFamily="34" charset="0"/>
              </a:rPr>
              <a:t>төмен тиімділігі мен формальдылығы</a:t>
            </a:r>
            <a:r>
              <a:rPr lang="kk-KZ" sz="2400" dirty="0">
                <a:effectLst/>
                <a:latin typeface="Times New Roman" panose="02020603050405020304" pitchFamily="18" charset="0"/>
                <a:ea typeface="Calibri" panose="020F0502020204030204" pitchFamily="34" charset="0"/>
              </a:rPr>
              <a:t>;</a:t>
            </a:r>
            <a:endParaRPr lang="ru-RU" sz="2400" dirty="0">
              <a:effectLst/>
              <a:latin typeface="Times New Roman" panose="02020603050405020304" pitchFamily="18" charset="0"/>
              <a:ea typeface="Calibri" panose="020F0502020204030204" pitchFamily="34" charset="0"/>
            </a:endParaRPr>
          </a:p>
          <a:p>
            <a:pPr indent="450215" algn="just">
              <a:tabLst>
                <a:tab pos="630555" algn="l"/>
              </a:tabLst>
            </a:pPr>
            <a:r>
              <a:rPr lang="kk-KZ" sz="2400" dirty="0">
                <a:effectLst/>
                <a:latin typeface="Times New Roman" panose="02020603050405020304" pitchFamily="18" charset="0"/>
                <a:ea typeface="Calibri" panose="020F0502020204030204" pitchFamily="34" charset="0"/>
              </a:rPr>
              <a:t>- білім беру ұйымдарының тәрбие жұмысын іске асыру бойынша </a:t>
            </a:r>
            <a:r>
              <a:rPr lang="kk-KZ" sz="2400" dirty="0">
                <a:effectLst/>
                <a:highlight>
                  <a:srgbClr val="00FFFF"/>
                </a:highlight>
                <a:latin typeface="Times New Roman" panose="02020603050405020304" pitchFamily="18" charset="0"/>
                <a:ea typeface="Calibri" panose="020F0502020204030204" pitchFamily="34" charset="0"/>
              </a:rPr>
              <a:t>педагогтердің, психологтардың, әлеуметтік қызметкерлер рөлінің жеткілікті реттелмеуі;</a:t>
            </a:r>
            <a:endParaRPr lang="ru-RU" sz="2400" dirty="0">
              <a:effectLst/>
              <a:highlight>
                <a:srgbClr val="00FFFF"/>
              </a:highlight>
              <a:latin typeface="Times New Roman" panose="02020603050405020304" pitchFamily="18" charset="0"/>
              <a:ea typeface="Calibri" panose="020F0502020204030204" pitchFamily="34" charset="0"/>
            </a:endParaRPr>
          </a:p>
          <a:p>
            <a:pPr indent="450215" algn="just">
              <a:tabLst>
                <a:tab pos="630555" algn="l"/>
              </a:tabLst>
            </a:pPr>
            <a:r>
              <a:rPr lang="kk-KZ" sz="2400" dirty="0">
                <a:effectLst/>
                <a:latin typeface="Times New Roman" panose="02020603050405020304" pitchFamily="18" charset="0"/>
                <a:ea typeface="Calibri" panose="020F0502020204030204" pitchFamily="34" charset="0"/>
              </a:rPr>
              <a:t>- мектептен тыс ұйымдардың және тегін мектеп үйірмелерінің балалардың тұратын жерінен қадамдық </a:t>
            </a:r>
            <a:r>
              <a:rPr lang="kk-KZ" sz="2400" dirty="0" err="1">
                <a:effectLst/>
                <a:latin typeface="Times New Roman" panose="02020603050405020304" pitchFamily="18" charset="0"/>
                <a:ea typeface="Calibri" panose="020F0502020204030204" pitchFamily="34" charset="0"/>
              </a:rPr>
              <a:t>қолжетімділікте</a:t>
            </a:r>
            <a:r>
              <a:rPr lang="kk-KZ" sz="2400" dirty="0">
                <a:effectLst/>
                <a:latin typeface="Times New Roman" panose="02020603050405020304" pitchFamily="18" charset="0"/>
                <a:ea typeface="Calibri" panose="020F0502020204030204" pitchFamily="34" charset="0"/>
              </a:rPr>
              <a:t> болмауы;</a:t>
            </a:r>
            <a:endParaRPr lang="ru-RU" sz="2400" dirty="0">
              <a:effectLst/>
              <a:latin typeface="Times New Roman" panose="02020603050405020304" pitchFamily="18" charset="0"/>
              <a:ea typeface="Calibri" panose="020F0502020204030204" pitchFamily="34" charset="0"/>
            </a:endParaRPr>
          </a:p>
          <a:p>
            <a:pPr indent="450215" algn="just">
              <a:tabLst>
                <a:tab pos="630555" algn="l"/>
              </a:tabLst>
            </a:pPr>
            <a:r>
              <a:rPr lang="kk-KZ" sz="2400" dirty="0">
                <a:effectLst/>
                <a:latin typeface="Times New Roman" panose="02020603050405020304" pitchFamily="18" charset="0"/>
                <a:ea typeface="Calibri" panose="020F0502020204030204" pitchFamily="34" charset="0"/>
              </a:rPr>
              <a:t>- ЕБҚ балаларды және ауылдық жерлерде білім </a:t>
            </a:r>
            <a:r>
              <a:rPr lang="kk-KZ" sz="2400" dirty="0">
                <a:effectLst/>
                <a:highlight>
                  <a:srgbClr val="00FFFF"/>
                </a:highlight>
                <a:latin typeface="Times New Roman" panose="02020603050405020304" pitchFamily="18" charset="0"/>
                <a:ea typeface="Calibri" panose="020F0502020204030204" pitchFamily="34" charset="0"/>
              </a:rPr>
              <a:t>алушыларды қосымша біліммен қамтудың төмендігі;</a:t>
            </a:r>
            <a:endParaRPr lang="ru-RU" sz="2400" dirty="0">
              <a:effectLst/>
              <a:highlight>
                <a:srgbClr val="00FFFF"/>
              </a:highlight>
              <a:latin typeface="Times New Roman" panose="02020603050405020304" pitchFamily="18" charset="0"/>
              <a:ea typeface="Calibri" panose="020F0502020204030204" pitchFamily="34" charset="0"/>
            </a:endParaRPr>
          </a:p>
          <a:p>
            <a:pPr indent="450215" algn="just">
              <a:tabLst>
                <a:tab pos="630555" algn="l"/>
              </a:tabLst>
            </a:pPr>
            <a:r>
              <a:rPr lang="kk-KZ" sz="2400" dirty="0">
                <a:effectLst/>
                <a:latin typeface="Times New Roman" panose="02020603050405020304" pitchFamily="18" charset="0"/>
                <a:ea typeface="Calibri" panose="020F0502020204030204" pitchFamily="34" charset="0"/>
              </a:rPr>
              <a:t>- білім беру ұйымдарының тәрбие процесіне </a:t>
            </a:r>
            <a:r>
              <a:rPr lang="kk-KZ" sz="2400" dirty="0">
                <a:effectLst/>
                <a:highlight>
                  <a:srgbClr val="00FFFF"/>
                </a:highlight>
                <a:latin typeface="Times New Roman" panose="02020603050405020304" pitchFamily="18" charset="0"/>
                <a:ea typeface="Calibri" panose="020F0502020204030204" pitchFamily="34" charset="0"/>
              </a:rPr>
              <a:t>ата-аналардың аз қатысуы</a:t>
            </a:r>
            <a:r>
              <a:rPr lang="kk-KZ" sz="2400" dirty="0">
                <a:effectLst/>
                <a:latin typeface="Times New Roman" panose="02020603050405020304" pitchFamily="18" charset="0"/>
                <a:ea typeface="Calibri" panose="020F0502020204030204" pitchFamily="34" charset="0"/>
              </a:rPr>
              <a:t>;</a:t>
            </a:r>
            <a:endParaRPr lang="ru-RU" sz="2400" dirty="0">
              <a:effectLst/>
              <a:latin typeface="Times New Roman" panose="02020603050405020304" pitchFamily="18" charset="0"/>
              <a:ea typeface="Calibri" panose="020F0502020204030204" pitchFamily="34" charset="0"/>
            </a:endParaRPr>
          </a:p>
          <a:p>
            <a:pPr indent="450215" algn="just">
              <a:tabLst>
                <a:tab pos="630555" algn="l"/>
              </a:tabLst>
            </a:pPr>
            <a:r>
              <a:rPr lang="kk-KZ" sz="2400" dirty="0">
                <a:effectLst/>
                <a:latin typeface="Times New Roman" panose="02020603050405020304" pitchFamily="18" charset="0"/>
                <a:ea typeface="Calibri" panose="020F0502020204030204" pitchFamily="34" charset="0"/>
              </a:rPr>
              <a:t>- білім беру ұйымдарында тәрбие жұмысының сапасын бағалаудың жүйелі </a:t>
            </a:r>
            <a:r>
              <a:rPr lang="kk-KZ" sz="2400" dirty="0" err="1">
                <a:effectLst/>
                <a:highlight>
                  <a:srgbClr val="00FFFF"/>
                </a:highlight>
                <a:latin typeface="Times New Roman" panose="02020603050405020304" pitchFamily="18" charset="0"/>
                <a:ea typeface="Calibri" panose="020F0502020204030204" pitchFamily="34" charset="0"/>
              </a:rPr>
              <a:t>мониторингілеудің</a:t>
            </a:r>
            <a:r>
              <a:rPr lang="kk-KZ" sz="2400" dirty="0">
                <a:effectLst/>
                <a:highlight>
                  <a:srgbClr val="00FFFF"/>
                </a:highlight>
                <a:latin typeface="Times New Roman" panose="02020603050405020304" pitchFamily="18" charset="0"/>
                <a:ea typeface="Calibri" panose="020F0502020204030204" pitchFamily="34" charset="0"/>
              </a:rPr>
              <a:t> тетігі мен критерийлерінің болмауы</a:t>
            </a:r>
            <a:r>
              <a:rPr lang="kk-KZ" sz="2400" dirty="0">
                <a:effectLst/>
                <a:latin typeface="Times New Roman" panose="02020603050405020304" pitchFamily="18" charset="0"/>
                <a:ea typeface="Calibri" panose="020F0502020204030204" pitchFamily="34" charset="0"/>
              </a:rPr>
              <a:t>.</a:t>
            </a:r>
            <a:endParaRPr lang="ru-RU" sz="24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273149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9A002B-ADC8-0425-1408-FDFB06114FA5}"/>
              </a:ext>
            </a:extLst>
          </p:cNvPr>
          <p:cNvSpPr txBox="1"/>
          <p:nvPr/>
        </p:nvSpPr>
        <p:spPr>
          <a:xfrm>
            <a:off x="648928" y="612845"/>
            <a:ext cx="11090787" cy="5379934"/>
          </a:xfrm>
          <a:prstGeom prst="rect">
            <a:avLst/>
          </a:prstGeom>
          <a:noFill/>
        </p:spPr>
        <p:txBody>
          <a:bodyPr wrap="square">
            <a:spAutoFit/>
          </a:bodyPr>
          <a:lstStyle/>
          <a:p>
            <a:pPr algn="ctr">
              <a:lnSpc>
                <a:spcPct val="115000"/>
              </a:lnSpc>
              <a:spcBef>
                <a:spcPts val="200"/>
              </a:spcBef>
            </a:pPr>
            <a:r>
              <a:rPr lang="kk-KZ" sz="2400" b="1" dirty="0">
                <a:effectLst/>
                <a:latin typeface="Times New Roman" panose="02020603050405020304" pitchFamily="18" charset="0"/>
                <a:ea typeface="Times New Roman" panose="02020603050405020304" pitchFamily="18" charset="0"/>
              </a:rPr>
              <a:t>Қазақстандықтардың жаңа буынын </a:t>
            </a:r>
            <a:r>
              <a:rPr lang="kk-KZ" sz="2400" b="1" dirty="0" err="1">
                <a:effectLst/>
                <a:latin typeface="Times New Roman" panose="02020603050405020304" pitchFamily="18" charset="0"/>
                <a:ea typeface="Times New Roman" panose="02020603050405020304" pitchFamily="18" charset="0"/>
              </a:rPr>
              <a:t>тәрбиелеу</a:t>
            </a:r>
            <a:r>
              <a:rPr lang="kk-KZ" sz="1600" b="1" dirty="0" err="1">
                <a:latin typeface="Times New Roman" panose="02020603050405020304" pitchFamily="18" charset="0"/>
                <a:ea typeface="Times New Roman" panose="02020603050405020304" pitchFamily="18" charset="0"/>
              </a:rPr>
              <a:t>ДЕГІ</a:t>
            </a:r>
            <a:r>
              <a:rPr lang="kk-KZ" sz="1600" b="1" dirty="0">
                <a:latin typeface="Times New Roman" panose="02020603050405020304" pitchFamily="18" charset="0"/>
                <a:ea typeface="Times New Roman" panose="02020603050405020304" pitchFamily="18" charset="0"/>
              </a:rPr>
              <a:t>  ҚОРТЫНДЫ НӘТИЖЕЛЕРІ</a:t>
            </a:r>
            <a:r>
              <a:rPr lang="kk-KZ" sz="1600" b="1" dirty="0">
                <a:effectLst/>
                <a:latin typeface="Times New Roman" panose="02020603050405020304" pitchFamily="18" charset="0"/>
                <a:ea typeface="Times New Roman" panose="02020603050405020304" pitchFamily="18" charset="0"/>
              </a:rPr>
              <a:t> </a:t>
            </a:r>
            <a:r>
              <a:rPr lang="ru-RU" sz="1600" b="1" dirty="0">
                <a:effectLst/>
                <a:latin typeface="Times New Roman" panose="02020603050405020304" pitchFamily="18" charset="0"/>
                <a:ea typeface="Times New Roman" panose="02020603050405020304" pitchFamily="18" charset="0"/>
              </a:rPr>
              <a:t>:</a:t>
            </a:r>
          </a:p>
          <a:p>
            <a:pPr indent="450215" algn="just"/>
            <a:r>
              <a:rPr lang="kk-KZ" sz="1600" dirty="0">
                <a:effectLst/>
                <a:latin typeface="Times New Roman" panose="02020603050405020304" pitchFamily="18" charset="0"/>
                <a:ea typeface="Calibri" panose="020F0502020204030204" pitchFamily="34" charset="0"/>
              </a:rPr>
              <a:t> </a:t>
            </a:r>
            <a:endParaRPr lang="ru-RU" sz="1600" dirty="0">
              <a:effectLst/>
              <a:latin typeface="Times New Roman" panose="02020603050405020304" pitchFamily="18" charset="0"/>
              <a:ea typeface="Calibri" panose="020F0502020204030204" pitchFamily="34" charset="0"/>
            </a:endParaRPr>
          </a:p>
          <a:p>
            <a:pPr indent="450215" algn="just"/>
            <a:r>
              <a:rPr lang="kk-KZ" sz="2000" b="1" i="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kk-KZ" sz="2000" i="0" dirty="0">
                <a:solidFill>
                  <a:srgbClr val="000000"/>
                </a:solidFill>
                <a:effectLst/>
                <a:latin typeface="Times New Roman" panose="02020603050405020304" pitchFamily="18" charset="0"/>
                <a:ea typeface="Calibri Light" panose="020F0302020204030204" pitchFamily="34" charset="0"/>
                <a:cs typeface="Times New Roman" panose="02020603050405020304" pitchFamily="18" charset="0"/>
              </a:rPr>
              <a:t>Білім алушылардың </a:t>
            </a:r>
            <a:r>
              <a:rPr lang="kk-KZ" sz="2000" i="0" dirty="0" err="1">
                <a:solidFill>
                  <a:srgbClr val="000000"/>
                </a:solidFill>
                <a:effectLst/>
                <a:latin typeface="Times New Roman" panose="02020603050405020304" pitchFamily="18" charset="0"/>
                <a:ea typeface="Calibri Light" panose="020F0302020204030204" pitchFamily="34" charset="0"/>
                <a:cs typeface="Times New Roman" panose="02020603050405020304" pitchFamily="18" charset="0"/>
              </a:rPr>
              <a:t>жалпыадамзаттық</a:t>
            </a:r>
            <a:r>
              <a:rPr lang="kk-KZ" sz="2000" i="0" dirty="0">
                <a:solidFill>
                  <a:srgbClr val="000000"/>
                </a:solidFill>
                <a:effectLst/>
                <a:latin typeface="Times New Roman" panose="02020603050405020304" pitchFamily="18" charset="0"/>
                <a:ea typeface="Calibri Light" panose="020F0302020204030204" pitchFamily="34" charset="0"/>
                <a:cs typeface="Times New Roman" panose="02020603050405020304" pitchFamily="18" charset="0"/>
              </a:rPr>
              <a:t> құндылықтары мен </a:t>
            </a:r>
            <a:r>
              <a:rPr lang="kk-KZ" sz="2000" i="0" dirty="0" err="1">
                <a:solidFill>
                  <a:srgbClr val="000000"/>
                </a:solidFill>
                <a:effectLst/>
                <a:latin typeface="Times New Roman" panose="02020603050405020304" pitchFamily="18" charset="0"/>
                <a:ea typeface="Calibri Light" panose="020F0302020204030204" pitchFamily="34" charset="0"/>
                <a:cs typeface="Times New Roman" panose="02020603050405020304" pitchFamily="18" charset="0"/>
              </a:rPr>
              <a:t>эмоционалдық</a:t>
            </a:r>
            <a:r>
              <a:rPr lang="kk-KZ" sz="2000" i="0" dirty="0">
                <a:solidFill>
                  <a:srgbClr val="000000"/>
                </a:solidFill>
                <a:effectLst/>
                <a:latin typeface="Times New Roman" panose="02020603050405020304" pitchFamily="18" charset="0"/>
                <a:ea typeface="Calibri Light" panose="020F0302020204030204" pitchFamily="34" charset="0"/>
                <a:cs typeface="Times New Roman" panose="02020603050405020304" pitchFamily="18" charset="0"/>
              </a:rPr>
              <a:t> </a:t>
            </a:r>
            <a:r>
              <a:rPr lang="kk-KZ" sz="2000" i="0" dirty="0" err="1">
                <a:solidFill>
                  <a:srgbClr val="000000"/>
                </a:solidFill>
                <a:effectLst/>
                <a:latin typeface="Times New Roman" panose="02020603050405020304" pitchFamily="18" charset="0"/>
                <a:ea typeface="Calibri Light" panose="020F0302020204030204" pitchFamily="34" charset="0"/>
                <a:cs typeface="Times New Roman" panose="02020603050405020304" pitchFamily="18" charset="0"/>
              </a:rPr>
              <a:t>интеллектісі</a:t>
            </a:r>
            <a:r>
              <a:rPr lang="kk-KZ" sz="2000" i="0" dirty="0">
                <a:solidFill>
                  <a:srgbClr val="000000"/>
                </a:solidFill>
                <a:effectLst/>
                <a:latin typeface="Times New Roman" panose="02020603050405020304" pitchFamily="18" charset="0"/>
                <a:ea typeface="Calibri Light" panose="020F0302020204030204" pitchFamily="34" charset="0"/>
                <a:cs typeface="Times New Roman" panose="02020603050405020304" pitchFamily="18" charset="0"/>
              </a:rPr>
              <a:t> </a:t>
            </a:r>
            <a:r>
              <a:rPr lang="kk-KZ" sz="2000" i="0" dirty="0" err="1">
                <a:solidFill>
                  <a:srgbClr val="000000"/>
                </a:solidFill>
                <a:effectLst/>
                <a:latin typeface="Times New Roman" panose="02020603050405020304" pitchFamily="18" charset="0"/>
                <a:ea typeface="Calibri Light" panose="020F0302020204030204" pitchFamily="34" charset="0"/>
                <a:cs typeface="Times New Roman" panose="02020603050405020304" pitchFamily="18" charset="0"/>
              </a:rPr>
              <a:t>дамы</a:t>
            </a:r>
            <a:r>
              <a:rPr lang="kk-KZ" sz="1400" dirty="0" err="1">
                <a:solidFill>
                  <a:srgbClr val="000000"/>
                </a:solidFill>
                <a:latin typeface="Times New Roman" panose="02020603050405020304" pitchFamily="18" charset="0"/>
                <a:ea typeface="Calibri Light" panose="020F0302020204030204" pitchFamily="34" charset="0"/>
                <a:cs typeface="Times New Roman" panose="02020603050405020304" pitchFamily="18" charset="0"/>
              </a:rPr>
              <a:t>ТЫЛАДЫ</a:t>
            </a:r>
            <a:endParaRPr lang="ru-RU" sz="2000" i="1" dirty="0">
              <a:solidFill>
                <a:srgbClr val="000000"/>
              </a:solidFill>
              <a:effectLst/>
              <a:latin typeface="Times New Roman" panose="02020603050405020304" pitchFamily="18" charset="0"/>
              <a:ea typeface="Calibri Light" panose="020F0302020204030204" pitchFamily="34" charset="0"/>
              <a:cs typeface="Calibri Light" panose="020F0302020204030204" pitchFamily="34" charset="0"/>
            </a:endParaRPr>
          </a:p>
          <a:p>
            <a:pPr indent="450215" algn="just"/>
            <a:r>
              <a:rPr lang="kk-KZ" sz="2000" dirty="0">
                <a:solidFill>
                  <a:srgbClr val="000000"/>
                </a:solidFill>
                <a:effectLst/>
                <a:latin typeface="Times New Roman" panose="02020603050405020304" pitchFamily="18" charset="0"/>
                <a:ea typeface="Calibri Light" panose="020F0302020204030204" pitchFamily="34" charset="0"/>
                <a:cs typeface="Calibri Light" panose="020F0302020204030204" pitchFamily="34" charset="0"/>
              </a:rPr>
              <a:t> Қосымша (формальды емес) білім беру арқылы бала қабілеттерін қызығушылықтары бойынша </a:t>
            </a:r>
            <a:r>
              <a:rPr lang="kk-KZ" sz="2000" dirty="0" err="1">
                <a:solidFill>
                  <a:srgbClr val="000000"/>
                </a:solidFill>
                <a:effectLst/>
                <a:latin typeface="Times New Roman" panose="02020603050405020304" pitchFamily="18" charset="0"/>
                <a:ea typeface="Calibri Light" panose="020F0302020204030204" pitchFamily="34" charset="0"/>
                <a:cs typeface="Calibri Light" panose="020F0302020204030204" pitchFamily="34" charset="0"/>
              </a:rPr>
              <a:t>дамыт</a:t>
            </a:r>
            <a:r>
              <a:rPr lang="kk-KZ" sz="1400" dirty="0" err="1">
                <a:solidFill>
                  <a:srgbClr val="000000"/>
                </a:solidFill>
                <a:latin typeface="Times New Roman" panose="02020603050405020304" pitchFamily="18" charset="0"/>
                <a:ea typeface="Calibri Light" panose="020F0302020204030204" pitchFamily="34" charset="0"/>
                <a:cs typeface="Calibri Light" panose="020F0302020204030204" pitchFamily="34" charset="0"/>
              </a:rPr>
              <a:t>ЫЛАДЫ</a:t>
            </a:r>
            <a:endParaRPr lang="ru-RU" sz="2000" dirty="0">
              <a:effectLst/>
              <a:latin typeface="Times New Roman" panose="02020603050405020304" pitchFamily="18" charset="0"/>
              <a:ea typeface="Calibri" panose="020F0502020204030204" pitchFamily="34" charset="0"/>
            </a:endParaRPr>
          </a:p>
          <a:p>
            <a:pPr indent="450215" algn="just"/>
            <a:r>
              <a:rPr lang="kk-KZ" sz="2000" dirty="0">
                <a:effectLst/>
                <a:latin typeface="Times New Roman" panose="02020603050405020304" pitchFamily="18" charset="0"/>
                <a:ea typeface="Calibri" panose="020F0502020204030204" pitchFamily="34" charset="0"/>
              </a:rPr>
              <a:t>Ұлттық негіздеме білім алушылар, білім беру ұйымдары, педагогтер және жалпы алғанда білім беру жүйесі деңгейінде бағалау және мониторинг процестерінің реттілігін анықтайды.</a:t>
            </a:r>
            <a:endParaRPr lang="ru-RU" sz="2000" dirty="0">
              <a:effectLst/>
              <a:latin typeface="Times New Roman" panose="02020603050405020304" pitchFamily="18" charset="0"/>
              <a:ea typeface="Calibri" panose="020F0502020204030204" pitchFamily="34" charset="0"/>
            </a:endParaRPr>
          </a:p>
          <a:p>
            <a:pPr indent="450215" algn="just"/>
            <a:r>
              <a:rPr lang="kk-KZ" sz="2000" dirty="0">
                <a:effectLst/>
                <a:latin typeface="Times New Roman" panose="02020603050405020304" pitchFamily="18" charset="0"/>
                <a:ea typeface="Calibri" panose="020F0502020204030204" pitchFamily="34" charset="0"/>
              </a:rPr>
              <a:t>Бұл шаралар білім алушылардың білімінің, іскерлігінің, дағдыларының, құндылық көзқарастары мен құзыреттерінің қоғам тілектері мен талаптарына сәйкестігін, сондай-ақ білім берудің әлемдік стандарттарына ықпалдасуын қамтамасыз етуге мүмкіндік береді.</a:t>
            </a:r>
            <a:endParaRPr lang="ru-RU" sz="2000" dirty="0">
              <a:effectLst/>
              <a:latin typeface="Times New Roman" panose="02020603050405020304" pitchFamily="18" charset="0"/>
              <a:ea typeface="Calibri" panose="020F0502020204030204" pitchFamily="34" charset="0"/>
            </a:endParaRPr>
          </a:p>
          <a:p>
            <a:pPr indent="450215" algn="just"/>
            <a:r>
              <a:rPr lang="kk-KZ" sz="2000" dirty="0">
                <a:effectLst/>
                <a:latin typeface="Times New Roman" panose="02020603050405020304" pitchFamily="18" charset="0"/>
                <a:ea typeface="Calibri" panose="020F0502020204030204" pitchFamily="34" charset="0"/>
              </a:rPr>
              <a:t>Білім беру ұйымдарында білім беру процесіне қатысушылардың білім сапасы мен оны үздіксіз жетілдіруге бағытталуы бойынша құндылығы мен сенімін көрсететін сапа мәдениеті дамытылатын болады. Білім беру ұйымдарының цифрлық экожүйесін жаңғырту және шешім қабылдаудың барлық деңгейлерінде педагогтер мен білім алушыларды тарту арқылы білім беру сапасының мәдениетін дамыту жүзеге асырылатын болады, бұл ҰБДҚ-мен интеграцияланған білім беру ұйымдарының ақпараттық жүйелерінің ашықтығы мен </a:t>
            </a:r>
            <a:r>
              <a:rPr lang="kk-KZ" sz="2000" dirty="0" err="1">
                <a:effectLst/>
                <a:latin typeface="Times New Roman" panose="02020603050405020304" pitchFamily="18" charset="0"/>
                <a:ea typeface="Calibri" panose="020F0502020204030204" pitchFamily="34" charset="0"/>
              </a:rPr>
              <a:t>қолжетімділігіне</a:t>
            </a:r>
            <a:r>
              <a:rPr lang="kk-KZ" sz="2000" dirty="0">
                <a:effectLst/>
                <a:latin typeface="Times New Roman" panose="02020603050405020304" pitchFamily="18" charset="0"/>
                <a:ea typeface="Calibri" panose="020F0502020204030204" pitchFamily="34" charset="0"/>
              </a:rPr>
              <a:t> негізделеді.</a:t>
            </a:r>
            <a:endParaRPr lang="ru-RU"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0742043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2C43D8-8CF3-A4E2-622F-6A70B58E3BA8}"/>
              </a:ext>
            </a:extLst>
          </p:cNvPr>
          <p:cNvSpPr txBox="1"/>
          <p:nvPr/>
        </p:nvSpPr>
        <p:spPr>
          <a:xfrm>
            <a:off x="240891" y="335845"/>
            <a:ext cx="11710218" cy="6278642"/>
          </a:xfrm>
          <a:prstGeom prst="rect">
            <a:avLst/>
          </a:prstGeom>
          <a:noFill/>
        </p:spPr>
        <p:txBody>
          <a:bodyPr wrap="square">
            <a:spAutoFit/>
          </a:bodyPr>
          <a:lstStyle/>
          <a:p>
            <a:pPr marL="342900" lvl="0" indent="-342900" algn="just">
              <a:buClr>
                <a:srgbClr val="000000"/>
              </a:buClr>
              <a:buSzPts val="1400"/>
              <a:buFont typeface="+mj-lt"/>
              <a:buAutoNum type="arabicParenR"/>
              <a:tabLst>
                <a:tab pos="990600" algn="l"/>
              </a:tabLst>
            </a:pPr>
            <a:r>
              <a:rPr lang="kk-KZ" sz="2400" b="1" u="none" strike="noStrike" dirty="0">
                <a:solidFill>
                  <a:srgbClr val="000000"/>
                </a:solidFill>
                <a:effectLst/>
                <a:latin typeface="Times New Roman" panose="02020603050405020304" pitchFamily="18" charset="0"/>
                <a:ea typeface="Calibri" panose="020F0502020204030204" pitchFamily="34" charset="0"/>
              </a:rPr>
              <a:t>Нысаналы индикаторлары</a:t>
            </a:r>
          </a:p>
          <a:p>
            <a:pPr marL="342900" lvl="0" indent="-342900" algn="just">
              <a:buClr>
                <a:srgbClr val="000000"/>
              </a:buClr>
              <a:buSzPts val="1400"/>
              <a:buFont typeface="+mj-lt"/>
              <a:buAutoNum type="arabicParenR"/>
              <a:tabLst>
                <a:tab pos="990600" algn="l"/>
              </a:tabLst>
            </a:pPr>
            <a:r>
              <a:rPr lang="kk-KZ" sz="1800" u="none" strike="noStrike" dirty="0">
                <a:solidFill>
                  <a:srgbClr val="000000"/>
                </a:solidFill>
                <a:effectLst/>
                <a:latin typeface="Times New Roman" panose="02020603050405020304" pitchFamily="18" charset="0"/>
                <a:ea typeface="Calibri" panose="020F0502020204030204" pitchFamily="34" charset="0"/>
              </a:rPr>
              <a:t>азаматтық және патриоттық деңгейін арттыру мақсатында ұйымдастырылған қоғамдық қызметке, оның ішінде білім алушылардың өзін-өзі басқаруы және дебаттық қозғалыс арқылы тартылған білім алушылардың үлесі (2023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dirty="0">
                <a:solidFill>
                  <a:srgbClr val="000000"/>
                </a:solidFill>
                <a:effectLst/>
                <a:latin typeface="Times New Roman" panose="02020603050405020304" pitchFamily="18" charset="0"/>
                <a:ea typeface="Calibri" panose="020F0502020204030204" pitchFamily="34" charset="0"/>
              </a:rPr>
              <a:t> – 35 %, 2024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dirty="0">
                <a:solidFill>
                  <a:srgbClr val="000000"/>
                </a:solidFill>
                <a:effectLst/>
                <a:latin typeface="Times New Roman" panose="02020603050405020304" pitchFamily="18" charset="0"/>
                <a:ea typeface="Calibri" panose="020F0502020204030204" pitchFamily="34" charset="0"/>
              </a:rPr>
              <a:t> – 40 %, 2025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dirty="0">
                <a:solidFill>
                  <a:srgbClr val="000000"/>
                </a:solidFill>
                <a:effectLst/>
                <a:latin typeface="Times New Roman" panose="02020603050405020304" pitchFamily="18" charset="0"/>
                <a:ea typeface="Calibri" panose="020F0502020204030204" pitchFamily="34" charset="0"/>
              </a:rPr>
              <a:t> – 45 %, 2026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dirty="0">
                <a:solidFill>
                  <a:srgbClr val="000000"/>
                </a:solidFill>
                <a:effectLst/>
                <a:latin typeface="Times New Roman" panose="02020603050405020304" pitchFamily="18" charset="0"/>
                <a:ea typeface="Calibri" panose="020F0502020204030204" pitchFamily="34" charset="0"/>
              </a:rPr>
              <a:t> – 50 %, 2027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dirty="0">
                <a:solidFill>
                  <a:srgbClr val="000000"/>
                </a:solidFill>
                <a:effectLst/>
                <a:latin typeface="Times New Roman" panose="02020603050405020304" pitchFamily="18" charset="0"/>
                <a:ea typeface="Calibri" panose="020F0502020204030204" pitchFamily="34" charset="0"/>
              </a:rPr>
              <a:t> – 55 %, 2028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dirty="0">
                <a:solidFill>
                  <a:srgbClr val="000000"/>
                </a:solidFill>
                <a:effectLst/>
                <a:latin typeface="Times New Roman" panose="02020603050405020304" pitchFamily="18" charset="0"/>
                <a:ea typeface="Calibri" panose="020F0502020204030204" pitchFamily="34" charset="0"/>
              </a:rPr>
              <a:t> – 60 %, 2029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dirty="0">
                <a:solidFill>
                  <a:srgbClr val="000000"/>
                </a:solidFill>
                <a:effectLst/>
                <a:latin typeface="Times New Roman" panose="02020603050405020304" pitchFamily="18" charset="0"/>
                <a:ea typeface="Calibri" panose="020F0502020204030204" pitchFamily="34" charset="0"/>
              </a:rPr>
              <a:t> – 65 %)</a:t>
            </a:r>
            <a:r>
              <a:rPr lang="kk-KZ" sz="1800" u="none" strike="noStrike" spc="-10" dirty="0">
                <a:solidFill>
                  <a:srgbClr val="000000"/>
                </a:solidFill>
                <a:effectLst/>
                <a:latin typeface="Times New Roman" panose="02020603050405020304" pitchFamily="18" charset="0"/>
                <a:ea typeface="Calibri" panose="020F0502020204030204" pitchFamily="34" charset="0"/>
              </a:rPr>
              <a:t>;</a:t>
            </a:r>
            <a:endParaRPr lang="ru-RU" sz="1800" u="none" strike="noStrike" dirty="0">
              <a:effectLst/>
              <a:latin typeface="Times New Roman" panose="02020603050405020304" pitchFamily="18" charset="0"/>
              <a:ea typeface="Calibri" panose="020F0502020204030204" pitchFamily="34" charset="0"/>
            </a:endParaRPr>
          </a:p>
          <a:p>
            <a:pPr marL="342900" lvl="0" indent="-342900" algn="just">
              <a:buClr>
                <a:srgbClr val="000000"/>
              </a:buClr>
              <a:buSzPts val="1400"/>
              <a:buFont typeface="+mj-lt"/>
              <a:buAutoNum type="arabicParenR"/>
              <a:tabLst>
                <a:tab pos="990600" algn="l"/>
              </a:tabLst>
            </a:pPr>
            <a:r>
              <a:rPr lang="kk-KZ" sz="1800" u="none" strike="noStrike" dirty="0">
                <a:solidFill>
                  <a:srgbClr val="000000"/>
                </a:solidFill>
                <a:effectLst/>
                <a:latin typeface="Times New Roman" panose="02020603050405020304" pitchFamily="18" charset="0"/>
                <a:ea typeface="Calibri" panose="020F0502020204030204" pitchFamily="34" charset="0"/>
              </a:rPr>
              <a:t>балаларды қосымша білім берумен қамту (2023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dirty="0">
                <a:solidFill>
                  <a:srgbClr val="000000"/>
                </a:solidFill>
                <a:effectLst/>
                <a:latin typeface="Times New Roman" panose="02020603050405020304" pitchFamily="18" charset="0"/>
                <a:ea typeface="Calibri" panose="020F0502020204030204" pitchFamily="34" charset="0"/>
              </a:rPr>
              <a:t> – 81,1 %, 2024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dirty="0">
                <a:solidFill>
                  <a:srgbClr val="000000"/>
                </a:solidFill>
                <a:effectLst/>
                <a:latin typeface="Times New Roman" panose="02020603050405020304" pitchFamily="18" charset="0"/>
                <a:ea typeface="Calibri" panose="020F0502020204030204" pitchFamily="34" charset="0"/>
              </a:rPr>
              <a:t> – 86,3 %, 2025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dirty="0">
                <a:solidFill>
                  <a:srgbClr val="000000"/>
                </a:solidFill>
                <a:effectLst/>
                <a:latin typeface="Times New Roman" panose="02020603050405020304" pitchFamily="18" charset="0"/>
                <a:ea typeface="Calibri" panose="020F0502020204030204" pitchFamily="34" charset="0"/>
              </a:rPr>
              <a:t> – 90 %, 2026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dirty="0">
                <a:solidFill>
                  <a:srgbClr val="000000"/>
                </a:solidFill>
                <a:effectLst/>
                <a:latin typeface="Times New Roman" panose="02020603050405020304" pitchFamily="18" charset="0"/>
                <a:ea typeface="Calibri" panose="020F0502020204030204" pitchFamily="34" charset="0"/>
              </a:rPr>
              <a:t> – 95 %, 2027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dirty="0">
                <a:solidFill>
                  <a:srgbClr val="000000"/>
                </a:solidFill>
                <a:effectLst/>
                <a:latin typeface="Times New Roman" panose="02020603050405020304" pitchFamily="18" charset="0"/>
                <a:ea typeface="Calibri" panose="020F0502020204030204" pitchFamily="34" charset="0"/>
              </a:rPr>
              <a:t> – 100 %, </a:t>
            </a:r>
            <a:r>
              <a:rPr lang="kk-KZ" sz="1800" u="none" strike="noStrike" spc="-10" dirty="0">
                <a:effectLst/>
                <a:latin typeface="Times New Roman" panose="02020603050405020304" pitchFamily="18" charset="0"/>
                <a:ea typeface="Calibri" panose="020F0502020204030204" pitchFamily="34" charset="0"/>
              </a:rPr>
              <a:t>2028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spc="-10" dirty="0">
                <a:effectLst/>
                <a:latin typeface="Times New Roman" panose="02020603050405020304" pitchFamily="18" charset="0"/>
                <a:ea typeface="Calibri" panose="020F0502020204030204" pitchFamily="34" charset="0"/>
              </a:rPr>
              <a:t> – 100 %, 2029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spc="-10" dirty="0">
                <a:effectLst/>
                <a:latin typeface="Times New Roman" panose="02020603050405020304" pitchFamily="18" charset="0"/>
                <a:ea typeface="Calibri" panose="020F0502020204030204" pitchFamily="34" charset="0"/>
              </a:rPr>
              <a:t> – 100 %</a:t>
            </a:r>
            <a:r>
              <a:rPr lang="kk-KZ" sz="1800" u="none" strike="noStrike" dirty="0">
                <a:solidFill>
                  <a:srgbClr val="000000"/>
                </a:solidFill>
                <a:effectLst/>
                <a:latin typeface="Times New Roman" panose="02020603050405020304" pitchFamily="18" charset="0"/>
                <a:ea typeface="Calibri" panose="020F0502020204030204" pitchFamily="34" charset="0"/>
              </a:rPr>
              <a:t>);</a:t>
            </a:r>
            <a:endParaRPr lang="ru-RU" sz="1800" u="none" strike="noStrike" dirty="0">
              <a:effectLst/>
              <a:latin typeface="Times New Roman" panose="02020603050405020304" pitchFamily="18" charset="0"/>
              <a:ea typeface="Calibri" panose="020F0502020204030204" pitchFamily="34" charset="0"/>
            </a:endParaRPr>
          </a:p>
          <a:p>
            <a:pPr marL="342900" lvl="0" indent="-342900" algn="just">
              <a:buClr>
                <a:srgbClr val="000000"/>
              </a:buClr>
              <a:buSzPts val="1400"/>
              <a:buFont typeface="+mj-lt"/>
              <a:buAutoNum type="arabicParenR"/>
              <a:tabLst>
                <a:tab pos="990600" algn="l"/>
              </a:tabLst>
            </a:pPr>
            <a:r>
              <a:rPr lang="kk-KZ" sz="1800" u="none" strike="noStrike" spc="-10" dirty="0">
                <a:solidFill>
                  <a:srgbClr val="000000"/>
                </a:solidFill>
                <a:effectLst/>
                <a:latin typeface="Times New Roman" panose="02020603050405020304" pitchFamily="18" charset="0"/>
                <a:ea typeface="Calibri" panose="020F0502020204030204" pitchFamily="34" charset="0"/>
              </a:rPr>
              <a:t>спортпен айналысу үшін жағдай (спорт залдары және спорттық мүкәммалдар) жасаған ЖАО-ға ведомстволық бағынысты күндізгі мемлекеттік жалпы білім беретін орта білім беру ұйымдарының үлесі (2023 жыл – 92</a:t>
            </a:r>
            <a:r>
              <a:rPr lang="kk-KZ" sz="1800" u="none" strike="noStrike" dirty="0">
                <a:solidFill>
                  <a:srgbClr val="000000"/>
                </a:solidFill>
                <a:effectLst/>
                <a:latin typeface="Times New Roman" panose="02020603050405020304" pitchFamily="18" charset="0"/>
                <a:ea typeface="Calibri" panose="020F0502020204030204" pitchFamily="34" charset="0"/>
              </a:rPr>
              <a:t> </a:t>
            </a:r>
            <a:r>
              <a:rPr lang="kk-KZ" sz="1800" u="none" strike="noStrike" spc="-10" dirty="0">
                <a:solidFill>
                  <a:srgbClr val="000000"/>
                </a:solidFill>
                <a:effectLst/>
                <a:latin typeface="Times New Roman" panose="02020603050405020304" pitchFamily="18" charset="0"/>
                <a:ea typeface="Calibri" panose="020F0502020204030204" pitchFamily="34" charset="0"/>
              </a:rPr>
              <a:t>%, </a:t>
            </a:r>
            <a:br>
              <a:rPr lang="kk-KZ" sz="1800" u="none" strike="noStrike" spc="-10" dirty="0">
                <a:solidFill>
                  <a:srgbClr val="000000"/>
                </a:solidFill>
                <a:effectLst/>
                <a:latin typeface="Times New Roman" panose="02020603050405020304" pitchFamily="18" charset="0"/>
                <a:ea typeface="Calibri" panose="020F0502020204030204" pitchFamily="34" charset="0"/>
              </a:rPr>
            </a:br>
            <a:r>
              <a:rPr lang="kk-KZ" sz="1800" u="none" strike="noStrike" spc="-10" dirty="0">
                <a:solidFill>
                  <a:srgbClr val="000000"/>
                </a:solidFill>
                <a:effectLst/>
                <a:latin typeface="Times New Roman" panose="02020603050405020304" pitchFamily="18" charset="0"/>
                <a:ea typeface="Calibri" panose="020F0502020204030204" pitchFamily="34" charset="0"/>
              </a:rPr>
              <a:t>2024 жыл – 95</a:t>
            </a:r>
            <a:r>
              <a:rPr lang="kk-KZ" sz="1800" u="none" strike="noStrike" dirty="0">
                <a:solidFill>
                  <a:srgbClr val="000000"/>
                </a:solidFill>
                <a:effectLst/>
                <a:latin typeface="Times New Roman" panose="02020603050405020304" pitchFamily="18" charset="0"/>
                <a:ea typeface="Calibri" panose="020F0502020204030204" pitchFamily="34" charset="0"/>
              </a:rPr>
              <a:t> </a:t>
            </a:r>
            <a:r>
              <a:rPr lang="kk-KZ" sz="1800" u="none" strike="noStrike" spc="-10" dirty="0">
                <a:solidFill>
                  <a:srgbClr val="000000"/>
                </a:solidFill>
                <a:effectLst/>
                <a:latin typeface="Times New Roman" panose="02020603050405020304" pitchFamily="18" charset="0"/>
                <a:ea typeface="Calibri" panose="020F0502020204030204" pitchFamily="34" charset="0"/>
              </a:rPr>
              <a:t>%, 2025 жыл – 97</a:t>
            </a:r>
            <a:r>
              <a:rPr lang="kk-KZ" sz="1800" u="none" strike="noStrike" dirty="0">
                <a:solidFill>
                  <a:srgbClr val="000000"/>
                </a:solidFill>
                <a:effectLst/>
                <a:latin typeface="Times New Roman" panose="02020603050405020304" pitchFamily="18" charset="0"/>
                <a:ea typeface="Calibri" panose="020F0502020204030204" pitchFamily="34" charset="0"/>
              </a:rPr>
              <a:t> </a:t>
            </a:r>
            <a:r>
              <a:rPr lang="kk-KZ" sz="1800" u="none" strike="noStrike" spc="-10" dirty="0">
                <a:solidFill>
                  <a:srgbClr val="000000"/>
                </a:solidFill>
                <a:effectLst/>
                <a:latin typeface="Times New Roman" panose="02020603050405020304" pitchFamily="18" charset="0"/>
                <a:ea typeface="Calibri" panose="020F0502020204030204" pitchFamily="34" charset="0"/>
              </a:rPr>
              <a:t>%, 2026 жыл – 100</a:t>
            </a:r>
            <a:r>
              <a:rPr lang="kk-KZ" sz="1800" u="none" strike="noStrike" dirty="0">
                <a:solidFill>
                  <a:srgbClr val="000000"/>
                </a:solidFill>
                <a:effectLst/>
                <a:latin typeface="Times New Roman" panose="02020603050405020304" pitchFamily="18" charset="0"/>
                <a:ea typeface="Calibri" panose="020F0502020204030204" pitchFamily="34" charset="0"/>
              </a:rPr>
              <a:t> </a:t>
            </a:r>
            <a:r>
              <a:rPr lang="kk-KZ" sz="1800" u="none" strike="noStrike" spc="-10" dirty="0">
                <a:solidFill>
                  <a:srgbClr val="000000"/>
                </a:solidFill>
                <a:effectLst/>
                <a:latin typeface="Times New Roman" panose="02020603050405020304" pitchFamily="18" charset="0"/>
                <a:ea typeface="Calibri" panose="020F0502020204030204" pitchFamily="34" charset="0"/>
              </a:rPr>
              <a:t>%, </a:t>
            </a:r>
            <a:r>
              <a:rPr lang="kk-KZ" sz="1800" u="none" strike="noStrike" spc="-10" dirty="0">
                <a:effectLst/>
                <a:latin typeface="Times New Roman" panose="02020603050405020304" pitchFamily="18" charset="0"/>
                <a:ea typeface="Calibri" panose="020F0502020204030204" pitchFamily="34" charset="0"/>
              </a:rPr>
              <a:t>2027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spc="-10" dirty="0">
                <a:effectLst/>
                <a:latin typeface="Times New Roman" panose="02020603050405020304" pitchFamily="18" charset="0"/>
                <a:ea typeface="Calibri" panose="020F0502020204030204" pitchFamily="34" charset="0"/>
              </a:rPr>
              <a:t> – 100 %, </a:t>
            </a:r>
            <a:br>
              <a:rPr lang="kk-KZ" sz="1800" u="none" strike="noStrike" spc="-10" dirty="0">
                <a:effectLst/>
                <a:latin typeface="Times New Roman" panose="02020603050405020304" pitchFamily="18" charset="0"/>
                <a:ea typeface="Calibri" panose="020F0502020204030204" pitchFamily="34" charset="0"/>
              </a:rPr>
            </a:br>
            <a:r>
              <a:rPr lang="kk-KZ" sz="1800" u="none" strike="noStrike" spc="-10" dirty="0">
                <a:effectLst/>
                <a:latin typeface="Times New Roman" panose="02020603050405020304" pitchFamily="18" charset="0"/>
                <a:ea typeface="Calibri" panose="020F0502020204030204" pitchFamily="34" charset="0"/>
              </a:rPr>
              <a:t>2028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spc="-10" dirty="0">
                <a:effectLst/>
                <a:latin typeface="Times New Roman" panose="02020603050405020304" pitchFamily="18" charset="0"/>
                <a:ea typeface="Calibri" panose="020F0502020204030204" pitchFamily="34" charset="0"/>
              </a:rPr>
              <a:t> – 100 %, 2029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spc="-10" dirty="0">
                <a:effectLst/>
                <a:latin typeface="Times New Roman" panose="02020603050405020304" pitchFamily="18" charset="0"/>
                <a:ea typeface="Calibri" panose="020F0502020204030204" pitchFamily="34" charset="0"/>
              </a:rPr>
              <a:t> – 100 %</a:t>
            </a:r>
            <a:r>
              <a:rPr lang="kk-KZ" sz="1800" u="none" strike="noStrike" spc="-10" dirty="0">
                <a:solidFill>
                  <a:srgbClr val="000000"/>
                </a:solidFill>
                <a:effectLst/>
                <a:latin typeface="Times New Roman" panose="02020603050405020304" pitchFamily="18" charset="0"/>
                <a:ea typeface="Calibri" panose="020F0502020204030204" pitchFamily="34" charset="0"/>
              </a:rPr>
              <a:t>);</a:t>
            </a:r>
            <a:endParaRPr lang="ru-RU" sz="1800" u="none" strike="noStrike" dirty="0">
              <a:effectLst/>
              <a:latin typeface="Times New Roman" panose="02020603050405020304" pitchFamily="18" charset="0"/>
              <a:ea typeface="Calibri" panose="020F0502020204030204" pitchFamily="34" charset="0"/>
            </a:endParaRPr>
          </a:p>
          <a:p>
            <a:pPr marL="342900" lvl="0" indent="-342900" algn="just">
              <a:buClr>
                <a:srgbClr val="000000"/>
              </a:buClr>
              <a:buSzPts val="1400"/>
              <a:buFont typeface="+mj-lt"/>
              <a:buAutoNum type="arabicParenR"/>
              <a:tabLst>
                <a:tab pos="990600" algn="l"/>
              </a:tabLst>
            </a:pPr>
            <a:r>
              <a:rPr lang="kk-KZ" sz="1800" u="none" strike="noStrike" spc="-10" dirty="0">
                <a:solidFill>
                  <a:srgbClr val="000000"/>
                </a:solidFill>
                <a:effectLst/>
                <a:latin typeface="Times New Roman" panose="02020603050405020304" pitchFamily="18" charset="0"/>
                <a:ea typeface="Calibri" panose="020F0502020204030204" pitchFamily="34" charset="0"/>
              </a:rPr>
              <a:t>мектепке дейінгі ұйымдардың басшылары, әдіскерлері, тәрбиешілерінің жалпы санынан бейінді білімі бар педагогтердің үлесі (2023 жыл – 78</a:t>
            </a:r>
            <a:r>
              <a:rPr lang="kk-KZ" sz="1800" u="none" strike="noStrike" dirty="0">
                <a:solidFill>
                  <a:srgbClr val="000000"/>
                </a:solidFill>
                <a:effectLst/>
                <a:latin typeface="Times New Roman" panose="02020603050405020304" pitchFamily="18" charset="0"/>
                <a:ea typeface="Calibri" panose="020F0502020204030204" pitchFamily="34" charset="0"/>
              </a:rPr>
              <a:t> </a:t>
            </a:r>
            <a:r>
              <a:rPr lang="kk-KZ" sz="1800" u="none" strike="noStrike" spc="-10" dirty="0">
                <a:solidFill>
                  <a:srgbClr val="000000"/>
                </a:solidFill>
                <a:effectLst/>
                <a:latin typeface="Times New Roman" panose="02020603050405020304" pitchFamily="18" charset="0"/>
                <a:ea typeface="Calibri" panose="020F0502020204030204" pitchFamily="34" charset="0"/>
              </a:rPr>
              <a:t>%, </a:t>
            </a:r>
            <a:br>
              <a:rPr lang="kk-KZ" sz="1800" u="none" strike="noStrike" spc="-10" dirty="0">
                <a:solidFill>
                  <a:srgbClr val="000000"/>
                </a:solidFill>
                <a:effectLst/>
                <a:latin typeface="Times New Roman" panose="02020603050405020304" pitchFamily="18" charset="0"/>
                <a:ea typeface="Calibri" panose="020F0502020204030204" pitchFamily="34" charset="0"/>
              </a:rPr>
            </a:br>
            <a:r>
              <a:rPr lang="kk-KZ" sz="1800" u="none" strike="noStrike" spc="-10" dirty="0">
                <a:solidFill>
                  <a:srgbClr val="000000"/>
                </a:solidFill>
                <a:effectLst/>
                <a:latin typeface="Times New Roman" panose="02020603050405020304" pitchFamily="18" charset="0"/>
                <a:ea typeface="Calibri" panose="020F0502020204030204" pitchFamily="34" charset="0"/>
              </a:rPr>
              <a:t>2024 жыл – 81</a:t>
            </a:r>
            <a:r>
              <a:rPr lang="kk-KZ" sz="1800" u="none" strike="noStrike" dirty="0">
                <a:solidFill>
                  <a:srgbClr val="000000"/>
                </a:solidFill>
                <a:effectLst/>
                <a:latin typeface="Times New Roman" panose="02020603050405020304" pitchFamily="18" charset="0"/>
                <a:ea typeface="Calibri" panose="020F0502020204030204" pitchFamily="34" charset="0"/>
              </a:rPr>
              <a:t> </a:t>
            </a:r>
            <a:r>
              <a:rPr lang="kk-KZ" sz="1800" u="none" strike="noStrike" spc="-10" dirty="0">
                <a:solidFill>
                  <a:srgbClr val="000000"/>
                </a:solidFill>
                <a:effectLst/>
                <a:latin typeface="Times New Roman" panose="02020603050405020304" pitchFamily="18" charset="0"/>
                <a:ea typeface="Calibri" panose="020F0502020204030204" pitchFamily="34" charset="0"/>
              </a:rPr>
              <a:t>%, 2025 жыл – 84</a:t>
            </a:r>
            <a:r>
              <a:rPr lang="kk-KZ" sz="1800" u="none" strike="noStrike" dirty="0">
                <a:solidFill>
                  <a:srgbClr val="000000"/>
                </a:solidFill>
                <a:effectLst/>
                <a:latin typeface="Times New Roman" panose="02020603050405020304" pitchFamily="18" charset="0"/>
                <a:ea typeface="Calibri" panose="020F0502020204030204" pitchFamily="34" charset="0"/>
              </a:rPr>
              <a:t> </a:t>
            </a:r>
            <a:r>
              <a:rPr lang="kk-KZ" sz="1800" u="none" strike="noStrike" spc="-10" dirty="0">
                <a:solidFill>
                  <a:srgbClr val="000000"/>
                </a:solidFill>
                <a:effectLst/>
                <a:latin typeface="Times New Roman" panose="02020603050405020304" pitchFamily="18" charset="0"/>
                <a:ea typeface="Calibri" panose="020F0502020204030204" pitchFamily="34" charset="0"/>
              </a:rPr>
              <a:t>%, 2026 жыл – 87</a:t>
            </a:r>
            <a:r>
              <a:rPr lang="kk-KZ" sz="1800" u="none" strike="noStrike" dirty="0">
                <a:solidFill>
                  <a:srgbClr val="000000"/>
                </a:solidFill>
                <a:effectLst/>
                <a:latin typeface="Times New Roman" panose="02020603050405020304" pitchFamily="18" charset="0"/>
                <a:ea typeface="Calibri" panose="020F0502020204030204" pitchFamily="34" charset="0"/>
              </a:rPr>
              <a:t> </a:t>
            </a:r>
            <a:r>
              <a:rPr lang="kk-KZ" sz="1800" u="none" strike="noStrike" spc="-10" dirty="0">
                <a:solidFill>
                  <a:srgbClr val="000000"/>
                </a:solidFill>
                <a:effectLst/>
                <a:latin typeface="Times New Roman" panose="02020603050405020304" pitchFamily="18" charset="0"/>
                <a:ea typeface="Calibri" panose="020F0502020204030204" pitchFamily="34" charset="0"/>
              </a:rPr>
              <a:t>%, </a:t>
            </a:r>
            <a:r>
              <a:rPr lang="kk-KZ" sz="1800" u="none" strike="noStrike" dirty="0">
                <a:solidFill>
                  <a:srgbClr val="000000"/>
                </a:solidFill>
                <a:effectLst/>
                <a:latin typeface="Times New Roman" panose="02020603050405020304" pitchFamily="18" charset="0"/>
                <a:ea typeface="Calibri" panose="020F0502020204030204" pitchFamily="34" charset="0"/>
              </a:rPr>
              <a:t>2027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dirty="0">
                <a:solidFill>
                  <a:srgbClr val="000000"/>
                </a:solidFill>
                <a:effectLst/>
                <a:latin typeface="Times New Roman" panose="02020603050405020304" pitchFamily="18" charset="0"/>
                <a:ea typeface="Calibri" panose="020F0502020204030204" pitchFamily="34" charset="0"/>
              </a:rPr>
              <a:t> – 88,2 %, </a:t>
            </a:r>
            <a:br>
              <a:rPr lang="kk-KZ" sz="1800" u="none" strike="noStrike" dirty="0">
                <a:solidFill>
                  <a:srgbClr val="000000"/>
                </a:solidFill>
                <a:effectLst/>
                <a:latin typeface="Times New Roman" panose="02020603050405020304" pitchFamily="18" charset="0"/>
                <a:ea typeface="Calibri" panose="020F0502020204030204" pitchFamily="34" charset="0"/>
              </a:rPr>
            </a:br>
            <a:r>
              <a:rPr lang="kk-KZ" sz="1800" u="none" strike="noStrike" dirty="0">
                <a:solidFill>
                  <a:srgbClr val="000000"/>
                </a:solidFill>
                <a:effectLst/>
                <a:latin typeface="Times New Roman" panose="02020603050405020304" pitchFamily="18" charset="0"/>
                <a:ea typeface="Calibri" panose="020F0502020204030204" pitchFamily="34" charset="0"/>
              </a:rPr>
              <a:t>2028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dirty="0">
                <a:solidFill>
                  <a:srgbClr val="000000"/>
                </a:solidFill>
                <a:effectLst/>
                <a:latin typeface="Times New Roman" panose="02020603050405020304" pitchFamily="18" charset="0"/>
                <a:ea typeface="Calibri" panose="020F0502020204030204" pitchFamily="34" charset="0"/>
              </a:rPr>
              <a:t> – 90 %, 2029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dirty="0">
                <a:solidFill>
                  <a:srgbClr val="000000"/>
                </a:solidFill>
                <a:effectLst/>
                <a:latin typeface="Times New Roman" panose="02020603050405020304" pitchFamily="18" charset="0"/>
                <a:ea typeface="Calibri" panose="020F0502020204030204" pitchFamily="34" charset="0"/>
              </a:rPr>
              <a:t> – 92 %</a:t>
            </a:r>
            <a:r>
              <a:rPr lang="kk-KZ" sz="1800" u="none" strike="noStrike" spc="-10" dirty="0">
                <a:solidFill>
                  <a:srgbClr val="000000"/>
                </a:solidFill>
                <a:effectLst/>
                <a:latin typeface="Times New Roman" panose="02020603050405020304" pitchFamily="18" charset="0"/>
                <a:ea typeface="Calibri" panose="020F0502020204030204" pitchFamily="34" charset="0"/>
              </a:rPr>
              <a:t>);</a:t>
            </a:r>
            <a:endParaRPr lang="ru-RU" sz="1800" u="none" strike="noStrike" dirty="0">
              <a:effectLst/>
              <a:latin typeface="Times New Roman" panose="02020603050405020304" pitchFamily="18" charset="0"/>
              <a:ea typeface="Calibri" panose="020F0502020204030204" pitchFamily="34" charset="0"/>
            </a:endParaRPr>
          </a:p>
          <a:p>
            <a:pPr marL="342900" lvl="0" indent="-342900" algn="just">
              <a:buClr>
                <a:srgbClr val="000000"/>
              </a:buClr>
              <a:buSzPts val="1400"/>
              <a:buFont typeface="+mj-lt"/>
              <a:buAutoNum type="arabicParenR"/>
              <a:tabLst>
                <a:tab pos="990600" algn="l"/>
              </a:tabLst>
            </a:pPr>
            <a:r>
              <a:rPr lang="kk-KZ" sz="1800" u="none" strike="noStrike" spc="-10" dirty="0">
                <a:solidFill>
                  <a:srgbClr val="000000"/>
                </a:solidFill>
                <a:effectLst/>
                <a:latin typeface="Times New Roman" panose="02020603050405020304" pitchFamily="18" charset="0"/>
                <a:ea typeface="Calibri" panose="020F0502020204030204" pitchFamily="34" charset="0"/>
              </a:rPr>
              <a:t>орта білім беру ұйымдары педагогтерінің жалпы санынан педагог-шебердің, педагог-зерттеушінің, педагог-сарапшының және педагог-</a:t>
            </a:r>
            <a:r>
              <a:rPr lang="kk-KZ" sz="1800" u="none" strike="noStrike" spc="-10" dirty="0" err="1">
                <a:solidFill>
                  <a:srgbClr val="000000"/>
                </a:solidFill>
                <a:effectLst/>
                <a:latin typeface="Times New Roman" panose="02020603050405020304" pitchFamily="18" charset="0"/>
                <a:ea typeface="Calibri" panose="020F0502020204030204" pitchFamily="34" charset="0"/>
              </a:rPr>
              <a:t>модератордың</a:t>
            </a:r>
            <a:r>
              <a:rPr lang="kk-KZ" sz="1800" u="none" strike="noStrike" spc="-10" dirty="0">
                <a:solidFill>
                  <a:srgbClr val="000000"/>
                </a:solidFill>
                <a:effectLst/>
                <a:latin typeface="Times New Roman" panose="02020603050405020304" pitchFamily="18" charset="0"/>
                <a:ea typeface="Calibri" panose="020F0502020204030204" pitchFamily="34" charset="0"/>
              </a:rPr>
              <a:t> біліктілік деңгейі бар педагогтердің үлесі (2023 жыл – 65</a:t>
            </a:r>
            <a:r>
              <a:rPr lang="kk-KZ" sz="1800" u="none" strike="noStrike" dirty="0">
                <a:solidFill>
                  <a:srgbClr val="000000"/>
                </a:solidFill>
                <a:effectLst/>
                <a:latin typeface="Times New Roman" panose="02020603050405020304" pitchFamily="18" charset="0"/>
                <a:ea typeface="Calibri" panose="020F0502020204030204" pitchFamily="34" charset="0"/>
              </a:rPr>
              <a:t> </a:t>
            </a:r>
            <a:r>
              <a:rPr lang="kk-KZ" sz="1800" u="none" strike="noStrike" spc="-10" dirty="0">
                <a:solidFill>
                  <a:srgbClr val="000000"/>
                </a:solidFill>
                <a:effectLst/>
                <a:latin typeface="Times New Roman" panose="02020603050405020304" pitchFamily="18" charset="0"/>
                <a:ea typeface="Calibri" panose="020F0502020204030204" pitchFamily="34" charset="0"/>
              </a:rPr>
              <a:t>%, </a:t>
            </a:r>
            <a:br>
              <a:rPr lang="kk-KZ" sz="1800" u="none" strike="noStrike" spc="-10" dirty="0">
                <a:solidFill>
                  <a:srgbClr val="000000"/>
                </a:solidFill>
                <a:effectLst/>
                <a:latin typeface="Times New Roman" panose="02020603050405020304" pitchFamily="18" charset="0"/>
                <a:ea typeface="Calibri" panose="020F0502020204030204" pitchFamily="34" charset="0"/>
              </a:rPr>
            </a:br>
            <a:r>
              <a:rPr lang="kk-KZ" sz="1800" u="none" strike="noStrike" spc="-10" dirty="0">
                <a:solidFill>
                  <a:srgbClr val="000000"/>
                </a:solidFill>
                <a:effectLst/>
                <a:latin typeface="Times New Roman" panose="02020603050405020304" pitchFamily="18" charset="0"/>
                <a:ea typeface="Calibri" panose="020F0502020204030204" pitchFamily="34" charset="0"/>
              </a:rPr>
              <a:t>2024 жыл – 70</a:t>
            </a:r>
            <a:r>
              <a:rPr lang="kk-KZ" sz="1800" u="none" strike="noStrike" dirty="0">
                <a:solidFill>
                  <a:srgbClr val="000000"/>
                </a:solidFill>
                <a:effectLst/>
                <a:latin typeface="Times New Roman" panose="02020603050405020304" pitchFamily="18" charset="0"/>
                <a:ea typeface="Calibri" panose="020F0502020204030204" pitchFamily="34" charset="0"/>
              </a:rPr>
              <a:t> </a:t>
            </a:r>
            <a:r>
              <a:rPr lang="kk-KZ" sz="1800" u="none" strike="noStrike" spc="-10" dirty="0">
                <a:solidFill>
                  <a:srgbClr val="000000"/>
                </a:solidFill>
                <a:effectLst/>
                <a:latin typeface="Times New Roman" panose="02020603050405020304" pitchFamily="18" charset="0"/>
                <a:ea typeface="Calibri" panose="020F0502020204030204" pitchFamily="34" charset="0"/>
              </a:rPr>
              <a:t>%, 2025 жыл – 75</a:t>
            </a:r>
            <a:r>
              <a:rPr lang="kk-KZ" sz="1800" u="none" strike="noStrike" dirty="0">
                <a:solidFill>
                  <a:srgbClr val="000000"/>
                </a:solidFill>
                <a:effectLst/>
                <a:latin typeface="Times New Roman" panose="02020603050405020304" pitchFamily="18" charset="0"/>
                <a:ea typeface="Calibri" panose="020F0502020204030204" pitchFamily="34" charset="0"/>
              </a:rPr>
              <a:t> </a:t>
            </a:r>
            <a:r>
              <a:rPr lang="kk-KZ" sz="1800" u="none" strike="noStrike" spc="-10" dirty="0">
                <a:solidFill>
                  <a:srgbClr val="000000"/>
                </a:solidFill>
                <a:effectLst/>
                <a:latin typeface="Times New Roman" panose="02020603050405020304" pitchFamily="18" charset="0"/>
                <a:ea typeface="Calibri" panose="020F0502020204030204" pitchFamily="34" charset="0"/>
              </a:rPr>
              <a:t>%, 2026 жыл – 80</a:t>
            </a:r>
            <a:r>
              <a:rPr lang="kk-KZ" sz="1800" u="none" strike="noStrike" dirty="0">
                <a:solidFill>
                  <a:srgbClr val="000000"/>
                </a:solidFill>
                <a:effectLst/>
                <a:latin typeface="Times New Roman" panose="02020603050405020304" pitchFamily="18" charset="0"/>
                <a:ea typeface="Calibri" panose="020F0502020204030204" pitchFamily="34" charset="0"/>
              </a:rPr>
              <a:t> </a:t>
            </a:r>
            <a:r>
              <a:rPr lang="kk-KZ" sz="1800" u="none" strike="noStrike" spc="-10" dirty="0">
                <a:solidFill>
                  <a:srgbClr val="000000"/>
                </a:solidFill>
                <a:effectLst/>
                <a:latin typeface="Times New Roman" panose="02020603050405020304" pitchFamily="18" charset="0"/>
                <a:ea typeface="Calibri" panose="020F0502020204030204" pitchFamily="34" charset="0"/>
              </a:rPr>
              <a:t>%, </a:t>
            </a:r>
            <a:r>
              <a:rPr lang="kk-KZ" sz="1800" u="none" strike="noStrike" spc="-10" dirty="0">
                <a:effectLst/>
                <a:latin typeface="Times New Roman" panose="02020603050405020304" pitchFamily="18" charset="0"/>
                <a:ea typeface="Calibri" panose="020F0502020204030204" pitchFamily="34" charset="0"/>
              </a:rPr>
              <a:t>2027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spc="-10" dirty="0">
                <a:effectLst/>
                <a:latin typeface="Times New Roman" panose="02020603050405020304" pitchFamily="18" charset="0"/>
                <a:ea typeface="Calibri" panose="020F0502020204030204" pitchFamily="34" charset="0"/>
              </a:rPr>
              <a:t> – 84</a:t>
            </a:r>
            <a:r>
              <a:rPr lang="kk-KZ" sz="1800" u="none" strike="noStrike" dirty="0">
                <a:solidFill>
                  <a:srgbClr val="000000"/>
                </a:solidFill>
                <a:effectLst/>
                <a:latin typeface="Times New Roman" panose="02020603050405020304" pitchFamily="18" charset="0"/>
                <a:ea typeface="Calibri" panose="020F0502020204030204" pitchFamily="34" charset="0"/>
              </a:rPr>
              <a:t> </a:t>
            </a:r>
            <a:r>
              <a:rPr lang="kk-KZ" sz="1800" u="none" strike="noStrike" spc="-10" dirty="0">
                <a:effectLst/>
                <a:latin typeface="Times New Roman" panose="02020603050405020304" pitchFamily="18" charset="0"/>
                <a:ea typeface="Calibri" panose="020F0502020204030204" pitchFamily="34" charset="0"/>
              </a:rPr>
              <a:t>%, </a:t>
            </a:r>
            <a:br>
              <a:rPr lang="kk-KZ" sz="1800" u="none" strike="noStrike" spc="-10" dirty="0">
                <a:effectLst/>
                <a:latin typeface="Times New Roman" panose="02020603050405020304" pitchFamily="18" charset="0"/>
                <a:ea typeface="Calibri" panose="020F0502020204030204" pitchFamily="34" charset="0"/>
              </a:rPr>
            </a:br>
            <a:r>
              <a:rPr lang="kk-KZ" sz="1800" u="none" strike="noStrike" spc="-10" dirty="0">
                <a:effectLst/>
                <a:latin typeface="Times New Roman" panose="02020603050405020304" pitchFamily="18" charset="0"/>
                <a:ea typeface="Calibri" panose="020F0502020204030204" pitchFamily="34" charset="0"/>
              </a:rPr>
              <a:t>2028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spc="-10" dirty="0">
                <a:effectLst/>
                <a:latin typeface="Times New Roman" panose="02020603050405020304" pitchFamily="18" charset="0"/>
                <a:ea typeface="Calibri" panose="020F0502020204030204" pitchFamily="34" charset="0"/>
              </a:rPr>
              <a:t> – 87</a:t>
            </a:r>
            <a:r>
              <a:rPr lang="kk-KZ" sz="1800" u="none" strike="noStrike" dirty="0">
                <a:solidFill>
                  <a:srgbClr val="000000"/>
                </a:solidFill>
                <a:effectLst/>
                <a:latin typeface="Times New Roman" panose="02020603050405020304" pitchFamily="18" charset="0"/>
                <a:ea typeface="Calibri" panose="020F0502020204030204" pitchFamily="34" charset="0"/>
              </a:rPr>
              <a:t> </a:t>
            </a:r>
            <a:r>
              <a:rPr lang="kk-KZ" sz="1800" u="none" strike="noStrike" spc="-10" dirty="0">
                <a:effectLst/>
                <a:latin typeface="Times New Roman" panose="02020603050405020304" pitchFamily="18" charset="0"/>
                <a:ea typeface="Calibri" panose="020F0502020204030204" pitchFamily="34" charset="0"/>
              </a:rPr>
              <a:t>%, 2029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spc="-10" dirty="0">
                <a:effectLst/>
                <a:latin typeface="Times New Roman" panose="02020603050405020304" pitchFamily="18" charset="0"/>
                <a:ea typeface="Calibri" panose="020F0502020204030204" pitchFamily="34" charset="0"/>
              </a:rPr>
              <a:t> – 90</a:t>
            </a:r>
            <a:r>
              <a:rPr lang="kk-KZ" sz="1800" u="none" strike="noStrike" dirty="0">
                <a:solidFill>
                  <a:srgbClr val="000000"/>
                </a:solidFill>
                <a:effectLst/>
                <a:latin typeface="Times New Roman" panose="02020603050405020304" pitchFamily="18" charset="0"/>
                <a:ea typeface="Calibri" panose="020F0502020204030204" pitchFamily="34" charset="0"/>
              </a:rPr>
              <a:t> </a:t>
            </a:r>
            <a:r>
              <a:rPr lang="kk-KZ" sz="1800" u="none" strike="noStrike" spc="-10" dirty="0">
                <a:effectLst/>
                <a:latin typeface="Times New Roman" panose="02020603050405020304" pitchFamily="18" charset="0"/>
                <a:ea typeface="Calibri" panose="020F0502020204030204" pitchFamily="34" charset="0"/>
              </a:rPr>
              <a:t>%</a:t>
            </a:r>
            <a:r>
              <a:rPr lang="kk-KZ" sz="1800" u="none" strike="noStrike" spc="-10" dirty="0">
                <a:solidFill>
                  <a:srgbClr val="000000"/>
                </a:solidFill>
                <a:effectLst/>
                <a:latin typeface="Times New Roman" panose="02020603050405020304" pitchFamily="18" charset="0"/>
                <a:ea typeface="Calibri" panose="020F0502020204030204" pitchFamily="34" charset="0"/>
              </a:rPr>
              <a:t>);</a:t>
            </a:r>
            <a:endParaRPr lang="ru-RU" sz="1800" u="none" strike="noStrike" dirty="0">
              <a:effectLst/>
              <a:latin typeface="Times New Roman" panose="02020603050405020304" pitchFamily="18" charset="0"/>
              <a:ea typeface="Calibri" panose="020F0502020204030204" pitchFamily="34" charset="0"/>
            </a:endParaRPr>
          </a:p>
          <a:p>
            <a:pPr marL="342900" lvl="0" indent="-342900" algn="just">
              <a:buClr>
                <a:srgbClr val="000000"/>
              </a:buClr>
              <a:buSzPts val="1400"/>
              <a:buFont typeface="+mj-lt"/>
              <a:buAutoNum type="arabicParenR"/>
              <a:tabLst>
                <a:tab pos="990600" algn="l"/>
              </a:tabLst>
            </a:pPr>
            <a:r>
              <a:rPr lang="kk-KZ" sz="1800" u="none" strike="noStrike" dirty="0">
                <a:solidFill>
                  <a:srgbClr val="000000"/>
                </a:solidFill>
                <a:effectLst/>
                <a:latin typeface="Times New Roman" panose="02020603050405020304" pitchFamily="18" charset="0"/>
                <a:ea typeface="Calibri" panose="020F0502020204030204" pitchFamily="34" charset="0"/>
              </a:rPr>
              <a:t>жалпы білім беретін мектептерге тартылған жаратылыстану-математикалық цикл педагогтерінің саны (2023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dirty="0">
                <a:solidFill>
                  <a:srgbClr val="000000"/>
                </a:solidFill>
                <a:effectLst/>
                <a:latin typeface="Times New Roman" panose="02020603050405020304" pitchFamily="18" charset="0"/>
                <a:ea typeface="Calibri" panose="020F0502020204030204" pitchFamily="34" charset="0"/>
              </a:rPr>
              <a:t> – 77419, 2024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dirty="0">
                <a:solidFill>
                  <a:srgbClr val="000000"/>
                </a:solidFill>
                <a:effectLst/>
                <a:latin typeface="Times New Roman" panose="02020603050405020304" pitchFamily="18" charset="0"/>
                <a:ea typeface="Calibri" panose="020F0502020204030204" pitchFamily="34" charset="0"/>
              </a:rPr>
              <a:t> – 81500, 2025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dirty="0">
                <a:solidFill>
                  <a:srgbClr val="000000"/>
                </a:solidFill>
                <a:effectLst/>
                <a:latin typeface="Times New Roman" panose="02020603050405020304" pitchFamily="18" charset="0"/>
                <a:ea typeface="Calibri" panose="020F0502020204030204" pitchFamily="34" charset="0"/>
              </a:rPr>
              <a:t> – 83600, 2026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dirty="0">
                <a:solidFill>
                  <a:srgbClr val="000000"/>
                </a:solidFill>
                <a:effectLst/>
                <a:latin typeface="Times New Roman" panose="02020603050405020304" pitchFamily="18" charset="0"/>
                <a:ea typeface="Calibri" panose="020F0502020204030204" pitchFamily="34" charset="0"/>
              </a:rPr>
              <a:t> – 85700, 2027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dirty="0">
                <a:solidFill>
                  <a:srgbClr val="000000"/>
                </a:solidFill>
                <a:effectLst/>
                <a:latin typeface="Times New Roman" panose="02020603050405020304" pitchFamily="18" charset="0"/>
                <a:ea typeface="Calibri" panose="020F0502020204030204" pitchFamily="34" charset="0"/>
              </a:rPr>
              <a:t> – 87800, 2028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dirty="0">
                <a:solidFill>
                  <a:srgbClr val="000000"/>
                </a:solidFill>
                <a:effectLst/>
                <a:latin typeface="Times New Roman" panose="02020603050405020304" pitchFamily="18" charset="0"/>
                <a:ea typeface="Calibri" panose="020F0502020204030204" pitchFamily="34" charset="0"/>
              </a:rPr>
              <a:t> – 89900, </a:t>
            </a:r>
            <a:br>
              <a:rPr lang="kk-KZ" sz="1800" u="none" strike="noStrike" dirty="0">
                <a:solidFill>
                  <a:srgbClr val="000000"/>
                </a:solidFill>
                <a:effectLst/>
                <a:latin typeface="Times New Roman" panose="02020603050405020304" pitchFamily="18" charset="0"/>
                <a:ea typeface="Calibri" panose="020F0502020204030204" pitchFamily="34" charset="0"/>
              </a:rPr>
            </a:br>
            <a:r>
              <a:rPr lang="kk-KZ" sz="1800" u="none" strike="noStrike" dirty="0">
                <a:solidFill>
                  <a:srgbClr val="000000"/>
                </a:solidFill>
                <a:effectLst/>
                <a:latin typeface="Times New Roman" panose="02020603050405020304" pitchFamily="18" charset="0"/>
                <a:ea typeface="Calibri" panose="020F0502020204030204" pitchFamily="34" charset="0"/>
              </a:rPr>
              <a:t>2029 </a:t>
            </a:r>
            <a:r>
              <a:rPr lang="kk-KZ" sz="1800" u="none" strike="noStrike" spc="-10" dirty="0">
                <a:solidFill>
                  <a:srgbClr val="000000"/>
                </a:solidFill>
                <a:effectLst/>
                <a:latin typeface="Times New Roman" panose="02020603050405020304" pitchFamily="18" charset="0"/>
                <a:ea typeface="Calibri" panose="020F0502020204030204" pitchFamily="34" charset="0"/>
              </a:rPr>
              <a:t>жыл</a:t>
            </a:r>
            <a:r>
              <a:rPr lang="kk-KZ" sz="1800" u="none" strike="noStrike" dirty="0">
                <a:solidFill>
                  <a:srgbClr val="000000"/>
                </a:solidFill>
                <a:effectLst/>
                <a:latin typeface="Times New Roman" panose="02020603050405020304" pitchFamily="18" charset="0"/>
                <a:ea typeface="Calibri" panose="020F0502020204030204" pitchFamily="34" charset="0"/>
              </a:rPr>
              <a:t> – 91800);</a:t>
            </a:r>
            <a:endParaRPr lang="ru-RU" sz="1800" u="none" strike="noStrike"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593047628"/>
      </p:ext>
    </p:extLst>
  </p:cSld>
  <p:clrMapOvr>
    <a:masterClrMapping/>
  </p:clrMapOvr>
</p:sld>
</file>

<file path=ppt/theme/theme1.xml><?xml version="1.0" encoding="utf-8"?>
<a:theme xmlns:a="http://schemas.openxmlformats.org/drawingml/2006/main" name="Office тақырыбы">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тақырыбы">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TotalTime>
  <Words>2903</Words>
  <Application>Microsoft Office PowerPoint</Application>
  <PresentationFormat>Кең экран</PresentationFormat>
  <Paragraphs>181</Paragraphs>
  <Slides>24</Slides>
  <Notes>2</Notes>
  <HiddenSlides>0</HiddenSlides>
  <MMClips>0</MMClips>
  <ScaleCrop>false</ScaleCrop>
  <HeadingPairs>
    <vt:vector size="6" baseType="variant">
      <vt:variant>
        <vt:lpstr>Қолданылған қаріптер</vt:lpstr>
      </vt:variant>
      <vt:variant>
        <vt:i4>6</vt:i4>
      </vt:variant>
      <vt:variant>
        <vt:lpstr>Тақырып</vt:lpstr>
      </vt:variant>
      <vt:variant>
        <vt:i4>1</vt:i4>
      </vt:variant>
      <vt:variant>
        <vt:lpstr>Слайд тақырыптары</vt:lpstr>
      </vt:variant>
      <vt:variant>
        <vt:i4>24</vt:i4>
      </vt:variant>
    </vt:vector>
  </HeadingPairs>
  <TitlesOfParts>
    <vt:vector size="31" baseType="lpstr">
      <vt:lpstr>Arial</vt:lpstr>
      <vt:lpstr>Calibri</vt:lpstr>
      <vt:lpstr>Calibri Light</vt:lpstr>
      <vt:lpstr>CommissionerRegular</vt:lpstr>
      <vt:lpstr>Times New Roman</vt:lpstr>
      <vt:lpstr>Wingdings</vt:lpstr>
      <vt:lpstr>Office тақырыбы</vt:lpstr>
      <vt:lpstr>PowerPoint презентациясы</vt:lpstr>
      <vt:lpstr>PowerPoint презентациясы</vt:lpstr>
      <vt:lpstr>PowerPoint презентациясы</vt:lpstr>
      <vt:lpstr>PowerPoint презентациясы</vt:lpstr>
      <vt:lpstr>PowerPoint презентациясы</vt:lpstr>
      <vt:lpstr>PowerPoint презентациясы</vt:lpstr>
      <vt:lpstr>PowerPoint презентациясы</vt:lpstr>
      <vt:lpstr>PowerPoint презентациясы</vt:lpstr>
      <vt:lpstr>PowerPoint презентациясы</vt:lpstr>
      <vt:lpstr>PowerPoint презентациясы</vt:lpstr>
      <vt:lpstr>PowerPoint презентациясы</vt:lpstr>
      <vt:lpstr>PowerPoint презентациясы</vt:lpstr>
      <vt:lpstr>PowerPoint презентациясы</vt:lpstr>
      <vt:lpstr>PowerPoint презентациясы</vt:lpstr>
      <vt:lpstr>PowerPoint презентациясы</vt:lpstr>
      <vt:lpstr>PowerPoint презентациясы</vt:lpstr>
      <vt:lpstr>PowerPoint презентациясы</vt:lpstr>
      <vt:lpstr>PowerPoint презентациясы</vt:lpstr>
      <vt:lpstr>PowerPoint презентациясы</vt:lpstr>
      <vt:lpstr>PowerPoint презентациясы</vt:lpstr>
      <vt:lpstr>PowerPoint презентациясы</vt:lpstr>
      <vt:lpstr>PowerPoint презентациясы</vt:lpstr>
      <vt:lpstr>PowerPoint презентациясы</vt:lpstr>
      <vt:lpstr>PowerPoint презентациясы</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презентациясы</dc:title>
  <dc:creator>Сабит Контаев</dc:creator>
  <cp:lastModifiedBy>Сабит Контаев</cp:lastModifiedBy>
  <cp:revision>33</cp:revision>
  <dcterms:created xsi:type="dcterms:W3CDTF">2023-04-10T11:19:57Z</dcterms:created>
  <dcterms:modified xsi:type="dcterms:W3CDTF">2023-04-11T04:01:36Z</dcterms:modified>
</cp:coreProperties>
</file>