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imes New Roman" charset="1" panose="02030502070405020303"/>
      <p:regular r:id="rId10"/>
    </p:embeddedFont>
    <p:embeddedFont>
      <p:font typeface="Times New Roman Bold" charset="1" panose="02030802070405020303"/>
      <p:regular r:id="rId11"/>
    </p:embeddedFont>
    <p:embeddedFont>
      <p:font typeface="Times New Roman Italics" charset="1" panose="02030502070405090303"/>
      <p:regular r:id="rId12"/>
    </p:embeddedFont>
    <p:embeddedFont>
      <p:font typeface="Times New Roman Bold Italics" charset="1" panose="02030802070405090303"/>
      <p:regular r:id="rId13"/>
    </p:embeddedFont>
    <p:embeddedFont>
      <p:font typeface="Times New Roman Medium" charset="1" panose="02030502070405020303"/>
      <p:regular r:id="rId14"/>
    </p:embeddedFont>
    <p:embeddedFont>
      <p:font typeface="Times New Roman Medium Italics" charset="1" panose="02030502070405090303"/>
      <p:regular r:id="rId15"/>
    </p:embeddedFont>
    <p:embeddedFont>
      <p:font typeface="Times New Roman Semi-Bold" charset="1" panose="02030702070405020303"/>
      <p:regular r:id="rId16"/>
    </p:embeddedFont>
    <p:embeddedFont>
      <p:font typeface="Times New Roman Semi-Bold Italics" charset="1" panose="02030702070405090303"/>
      <p:regular r:id="rId17"/>
    </p:embeddedFont>
    <p:embeddedFont>
      <p:font typeface="Times New Roman Ultra-Bold" charset="1" panose="02030902070405020303"/>
      <p:regular r:id="rId18"/>
    </p:embeddedFont>
    <p:embeddedFont>
      <p:font typeface="Open Sans" charset="1" panose="020B0606030504020204"/>
      <p:regular r:id="rId19"/>
    </p:embeddedFont>
    <p:embeddedFont>
      <p:font typeface="Open Sans Bold" charset="1" panose="020B0806030504020204"/>
      <p:regular r:id="rId20"/>
    </p:embeddedFont>
    <p:embeddedFont>
      <p:font typeface="Open Sans Italics" charset="1" panose="020B0606030504020204"/>
      <p:regular r:id="rId21"/>
    </p:embeddedFont>
    <p:embeddedFont>
      <p:font typeface="Open Sans Bold Italics" charset="1" panose="020B0806030504020204"/>
      <p:regular r:id="rId22"/>
    </p:embeddedFont>
    <p:embeddedFont>
      <p:font typeface="Open Sans Light" charset="1" panose="020B0306030504020204"/>
      <p:regular r:id="rId23"/>
    </p:embeddedFont>
    <p:embeddedFont>
      <p:font typeface="Open Sans Light Italics" charset="1" panose="020B0306030504020204"/>
      <p:regular r:id="rId24"/>
    </p:embeddedFont>
    <p:embeddedFont>
      <p:font typeface="Open Sans Ultra-Bold" charset="1" panose="00000000000000000000"/>
      <p:regular r:id="rId25"/>
    </p:embeddedFont>
    <p:embeddedFont>
      <p:font typeface="Open Sans Ultra-Bold Italics" charset="1" panose="000000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40849" y="0"/>
            <a:ext cx="14406302" cy="10287000"/>
          </a:xfrm>
          <a:custGeom>
            <a:avLst/>
            <a:gdLst/>
            <a:ahLst/>
            <a:cxnLst/>
            <a:rect r="r" b="b" t="t" l="l"/>
            <a:pathLst>
              <a:path h="10287000" w="14406302">
                <a:moveTo>
                  <a:pt x="0" y="0"/>
                </a:moveTo>
                <a:lnTo>
                  <a:pt x="14406302" y="0"/>
                </a:lnTo>
                <a:lnTo>
                  <a:pt x="144063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2216" y="536488"/>
            <a:ext cx="4258525" cy="4114800"/>
          </a:xfrm>
          <a:custGeom>
            <a:avLst/>
            <a:gdLst/>
            <a:ahLst/>
            <a:cxnLst/>
            <a:rect r="r" b="b" t="t" l="l"/>
            <a:pathLst>
              <a:path h="4114800" w="4258525">
                <a:moveTo>
                  <a:pt x="0" y="0"/>
                </a:moveTo>
                <a:lnTo>
                  <a:pt x="4258525" y="0"/>
                </a:lnTo>
                <a:lnTo>
                  <a:pt x="42585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01358" y="3781786"/>
            <a:ext cx="14503987" cy="474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5"/>
              </a:lnSpc>
              <a:spcBef>
                <a:spcPct val="0"/>
              </a:spcBef>
            </a:pPr>
            <a:r>
              <a:rPr lang="en-US" sz="2696">
                <a:solidFill>
                  <a:srgbClr val="000000"/>
                </a:solidFill>
                <a:latin typeface="Open Sans Bold"/>
              </a:rPr>
              <a:t>Расстройства, напрямую зависящие от патологий ЦНС, требующие консультации невролога:</a:t>
            </a:r>
          </a:p>
          <a:p>
            <a:pPr algn="ctr">
              <a:lnSpc>
                <a:spcPts val="3775"/>
              </a:lnSpc>
              <a:spcBef>
                <a:spcPct val="0"/>
              </a:spcBef>
            </a:pPr>
          </a:p>
          <a:p>
            <a:pPr algn="ctr">
              <a:lnSpc>
                <a:spcPts val="3775"/>
              </a:lnSpc>
              <a:spcBef>
                <a:spcPct val="0"/>
              </a:spcBef>
            </a:pPr>
            <a:r>
              <a:rPr lang="en-US" sz="2696">
                <a:solidFill>
                  <a:srgbClr val="000000"/>
                </a:solidFill>
                <a:latin typeface="Open Sans Bold"/>
              </a:rPr>
              <a:t>дизартрия </a:t>
            </a:r>
            <a:r>
              <a:rPr lang="en-US" sz="2696">
                <a:solidFill>
                  <a:srgbClr val="000000"/>
                </a:solidFill>
                <a:latin typeface="Open Sans"/>
              </a:rPr>
              <a:t>— нарушение произношения вследствие ограничения подвижности речевых органов;</a:t>
            </a:r>
          </a:p>
          <a:p>
            <a:pPr algn="ctr">
              <a:lnSpc>
                <a:spcPts val="3775"/>
              </a:lnSpc>
              <a:spcBef>
                <a:spcPct val="0"/>
              </a:spcBef>
            </a:pPr>
          </a:p>
          <a:p>
            <a:pPr algn="ctr">
              <a:lnSpc>
                <a:spcPts val="3775"/>
              </a:lnSpc>
              <a:spcBef>
                <a:spcPct val="0"/>
              </a:spcBef>
            </a:pPr>
            <a:r>
              <a:rPr lang="en-US" sz="2696">
                <a:solidFill>
                  <a:srgbClr val="000000"/>
                </a:solidFill>
                <a:latin typeface="Open Sans Bold"/>
              </a:rPr>
              <a:t>афазия </a:t>
            </a:r>
            <a:r>
              <a:rPr lang="en-US" sz="2696">
                <a:solidFill>
                  <a:srgbClr val="000000"/>
                </a:solidFill>
                <a:latin typeface="Open Sans"/>
              </a:rPr>
              <a:t>— утрата способности говорить, понимать речь;</a:t>
            </a:r>
          </a:p>
          <a:p>
            <a:pPr algn="ctr">
              <a:lnSpc>
                <a:spcPts val="3775"/>
              </a:lnSpc>
              <a:spcBef>
                <a:spcPct val="0"/>
              </a:spcBef>
            </a:pPr>
          </a:p>
          <a:p>
            <a:pPr algn="ctr">
              <a:lnSpc>
                <a:spcPts val="3775"/>
              </a:lnSpc>
              <a:spcBef>
                <a:spcPct val="0"/>
              </a:spcBef>
            </a:pPr>
            <a:r>
              <a:rPr lang="en-US" sz="2696">
                <a:solidFill>
                  <a:srgbClr val="000000"/>
                </a:solidFill>
                <a:latin typeface="Open Sans Bold"/>
              </a:rPr>
              <a:t>алалия</a:t>
            </a:r>
            <a:r>
              <a:rPr lang="en-US" sz="2696">
                <a:solidFill>
                  <a:srgbClr val="000000"/>
                </a:solidFill>
                <a:latin typeface="Open Sans"/>
              </a:rPr>
              <a:t> – недоразвитость, отсутствие речи вследствие повреждения речевых областей головного мозга при родах.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4257" y="5558717"/>
            <a:ext cx="3119767" cy="4114800"/>
          </a:xfrm>
          <a:custGeom>
            <a:avLst/>
            <a:gdLst/>
            <a:ahLst/>
            <a:cxnLst/>
            <a:rect r="r" b="b" t="t" l="l"/>
            <a:pathLst>
              <a:path h="4114800" w="3119767">
                <a:moveTo>
                  <a:pt x="0" y="0"/>
                </a:moveTo>
                <a:lnTo>
                  <a:pt x="3119767" y="0"/>
                </a:lnTo>
                <a:lnTo>
                  <a:pt x="31197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14691" y="5795980"/>
            <a:ext cx="2715768" cy="4114800"/>
          </a:xfrm>
          <a:custGeom>
            <a:avLst/>
            <a:gdLst/>
            <a:ahLst/>
            <a:cxnLst/>
            <a:rect r="r" b="b" t="t" l="l"/>
            <a:pathLst>
              <a:path h="4114800" w="2715768">
                <a:moveTo>
                  <a:pt x="0" y="0"/>
                </a:moveTo>
                <a:lnTo>
                  <a:pt x="2715768" y="0"/>
                </a:lnTo>
                <a:lnTo>
                  <a:pt x="27157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1785608"/>
            <a:ext cx="18288000" cy="304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"/>
              </a:rPr>
              <a:t>Порой ребёнок нуждается в комплексном подходе и всесторонней помощи,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"/>
              </a:rPr>
              <a:t>поэтому лучший формат для решения речевых нарушений – это совместная консультация логопеда и невролога,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"/>
              </a:rPr>
              <a:t>ведь только в этом случае картина будет более полной и даст положительный результат.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DAF7h5J6sYo</dc:identifier>
  <dcterms:modified xsi:type="dcterms:W3CDTF">2011-08-01T06:04:30Z</dcterms:modified>
  <cp:revision>1</cp:revision>
  <dc:title>Расстройства, напрямую зависящие от патологий ЦНС, требующие консультации невролога: дизартрии — нарушение произношения вследствие ограничения подвижности речевых органов; афазии — утрата способности говорить, понимать речь; алалии – недоразвитость,</dc:title>
</cp:coreProperties>
</file>