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75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094AC-06C0-4658-A1D3-D713D1A4DA2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A5652F-58C5-4D45-B2ED-F8FBAE98302B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0ADBB4B-EB5B-416A-94C5-D8C90F8D7DC0}" type="parTrans" cxnId="{AC54C897-06CA-43C5-AF69-CD611BFAF282}">
      <dgm:prSet/>
      <dgm:spPr/>
      <dgm:t>
        <a:bodyPr/>
        <a:lstStyle/>
        <a:p>
          <a:endParaRPr lang="ru-RU"/>
        </a:p>
      </dgm:t>
    </dgm:pt>
    <dgm:pt modelId="{C029AB12-A0E6-493E-95A7-02857C227F45}" type="sibTrans" cxnId="{AC54C897-06CA-43C5-AF69-CD611BFAF282}">
      <dgm:prSet/>
      <dgm:spPr/>
      <dgm:t>
        <a:bodyPr/>
        <a:lstStyle/>
        <a:p>
          <a:endParaRPr lang="ru-RU"/>
        </a:p>
      </dgm:t>
    </dgm:pt>
    <dgm:pt modelId="{2F306D45-5806-40F2-9C57-9C86D44FE07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Слово отделяется от конкретной ситуации и приобретает самостоятельное значение.</a:t>
          </a:r>
          <a:endParaRPr lang="ru-RU" sz="2000" dirty="0">
            <a:solidFill>
              <a:srgbClr val="002060"/>
            </a:solidFill>
          </a:endParaRPr>
        </a:p>
      </dgm:t>
    </dgm:pt>
    <dgm:pt modelId="{BAA612F9-724D-4EC6-966D-EC8FBF454FA3}" type="parTrans" cxnId="{65C995B2-EF5F-4A0F-A552-3FC780071D3A}">
      <dgm:prSet/>
      <dgm:spPr/>
      <dgm:t>
        <a:bodyPr/>
        <a:lstStyle/>
        <a:p>
          <a:endParaRPr lang="ru-RU"/>
        </a:p>
      </dgm:t>
    </dgm:pt>
    <dgm:pt modelId="{C9871AB7-16E5-44B8-BA57-5294F730C166}" type="sibTrans" cxnId="{65C995B2-EF5F-4A0F-A552-3FC780071D3A}">
      <dgm:prSet/>
      <dgm:spPr/>
      <dgm:t>
        <a:bodyPr/>
        <a:lstStyle/>
        <a:p>
          <a:endParaRPr lang="ru-RU"/>
        </a:p>
      </dgm:t>
    </dgm:pt>
    <dgm:pt modelId="{0EEE365E-8B88-435D-A75E-DF84AD465889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6DA114D-4D78-49EE-9BB9-0C4DF2C1C38F}" type="parTrans" cxnId="{F9B93864-A9A0-4DD5-9A3F-7AC937702213}">
      <dgm:prSet/>
      <dgm:spPr/>
      <dgm:t>
        <a:bodyPr/>
        <a:lstStyle/>
        <a:p>
          <a:endParaRPr lang="ru-RU"/>
        </a:p>
      </dgm:t>
    </dgm:pt>
    <dgm:pt modelId="{10F1802C-8CB8-41D8-8445-F4FF7EA80167}" type="sibTrans" cxnId="{F9B93864-A9A0-4DD5-9A3F-7AC937702213}">
      <dgm:prSet/>
      <dgm:spPr/>
      <dgm:t>
        <a:bodyPr/>
        <a:lstStyle/>
        <a:p>
          <a:endParaRPr lang="ru-RU"/>
        </a:p>
      </dgm:t>
    </dgm:pt>
    <dgm:pt modelId="{8BC01AAB-38B0-43B0-88B2-0A53A3577E5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Дети осваивают названия окружающих предметов, учатся выполнять простые словесные просьбы взрослых в пределах видимой наглядной ситуации.</a:t>
          </a:r>
          <a:endParaRPr lang="ru-RU" sz="1800" dirty="0">
            <a:solidFill>
              <a:srgbClr val="002060"/>
            </a:solidFill>
          </a:endParaRPr>
        </a:p>
      </dgm:t>
    </dgm:pt>
    <dgm:pt modelId="{0A529C18-477D-4CFF-970A-69248BD477AA}" type="parTrans" cxnId="{E841B270-F78C-4B97-81B0-7C25E60699D1}">
      <dgm:prSet/>
      <dgm:spPr/>
      <dgm:t>
        <a:bodyPr/>
        <a:lstStyle/>
        <a:p>
          <a:endParaRPr lang="ru-RU"/>
        </a:p>
      </dgm:t>
    </dgm:pt>
    <dgm:pt modelId="{DB954DF6-6DD5-48D6-B7D8-4445C4B80F55}" type="sibTrans" cxnId="{E841B270-F78C-4B97-81B0-7C25E60699D1}">
      <dgm:prSet/>
      <dgm:spPr/>
      <dgm:t>
        <a:bodyPr/>
        <a:lstStyle/>
        <a:p>
          <a:endParaRPr lang="ru-RU"/>
        </a:p>
      </dgm:t>
    </dgm:pt>
    <dgm:pt modelId="{9FC1EDF7-6B93-419B-817C-452F52CD6B39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2CAC53E-393D-4E9E-AE9E-E45F32EBD817}" type="parTrans" cxnId="{1A9BA109-C1C0-4DA1-A6A7-507C36155072}">
      <dgm:prSet/>
      <dgm:spPr/>
      <dgm:t>
        <a:bodyPr/>
        <a:lstStyle/>
        <a:p>
          <a:endParaRPr lang="ru-RU"/>
        </a:p>
      </dgm:t>
    </dgm:pt>
    <dgm:pt modelId="{E2BC263B-C816-467E-9070-F2A0D6795726}" type="sibTrans" cxnId="{1A9BA109-C1C0-4DA1-A6A7-507C36155072}">
      <dgm:prSet/>
      <dgm:spPr/>
      <dgm:t>
        <a:bodyPr/>
        <a:lstStyle/>
        <a:p>
          <a:endParaRPr lang="ru-RU"/>
        </a:p>
      </dgm:t>
    </dgm:pt>
    <dgm:pt modelId="{D61773DC-BBEC-4171-BE92-11827E0639F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Количество понимаемых слов значительно возрастает.</a:t>
          </a:r>
          <a:endParaRPr lang="ru-RU" sz="2000" dirty="0">
            <a:solidFill>
              <a:srgbClr val="002060"/>
            </a:solidFill>
          </a:endParaRPr>
        </a:p>
      </dgm:t>
    </dgm:pt>
    <dgm:pt modelId="{6F11BEFD-CC46-4E46-AD0F-D664DFD2BAE9}" type="parTrans" cxnId="{B5779B25-ECBC-4A46-8360-58D63098068B}">
      <dgm:prSet/>
      <dgm:spPr/>
      <dgm:t>
        <a:bodyPr/>
        <a:lstStyle/>
        <a:p>
          <a:endParaRPr lang="ru-RU"/>
        </a:p>
      </dgm:t>
    </dgm:pt>
    <dgm:pt modelId="{B9E34E84-3A86-4364-9C37-E3601305D2B4}" type="sibTrans" cxnId="{B5779B25-ECBC-4A46-8360-58D63098068B}">
      <dgm:prSet/>
      <dgm:spPr/>
      <dgm:t>
        <a:bodyPr/>
        <a:lstStyle/>
        <a:p>
          <a:endParaRPr lang="ru-RU"/>
        </a:p>
      </dgm:t>
    </dgm:pt>
    <dgm:pt modelId="{6B8CB86A-863B-4A68-830F-9613A3DB2A1A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8BD551E7-2571-4D78-8BC0-BF7A32AFCAB4}" type="parTrans" cxnId="{06E0220E-BD1B-4260-A7DA-AD471E979A00}">
      <dgm:prSet/>
      <dgm:spPr/>
      <dgm:t>
        <a:bodyPr/>
        <a:lstStyle/>
        <a:p>
          <a:endParaRPr lang="ru-RU"/>
        </a:p>
      </dgm:t>
    </dgm:pt>
    <dgm:pt modelId="{610172A2-2EA2-41F6-B91C-7BCECF7E8A32}" type="sibTrans" cxnId="{06E0220E-BD1B-4260-A7DA-AD471E979A00}">
      <dgm:prSet/>
      <dgm:spPr/>
      <dgm:t>
        <a:bodyPr/>
        <a:lstStyle/>
        <a:p>
          <a:endParaRPr lang="ru-RU"/>
        </a:p>
      </dgm:t>
    </dgm:pt>
    <dgm:pt modelId="{01EC313F-81CF-4155-B743-F2E5539C7418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Совершенствуется регуляция поведения в результате обращения взрослых к ребёнку, который начинает понимать</a:t>
          </a:r>
          <a:b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 только инструкцию, но и рассказ взрослых.</a:t>
          </a:r>
          <a:endParaRPr lang="ru-RU" sz="1800" dirty="0">
            <a:solidFill>
              <a:srgbClr val="002060"/>
            </a:solidFill>
          </a:endParaRPr>
        </a:p>
      </dgm:t>
    </dgm:pt>
    <dgm:pt modelId="{975E98E9-56AC-41FA-87B1-9ABB11AF3622}" type="parTrans" cxnId="{485BF69D-EE08-46B0-AC30-2ED6FE8DD105}">
      <dgm:prSet/>
      <dgm:spPr/>
      <dgm:t>
        <a:bodyPr/>
        <a:lstStyle/>
        <a:p>
          <a:endParaRPr lang="ru-RU"/>
        </a:p>
      </dgm:t>
    </dgm:pt>
    <dgm:pt modelId="{D664825C-19C6-41D1-839B-DE70F3104D3B}" type="sibTrans" cxnId="{485BF69D-EE08-46B0-AC30-2ED6FE8DD105}">
      <dgm:prSet/>
      <dgm:spPr/>
      <dgm:t>
        <a:bodyPr/>
        <a:lstStyle/>
        <a:p>
          <a:endParaRPr lang="ru-RU"/>
        </a:p>
      </dgm:t>
    </dgm:pt>
    <dgm:pt modelId="{96B08985-B915-406E-810E-11C37D67BC52}" type="pres">
      <dgm:prSet presAssocID="{4B3094AC-06C0-4658-A1D3-D713D1A4DA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9A10F2-B4A8-4197-BDC1-C5EEE4DD8394}" type="pres">
      <dgm:prSet presAssocID="{41A5652F-58C5-4D45-B2ED-F8FBAE98302B}" presName="composite" presStyleCnt="0"/>
      <dgm:spPr/>
    </dgm:pt>
    <dgm:pt modelId="{6E3DC9E4-7C11-4333-BBD4-C4DF20EDC5B7}" type="pres">
      <dgm:prSet presAssocID="{41A5652F-58C5-4D45-B2ED-F8FBAE98302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215A4-EECB-4346-B3C4-EB5719567AE9}" type="pres">
      <dgm:prSet presAssocID="{41A5652F-58C5-4D45-B2ED-F8FBAE98302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97413-EC75-4B4A-874C-BC50DF6D0FBF}" type="pres">
      <dgm:prSet presAssocID="{C029AB12-A0E6-493E-95A7-02857C227F45}" presName="sp" presStyleCnt="0"/>
      <dgm:spPr/>
    </dgm:pt>
    <dgm:pt modelId="{A0F68E72-6E37-480E-BC8E-C43BB7742158}" type="pres">
      <dgm:prSet presAssocID="{0EEE365E-8B88-435D-A75E-DF84AD465889}" presName="composite" presStyleCnt="0"/>
      <dgm:spPr/>
    </dgm:pt>
    <dgm:pt modelId="{C58C2145-5E56-49EE-87F7-31083064F88E}" type="pres">
      <dgm:prSet presAssocID="{0EEE365E-8B88-435D-A75E-DF84AD46588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C1665-BE56-4B93-B0EA-02D3E5932565}" type="pres">
      <dgm:prSet presAssocID="{0EEE365E-8B88-435D-A75E-DF84AD46588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91BCC-ED60-4052-A84B-AD0D67B78D57}" type="pres">
      <dgm:prSet presAssocID="{10F1802C-8CB8-41D8-8445-F4FF7EA80167}" presName="sp" presStyleCnt="0"/>
      <dgm:spPr/>
    </dgm:pt>
    <dgm:pt modelId="{505DAE32-CD5A-4EB7-8F5B-9D20CD4457E8}" type="pres">
      <dgm:prSet presAssocID="{9FC1EDF7-6B93-419B-817C-452F52CD6B39}" presName="composite" presStyleCnt="0"/>
      <dgm:spPr/>
    </dgm:pt>
    <dgm:pt modelId="{1BC9B70E-3509-4AFC-9D7A-8CBA3EA4DB9E}" type="pres">
      <dgm:prSet presAssocID="{9FC1EDF7-6B93-419B-817C-452F52CD6B3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08726-06FF-4536-BDED-169A9041AC36}" type="pres">
      <dgm:prSet presAssocID="{9FC1EDF7-6B93-419B-817C-452F52CD6B3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FBF9F-FACD-4080-BBA8-81E3C67E83B0}" type="pres">
      <dgm:prSet presAssocID="{E2BC263B-C816-467E-9070-F2A0D6795726}" presName="sp" presStyleCnt="0"/>
      <dgm:spPr/>
    </dgm:pt>
    <dgm:pt modelId="{D0A6D760-50B1-45B7-8138-9BBDC5268178}" type="pres">
      <dgm:prSet presAssocID="{6B8CB86A-863B-4A68-830F-9613A3DB2A1A}" presName="composite" presStyleCnt="0"/>
      <dgm:spPr/>
    </dgm:pt>
    <dgm:pt modelId="{D103A44D-33AD-4F9D-82E8-A7E09C8CA1C3}" type="pres">
      <dgm:prSet presAssocID="{6B8CB86A-863B-4A68-830F-9613A3DB2A1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EA43D-A2E7-4AF5-A669-BF6E37AF3C78}" type="pres">
      <dgm:prSet presAssocID="{6B8CB86A-863B-4A68-830F-9613A3DB2A1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AE7BF-BD29-4B3B-A4EE-0BDACA0F7FA9}" type="presOf" srcId="{01EC313F-81CF-4155-B743-F2E5539C7418}" destId="{2DFEA43D-A2E7-4AF5-A669-BF6E37AF3C78}" srcOrd="0" destOrd="0" presId="urn:microsoft.com/office/officeart/2005/8/layout/chevron2"/>
    <dgm:cxn modelId="{3199AA11-52B3-44B7-B686-D37A9977F73E}" type="presOf" srcId="{6B8CB86A-863B-4A68-830F-9613A3DB2A1A}" destId="{D103A44D-33AD-4F9D-82E8-A7E09C8CA1C3}" srcOrd="0" destOrd="0" presId="urn:microsoft.com/office/officeart/2005/8/layout/chevron2"/>
    <dgm:cxn modelId="{E841B270-F78C-4B97-81B0-7C25E60699D1}" srcId="{0EEE365E-8B88-435D-A75E-DF84AD465889}" destId="{8BC01AAB-38B0-43B0-88B2-0A53A3577E50}" srcOrd="0" destOrd="0" parTransId="{0A529C18-477D-4CFF-970A-69248BD477AA}" sibTransId="{DB954DF6-6DD5-48D6-B7D8-4445C4B80F55}"/>
    <dgm:cxn modelId="{51016FD5-ABE1-433C-87EA-3EC71DCB8112}" type="presOf" srcId="{D61773DC-BBEC-4171-BE92-11827E0639F1}" destId="{68208726-06FF-4536-BDED-169A9041AC36}" srcOrd="0" destOrd="0" presId="urn:microsoft.com/office/officeart/2005/8/layout/chevron2"/>
    <dgm:cxn modelId="{06E0220E-BD1B-4260-A7DA-AD471E979A00}" srcId="{4B3094AC-06C0-4658-A1D3-D713D1A4DA2F}" destId="{6B8CB86A-863B-4A68-830F-9613A3DB2A1A}" srcOrd="3" destOrd="0" parTransId="{8BD551E7-2571-4D78-8BC0-BF7A32AFCAB4}" sibTransId="{610172A2-2EA2-41F6-B91C-7BCECF7E8A32}"/>
    <dgm:cxn modelId="{65C995B2-EF5F-4A0F-A552-3FC780071D3A}" srcId="{41A5652F-58C5-4D45-B2ED-F8FBAE98302B}" destId="{2F306D45-5806-40F2-9C57-9C86D44FE07A}" srcOrd="0" destOrd="0" parTransId="{BAA612F9-724D-4EC6-966D-EC8FBF454FA3}" sibTransId="{C9871AB7-16E5-44B8-BA57-5294F730C166}"/>
    <dgm:cxn modelId="{52C4957B-69D5-4F2B-980C-5D947FDA54B1}" type="presOf" srcId="{2F306D45-5806-40F2-9C57-9C86D44FE07A}" destId="{DB2215A4-EECB-4346-B3C4-EB5719567AE9}" srcOrd="0" destOrd="0" presId="urn:microsoft.com/office/officeart/2005/8/layout/chevron2"/>
    <dgm:cxn modelId="{1ACA4949-BDA5-4E61-92B6-16D5DBC169C2}" type="presOf" srcId="{9FC1EDF7-6B93-419B-817C-452F52CD6B39}" destId="{1BC9B70E-3509-4AFC-9D7A-8CBA3EA4DB9E}" srcOrd="0" destOrd="0" presId="urn:microsoft.com/office/officeart/2005/8/layout/chevron2"/>
    <dgm:cxn modelId="{BF7A775F-6C51-4252-9151-50BE74033E07}" type="presOf" srcId="{4B3094AC-06C0-4658-A1D3-D713D1A4DA2F}" destId="{96B08985-B915-406E-810E-11C37D67BC52}" srcOrd="0" destOrd="0" presId="urn:microsoft.com/office/officeart/2005/8/layout/chevron2"/>
    <dgm:cxn modelId="{AC54C897-06CA-43C5-AF69-CD611BFAF282}" srcId="{4B3094AC-06C0-4658-A1D3-D713D1A4DA2F}" destId="{41A5652F-58C5-4D45-B2ED-F8FBAE98302B}" srcOrd="0" destOrd="0" parTransId="{40ADBB4B-EB5B-416A-94C5-D8C90F8D7DC0}" sibTransId="{C029AB12-A0E6-493E-95A7-02857C227F45}"/>
    <dgm:cxn modelId="{F9B93864-A9A0-4DD5-9A3F-7AC937702213}" srcId="{4B3094AC-06C0-4658-A1D3-D713D1A4DA2F}" destId="{0EEE365E-8B88-435D-A75E-DF84AD465889}" srcOrd="1" destOrd="0" parTransId="{D6DA114D-4D78-49EE-9BB9-0C4DF2C1C38F}" sibTransId="{10F1802C-8CB8-41D8-8445-F4FF7EA80167}"/>
    <dgm:cxn modelId="{FAE28E56-9DE0-4394-925A-E3375B9FCD30}" type="presOf" srcId="{8BC01AAB-38B0-43B0-88B2-0A53A3577E50}" destId="{5C2C1665-BE56-4B93-B0EA-02D3E5932565}" srcOrd="0" destOrd="0" presId="urn:microsoft.com/office/officeart/2005/8/layout/chevron2"/>
    <dgm:cxn modelId="{B5779B25-ECBC-4A46-8360-58D63098068B}" srcId="{9FC1EDF7-6B93-419B-817C-452F52CD6B39}" destId="{D61773DC-BBEC-4171-BE92-11827E0639F1}" srcOrd="0" destOrd="0" parTransId="{6F11BEFD-CC46-4E46-AD0F-D664DFD2BAE9}" sibTransId="{B9E34E84-3A86-4364-9C37-E3601305D2B4}"/>
    <dgm:cxn modelId="{1A9BA109-C1C0-4DA1-A6A7-507C36155072}" srcId="{4B3094AC-06C0-4658-A1D3-D713D1A4DA2F}" destId="{9FC1EDF7-6B93-419B-817C-452F52CD6B39}" srcOrd="2" destOrd="0" parTransId="{42CAC53E-393D-4E9E-AE9E-E45F32EBD817}" sibTransId="{E2BC263B-C816-467E-9070-F2A0D6795726}"/>
    <dgm:cxn modelId="{485BF69D-EE08-46B0-AC30-2ED6FE8DD105}" srcId="{6B8CB86A-863B-4A68-830F-9613A3DB2A1A}" destId="{01EC313F-81CF-4155-B743-F2E5539C7418}" srcOrd="0" destOrd="0" parTransId="{975E98E9-56AC-41FA-87B1-9ABB11AF3622}" sibTransId="{D664825C-19C6-41D1-839B-DE70F3104D3B}"/>
    <dgm:cxn modelId="{DAC981D2-12DA-4E5A-A0E7-A5CC9EC4B0EE}" type="presOf" srcId="{0EEE365E-8B88-435D-A75E-DF84AD465889}" destId="{C58C2145-5E56-49EE-87F7-31083064F88E}" srcOrd="0" destOrd="0" presId="urn:microsoft.com/office/officeart/2005/8/layout/chevron2"/>
    <dgm:cxn modelId="{371F7E2F-DA0F-4E05-9A66-DBB139D0C394}" type="presOf" srcId="{41A5652F-58C5-4D45-B2ED-F8FBAE98302B}" destId="{6E3DC9E4-7C11-4333-BBD4-C4DF20EDC5B7}" srcOrd="0" destOrd="0" presId="urn:microsoft.com/office/officeart/2005/8/layout/chevron2"/>
    <dgm:cxn modelId="{6EBD7D2A-B1FF-4F84-8CA3-0B5A9CBEDC9A}" type="presParOf" srcId="{96B08985-B915-406E-810E-11C37D67BC52}" destId="{329A10F2-B4A8-4197-BDC1-C5EEE4DD8394}" srcOrd="0" destOrd="0" presId="urn:microsoft.com/office/officeart/2005/8/layout/chevron2"/>
    <dgm:cxn modelId="{53BF11A4-F2EE-4000-BF6A-50502D62B333}" type="presParOf" srcId="{329A10F2-B4A8-4197-BDC1-C5EEE4DD8394}" destId="{6E3DC9E4-7C11-4333-BBD4-C4DF20EDC5B7}" srcOrd="0" destOrd="0" presId="urn:microsoft.com/office/officeart/2005/8/layout/chevron2"/>
    <dgm:cxn modelId="{F85ADCBA-B0E1-488B-8663-2DBBA53EAF35}" type="presParOf" srcId="{329A10F2-B4A8-4197-BDC1-C5EEE4DD8394}" destId="{DB2215A4-EECB-4346-B3C4-EB5719567AE9}" srcOrd="1" destOrd="0" presId="urn:microsoft.com/office/officeart/2005/8/layout/chevron2"/>
    <dgm:cxn modelId="{0BBD37C4-0031-4C4B-904C-EA95A9EB898C}" type="presParOf" srcId="{96B08985-B915-406E-810E-11C37D67BC52}" destId="{6EE97413-EC75-4B4A-874C-BC50DF6D0FBF}" srcOrd="1" destOrd="0" presId="urn:microsoft.com/office/officeart/2005/8/layout/chevron2"/>
    <dgm:cxn modelId="{CB11A1B6-572B-4B9A-9411-5DFD13D6714D}" type="presParOf" srcId="{96B08985-B915-406E-810E-11C37D67BC52}" destId="{A0F68E72-6E37-480E-BC8E-C43BB7742158}" srcOrd="2" destOrd="0" presId="urn:microsoft.com/office/officeart/2005/8/layout/chevron2"/>
    <dgm:cxn modelId="{01030AD2-74CF-42C9-8DD8-3FC43B255857}" type="presParOf" srcId="{A0F68E72-6E37-480E-BC8E-C43BB7742158}" destId="{C58C2145-5E56-49EE-87F7-31083064F88E}" srcOrd="0" destOrd="0" presId="urn:microsoft.com/office/officeart/2005/8/layout/chevron2"/>
    <dgm:cxn modelId="{ECA5F233-0281-48DD-9644-E53F0DAED63B}" type="presParOf" srcId="{A0F68E72-6E37-480E-BC8E-C43BB7742158}" destId="{5C2C1665-BE56-4B93-B0EA-02D3E5932565}" srcOrd="1" destOrd="0" presId="urn:microsoft.com/office/officeart/2005/8/layout/chevron2"/>
    <dgm:cxn modelId="{F5A363D9-F6EA-489D-933E-02B4614F2236}" type="presParOf" srcId="{96B08985-B915-406E-810E-11C37D67BC52}" destId="{38191BCC-ED60-4052-A84B-AD0D67B78D57}" srcOrd="3" destOrd="0" presId="urn:microsoft.com/office/officeart/2005/8/layout/chevron2"/>
    <dgm:cxn modelId="{4C62E46F-D2F0-48EA-BB75-1CB78F20FBC0}" type="presParOf" srcId="{96B08985-B915-406E-810E-11C37D67BC52}" destId="{505DAE32-CD5A-4EB7-8F5B-9D20CD4457E8}" srcOrd="4" destOrd="0" presId="urn:microsoft.com/office/officeart/2005/8/layout/chevron2"/>
    <dgm:cxn modelId="{3CC8398F-3623-4B60-A2F6-60065E7B3D54}" type="presParOf" srcId="{505DAE32-CD5A-4EB7-8F5B-9D20CD4457E8}" destId="{1BC9B70E-3509-4AFC-9D7A-8CBA3EA4DB9E}" srcOrd="0" destOrd="0" presId="urn:microsoft.com/office/officeart/2005/8/layout/chevron2"/>
    <dgm:cxn modelId="{EA21E4CA-5051-4E96-8D9B-E639AC1AE91D}" type="presParOf" srcId="{505DAE32-CD5A-4EB7-8F5B-9D20CD4457E8}" destId="{68208726-06FF-4536-BDED-169A9041AC36}" srcOrd="1" destOrd="0" presId="urn:microsoft.com/office/officeart/2005/8/layout/chevron2"/>
    <dgm:cxn modelId="{41DF05BB-E3C7-48DF-AE03-376172DEA287}" type="presParOf" srcId="{96B08985-B915-406E-810E-11C37D67BC52}" destId="{52BFBF9F-FACD-4080-BBA8-81E3C67E83B0}" srcOrd="5" destOrd="0" presId="urn:microsoft.com/office/officeart/2005/8/layout/chevron2"/>
    <dgm:cxn modelId="{F29A854A-089E-4858-B1A3-93DFEE965E43}" type="presParOf" srcId="{96B08985-B915-406E-810E-11C37D67BC52}" destId="{D0A6D760-50B1-45B7-8138-9BBDC5268178}" srcOrd="6" destOrd="0" presId="urn:microsoft.com/office/officeart/2005/8/layout/chevron2"/>
    <dgm:cxn modelId="{6E954226-C098-4596-AE6E-0EBEDBF6744E}" type="presParOf" srcId="{D0A6D760-50B1-45B7-8138-9BBDC5268178}" destId="{D103A44D-33AD-4F9D-82E8-A7E09C8CA1C3}" srcOrd="0" destOrd="0" presId="urn:microsoft.com/office/officeart/2005/8/layout/chevron2"/>
    <dgm:cxn modelId="{A8AEEC6D-F07B-453C-A1DB-47745D5B04DA}" type="presParOf" srcId="{D0A6D760-50B1-45B7-8138-9BBDC5268178}" destId="{2DFEA43D-A2E7-4AF5-A669-BF6E37AF3C78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DC4CF-F606-478C-ABDB-08F285B0188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08989-CBD9-4C7F-9C2D-5CABA123D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8989-CBD9-4C7F-9C2D-5CABA123D31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716868-219E-47CC-81B4-28D5EC55E9C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1EC686-1DC6-4295-833A-8314D7009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6868-219E-47CC-81B4-28D5EC55E9C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C686-1DC6-4295-833A-8314D7009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6868-219E-47CC-81B4-28D5EC55E9C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C686-1DC6-4295-833A-8314D7009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716868-219E-47CC-81B4-28D5EC55E9C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1EC686-1DC6-4295-833A-8314D7009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1716868-219E-47CC-81B4-28D5EC55E9C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1EC686-1DC6-4295-833A-8314D7009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6868-219E-47CC-81B4-28D5EC55E9C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C686-1DC6-4295-833A-8314D7009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6868-219E-47CC-81B4-28D5EC55E9C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C686-1DC6-4295-833A-8314D7009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716868-219E-47CC-81B4-28D5EC55E9C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1EC686-1DC6-4295-833A-8314D7009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6868-219E-47CC-81B4-28D5EC55E9C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C686-1DC6-4295-833A-8314D7009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716868-219E-47CC-81B4-28D5EC55E9C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1EC686-1DC6-4295-833A-8314D7009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716868-219E-47CC-81B4-28D5EC55E9C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1EC686-1DC6-4295-833A-8314D7009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716868-219E-47CC-81B4-28D5EC55E9C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1EC686-1DC6-4295-833A-8314D7009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13176"/>
            <a:ext cx="6172200" cy="1361746"/>
          </a:xfrm>
        </p:spPr>
        <p:txBody>
          <a:bodyPr>
            <a:normAutofit/>
          </a:bodyPr>
          <a:lstStyle/>
          <a:p>
            <a:pPr algn="ctr"/>
            <a:endParaRPr lang="ru-RU" sz="2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рогулка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694118"/>
            <a:ext cx="4500594" cy="2900383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1643050"/>
            <a:ext cx="71468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Развиваем 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активную  речь  детей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C:\Users\Almagul\Desktop\Новая папка (2)\Семинар УМЦ\заоч дет сад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14290"/>
            <a:ext cx="2786082" cy="1218081"/>
          </a:xfrm>
          <a:prstGeom prst="rect">
            <a:avLst/>
          </a:prstGeom>
          <a:noFill/>
          <a:ln>
            <a:noFill/>
          </a:ln>
        </p:spPr>
      </p:pic>
      <p:sp>
        <p:nvSpPr>
          <p:cNvPr id="40961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285852" y="357166"/>
            <a:ext cx="528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Заочный детский сад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57166"/>
            <a:ext cx="8215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Игры с природным материалом.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Огромное влияние на рост речевой и познавательной активности ребёнка оказывают разнообразие и доступность объектов, которые он время от времени может исследовать: смотреть на них, пробовать на вкус, манипулировать, экспериментировать, делать о них и с ними маленькие открытия. 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своём инстинктивном стремлении к саморазвитию ребёнок неудержимо рвётся к песку, воде, глине, дереву и бумаге. В игре с ними заключён большой смысл: ребёнок занят делом, он знакомится с материалом, изучает его свойства, функции и т.п. 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любимые и лучшие игрушки – те, что ребёнок сотворил сам: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крепости из кубиков, бумажные кораблики, куклы из тряпочек или бумаги.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t="9240"/>
          <a:stretch>
            <a:fillRect/>
          </a:stretch>
        </p:blipFill>
        <p:spPr bwMode="auto">
          <a:xfrm>
            <a:off x="1857356" y="3643314"/>
            <a:ext cx="4877069" cy="294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4296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Продуктивные виды деятельности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является для ребёнка только одним из способов выражения мыслей, но далеко не самым лёгким. Для многих своих мыслей и представлений он не находит подходящих слов, и выражает их по-своему, другими, более доступными способами: через продуктивные виды деятельности.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Рисование, лепка, аппликация, конструирование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развивают не только лингвистические способности ребёнка, но и сенсорные, имеющие особое значение в формировании мыслительной деятельности. Мысль человека становится более определённой, понятной, если она записывается. Малыш писать не может и не умеет, а потому он фиксирует свои мысли и представления с помощью их зарисовки.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Старайтесь любой рисунок ребёнка превратить в интересный рассказ, а рассказ – в рисунок, к которому нужно неоднократно возвращаться, «прочитывать» и дополнять. Когда таких рассказов и рисунков наберётся достаточное количество, можно сделать книжку и «читать» своим родственникам и друзьям.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Ребёнок, понимающий, что он говорит, соединяющий с произносимым словом отчётливое представление, надёжно овладевает родным языком.</a:t>
            </a:r>
          </a:p>
          <a:p>
            <a:endParaRPr lang="ru-RU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1643074" cy="1232305"/>
          </a:xfrm>
          <a:prstGeom prst="rect">
            <a:avLst/>
          </a:prstGeom>
          <a:noFill/>
        </p:spPr>
      </p:pic>
      <p:pic>
        <p:nvPicPr>
          <p:cNvPr id="6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 b="10624"/>
          <a:stretch>
            <a:fillRect/>
          </a:stretch>
        </p:blipFill>
        <p:spPr bwMode="auto">
          <a:xfrm>
            <a:off x="3286116" y="3286124"/>
            <a:ext cx="1428760" cy="1379472"/>
          </a:xfrm>
          <a:prstGeom prst="rect">
            <a:avLst/>
          </a:prstGeom>
          <a:noFill/>
        </p:spPr>
      </p:pic>
      <p:pic>
        <p:nvPicPr>
          <p:cNvPr id="7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286124"/>
            <a:ext cx="1357322" cy="1454032"/>
          </a:xfrm>
          <a:prstGeom prst="rect">
            <a:avLst/>
          </a:prstGeom>
          <a:noFill/>
        </p:spPr>
      </p:pic>
      <p:pic>
        <p:nvPicPr>
          <p:cNvPr id="8" name="Picture 1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071810"/>
            <a:ext cx="2571768" cy="1607355"/>
          </a:xfrm>
          <a:prstGeom prst="rect">
            <a:avLst/>
          </a:prstGeom>
          <a:noFill/>
        </p:spPr>
      </p:pic>
      <p:pic>
        <p:nvPicPr>
          <p:cNvPr id="9" name="Picture 14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429000"/>
            <a:ext cx="1500198" cy="1312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83582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Замещение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«Представь, что …» – эти слова наполнены для ребёнка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особой притягательной силой. В возрасте двух лет малыш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удовольствием представляет, что кубик – это пирожок, а коробка из-под обуви – печь. К трём годам он способен представить себя самолётом, кошкой, цветком и т.п.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возрасте детям очень нравятся и пантомимические игры, активизирующие любознательность и наблюдательность малыша.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Вовлечь ребёнка в такую игру можно с помощью вопроса-предложения: «Угадай, что я сейчас делаю?».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Начинать предпочтительно с элементарных действий: причёсываться, чистить зубы, есть яблоко, наливать молоко, читать книгу. После того, как ребёнок угадал, предложите ему самому загадать для Вас действие, а затем изобразить заданную Вам ситуацию.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929066"/>
            <a:ext cx="4319210" cy="2491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3582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Сюжетно-ролевая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вид детской деятельности в младшем возрасте только формируется, а всю полноту ведущего за собой развитие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приобретает несколько позднее.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это совсем не означает, что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в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элементарных сюжетно-ролевых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действий в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период отсутствует.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Проявив некоторую изобретательность, взрослые вполне могут организовать простые сюжетно-ролевые игры.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Например, игра «Телефон», когда ребёнок, используя игрушечный аппарат, может звонить маме, папе, бабушке, дедушке, сказочным персонажам.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игра стимулирует речевое развитие ребёнка, формирует уверенность в себе, повышает коммуникативные способности.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554574"/>
            <a:ext cx="4286280" cy="2913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0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Музыкальные игры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музыкальных игр в речевом развитии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 трудно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переоценить.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Малыши с удовольствием подпевают, им очень нравятся игры типа «Каравай», «Баба сеяла горох» и др.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Поощряйте желание ребёнка двигаться под разнообразную музыку (классическую, современную, инструментальную), самостоятельно извлекать звуки из различных предметов, аккомпанируя себе.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танцует, поёт о том, что видит вокруг, слышит; придумывает собственные песни и мелодии.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643314"/>
            <a:ext cx="6858048" cy="1724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Желаем Вам успехов!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88840"/>
            <a:ext cx="5004048" cy="345638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75009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Ранний возраст – это период</a:t>
            </a:r>
          </a:p>
          <a:p>
            <a:pPr algn="ctr"/>
            <a:r>
              <a:rPr lang="ru-RU" sz="3200" b="1" i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активного развития речи</a:t>
            </a:r>
            <a:endParaRPr lang="ru-RU" sz="32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1214422"/>
            <a:ext cx="4261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Родное слово – основа всякого умственного развития </a:t>
            </a:r>
            <a:b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сокровищница всех знаний.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К.Д. Ушинский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285860"/>
            <a:ext cx="42148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Основным условием речевого развития является общение ребёнка со взрослыми на основе предметной деятельности.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Общаясь с ребёнком, взрослые должны быть доброжелательными и терпеливыми; нужно хвалить ребёнка, помогать ему, организовывать игры по типу: «Смотри, какие красивые кубики. Давай вместе поиграем!», читать книги, называя интересные картинки и т.д.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такой атмосфере общение со взрослыми становится для малыша потребностью. Постоянное желание обращаться к взрослым стимулирует речевое общение и способствует своевременному появлению речи.</a:t>
            </a:r>
            <a:endParaRPr lang="ru-RU" dirty="0"/>
          </a:p>
        </p:txBody>
      </p:sp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t="14583" b="10417"/>
          <a:stretch>
            <a:fillRect/>
          </a:stretch>
        </p:blipFill>
        <p:spPr bwMode="auto">
          <a:xfrm>
            <a:off x="4643438" y="2214554"/>
            <a:ext cx="2428892" cy="1821656"/>
          </a:xfrm>
          <a:prstGeom prst="rect">
            <a:avLst/>
          </a:prstGeom>
          <a:noFill/>
        </p:spPr>
      </p:pic>
      <p:pic>
        <p:nvPicPr>
          <p:cNvPr id="38916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143380"/>
            <a:ext cx="4071966" cy="2101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4285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Следует отметить, что иногда взрослые недооценивают влияние общения с ребёнком на его полноценное речевое развитие.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357299"/>
            <a:ext cx="8358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Во-первых,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если взрослые мало общаются с ребёнком, практически не разговаривают с ним, то он отстаёт в речевом развитии.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Во-вторых,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если взрослые чрезмерно опекают ребёнка, суетятся вокруг малыша, пытаясь исполнить по первому жесту всё, что он хочет, то это тоже негативно сказывается на развитии речи.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В-третьих,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если взрослые слишком требовательны в общении с ребёнком, то развитие его речи также задерживается.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686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2428892" cy="2590598"/>
          </a:xfrm>
          <a:prstGeom prst="rect">
            <a:avLst/>
          </a:prstGeom>
          <a:noFill/>
        </p:spPr>
      </p:pic>
      <p:pic>
        <p:nvPicPr>
          <p:cNvPr id="36868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71942"/>
            <a:ext cx="2487599" cy="2487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7920880" cy="495373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42852"/>
            <a:ext cx="7929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раннем возрасте понимание речи развивается в ходе совместной со взрослыми предметной деятельности.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1500174"/>
          <a:ext cx="785818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5572140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Постепенно ребёнок переходит от использования неречевых средств общения (мимики, жестов, действий)</a:t>
            </a:r>
            <a:b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собственно речевому общению.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916095" cy="19160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357166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Главным средством установления контактов с окружающими, выражения мыслей становится язык.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мимика, жесты, действия играют вспомогательную роль.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000240"/>
            <a:ext cx="7715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Одной из главных задач в области развития речи детей раннего возраста является развитие их коммуникативных способностей и активной речи.</a:t>
            </a:r>
          </a:p>
          <a:p>
            <a:pPr algn="ctr"/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этого необходимо формировать у детей следующие умения: понимать обращённую речь с опорой и без опоры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наглядность, вступать в контакт с окружающими, выражать свои мысли, чувства, впечатления, используя речевые средства.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2772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19619"/>
          <a:stretch>
            <a:fillRect/>
          </a:stretch>
        </p:blipFill>
        <p:spPr bwMode="auto">
          <a:xfrm>
            <a:off x="142844" y="4857760"/>
            <a:ext cx="1756181" cy="16103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5000636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Предлагаем Вашему вниманию специальные приёмы развития речи и стимуляции речевой активности, которые помогут ребёнку овладеть речью.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835824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Привлечение внимания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Когда малыш находится недалеко от Вас,   начните говорить вслух о том, что видите, слышите, думаете, чувствуете. </a:t>
            </a:r>
          </a:p>
          <a:p>
            <a:pPr marL="342900" indent="-34290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Говорить нужно медленно, но не растягивая слова, и отчётливо, короткими, простыми предложениями – доступными восприятию малыша.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Например: «Где чашка?», «Я вижу чашку», «Чашка на столе»,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чашке молоко», «Таня пьёт молоко» и т.п.</a:t>
            </a:r>
          </a:p>
          <a:p>
            <a:pPr marL="342900" indent="-342900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Параллельный разговор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приём отличается от предыдущего тем, что Вы описываете все действия ребёнка: что он видит, слышит, чувствует, трогает. Используя «параллельный разговор», Вы как бы подсказываете ребёнку слова, выражающие его опыт, слова, которые впоследствии он начнёт использовать самостоятельно.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662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071678"/>
            <a:ext cx="1571636" cy="1180331"/>
          </a:xfrm>
          <a:prstGeom prst="rect">
            <a:avLst/>
          </a:prstGeom>
          <a:noFill/>
        </p:spPr>
      </p:pic>
      <p:pic>
        <p:nvPicPr>
          <p:cNvPr id="26630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572008"/>
            <a:ext cx="1433508" cy="2047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3582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Искусственное непонимание.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приём помогает ребёнку освоить ситуативную речь и состоит в том, что взрослый не спешит проявить свою понятливость. Например, если малыш показывает на полку с игрушками, просительно смотрит на Вас и Вы хорошо понимаете, что нужно ему в данный момент, попробуйте дать ему не ту игрушку.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Конечно же, первой реакцией ребёнка будет       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возмущение Вашей непонятливостью, но это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будет и первым мотивом, стимулирующим малыша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назвать нужный ему предмет.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2452638" cy="19007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4000504"/>
            <a:ext cx="56436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возникновении затруднений подскажите малышу: «Я не понимаю, что ты хочешь: мячик, куклу, машинку?»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подобных ситуациях ребёнок охотно активизирует свои речевые возможности, чувствуя себя намного сообразительнее взрослого.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приём эффективен не только для называния предметов, но и для словесного обозначения действий, производимых с ними.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4580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 l="20089"/>
          <a:stretch>
            <a:fillRect/>
          </a:stretch>
        </p:blipFill>
        <p:spPr bwMode="auto">
          <a:xfrm>
            <a:off x="5929322" y="4214818"/>
            <a:ext cx="2273285" cy="1772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42968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Распространение.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Продолжайте и дополняйте всё сказанное малышом, но не просите его обязательно повторять – вполне достаточно того, что он Вас слышит. Например, ребёнок говорит: «Суп», а Вы продолжаете: «Овощной суп очень вкусный», «Суп кушают ложкой».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Отвечая ребёнку распространёнными предложениями с использованием более сложных языковых форм и богатой лексики, Вы постепенно подводите его к тому, чтобы он заканчивал свою мысль, и, соответственно, готовите почву для овладения контекстной речью.</a:t>
            </a: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Использование игровых песенок,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совместной деятельности с малышами доставляет им огромную радость. Сопровождение действий ребёнка словами способствует непроизвольному обучению его умению вслушиваться в звуки речи, улавливать её ритм, отдельные звукосочетания и постепенно понимать их смысл.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Научившись различать вариативность забавных звуковых сочетаний, дети, подражая взрослым, начинают играть словами, звуками, звукосочетаниями, улавливая специфику звучания родной речи, её выразительность, образность.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285992"/>
            <a:ext cx="1857388" cy="1964166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00306"/>
            <a:ext cx="1785950" cy="1816100"/>
          </a:xfrm>
          <a:prstGeom prst="rect">
            <a:avLst/>
          </a:prstGeom>
          <a:noFill/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571744"/>
            <a:ext cx="1785950" cy="164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20880" cy="381072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28638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Большинство произведений устного народного творчества создавалось с целью развития двигательной активности малыша, которая теснейшим образом связана с формированием речевой активности.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2286016" cy="1995883"/>
          </a:xfrm>
          <a:prstGeom prst="rect">
            <a:avLst/>
          </a:prstGeom>
          <a:noFill/>
        </p:spPr>
      </p:pic>
      <p:pic>
        <p:nvPicPr>
          <p:cNvPr id="14344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00042"/>
            <a:ext cx="2932214" cy="1648753"/>
          </a:xfrm>
          <a:prstGeom prst="rect">
            <a:avLst/>
          </a:prstGeom>
          <a:noFill/>
        </p:spPr>
      </p:pic>
      <p:pic>
        <p:nvPicPr>
          <p:cNvPr id="14346" name="Picture 10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57166"/>
            <a:ext cx="2381213" cy="1785910"/>
          </a:xfrm>
          <a:prstGeom prst="rect">
            <a:avLst/>
          </a:prstGeom>
          <a:noFill/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357430"/>
            <a:ext cx="5857916" cy="2920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553</TotalTime>
  <Words>859</Words>
  <Application>Microsoft Office PowerPoint</Application>
  <PresentationFormat>Экран (4:3)</PresentationFormat>
  <Paragraphs>87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«Заочный детский сад»</vt:lpstr>
      <vt:lpstr>Слайд 2</vt:lpstr>
      <vt:lpstr>Слайд 3</vt:lpstr>
      <vt:lpstr>      </vt:lpstr>
      <vt:lpstr>Слайд 5</vt:lpstr>
      <vt:lpstr>Слайд 6</vt:lpstr>
      <vt:lpstr>Слайд 7</vt:lpstr>
      <vt:lpstr>Слайд 8</vt:lpstr>
      <vt:lpstr>      </vt:lpstr>
      <vt:lpstr>Слайд 10</vt:lpstr>
      <vt:lpstr>Слайд 11</vt:lpstr>
      <vt:lpstr>Слайд 12</vt:lpstr>
      <vt:lpstr>Слайд 13</vt:lpstr>
      <vt:lpstr>Слайд 14</vt:lpstr>
      <vt:lpstr>Желаем Вам успехов!     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км</dc:creator>
  <cp:lastModifiedBy>Metod1</cp:lastModifiedBy>
  <cp:revision>82</cp:revision>
  <dcterms:created xsi:type="dcterms:W3CDTF">2015-07-21T12:26:41Z</dcterms:created>
  <dcterms:modified xsi:type="dcterms:W3CDTF">2025-01-21T03:29:32Z</dcterms:modified>
</cp:coreProperties>
</file>