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23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540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8043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889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028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456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169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17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15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458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16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53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86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76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18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92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B9E13EF-6B00-4272-85E3-7BCFC3B771AA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CCDDEFE-0C20-4B03-8B96-82C72E898D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530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7714" y="306500"/>
            <a:ext cx="5283199" cy="7820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Художественный труд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21714" y="306502"/>
            <a:ext cx="5181600" cy="782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Трудовое обучение</a:t>
            </a:r>
            <a:endParaRPr lang="ru-RU" sz="4000" dirty="0"/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4143829" y="1088571"/>
            <a:ext cx="3904342" cy="711200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chemeClr val="tx1"/>
                </a:solidFill>
              </a:rPr>
              <a:t>Цели</a:t>
            </a:r>
            <a:endParaRPr lang="ru-RU" sz="2800" b="1" u="sng" dirty="0">
              <a:solidFill>
                <a:schemeClr val="tx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3897086" y="1364343"/>
            <a:ext cx="319314" cy="8708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8048171" y="1435214"/>
            <a:ext cx="319314" cy="8708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7314" y="2306071"/>
            <a:ext cx="6096000" cy="217884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755" marR="716915" indent="450850" algn="just" defTabSz="1020763"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ормирование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основ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художественно-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технологического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образования,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пространственно-образного,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творческого</a:t>
            </a:r>
            <a:r>
              <a:rPr lang="ru-RU" b="1" spc="-33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мышления,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духовно-нравственной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культуры,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как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основы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формирования</a:t>
            </a:r>
            <a:r>
              <a:rPr lang="ru-RU" b="1" spc="5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личности.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027" y="2405670"/>
            <a:ext cx="5660571" cy="208945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1755" marR="716915" indent="450850" algn="just" defTabSz="1020763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основ художественно-технологических знаний, пространственно-образного, творческого мышления, развитие духовно-нравственной культуры как основы становления и самовыражения личности.</a:t>
            </a:r>
            <a:endPara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" marR="716915" indent="450850" algn="just" defTabSz="1020763">
              <a:spcAft>
                <a:spcPts val="0"/>
              </a:spcAft>
            </a:pP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08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7714" y="306500"/>
            <a:ext cx="5283199" cy="7820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Художественный труд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21714" y="306502"/>
            <a:ext cx="5181600" cy="782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Трудовое обучение</a:t>
            </a:r>
            <a:endParaRPr lang="ru-RU" sz="4000" dirty="0"/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4180115" y="1088571"/>
            <a:ext cx="3904342" cy="711200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chemeClr val="tx1"/>
                </a:solidFill>
              </a:rPr>
              <a:t>Задачи</a:t>
            </a:r>
            <a:endParaRPr lang="ru-RU" sz="2800" b="1" u="sng" dirty="0">
              <a:solidFill>
                <a:schemeClr val="tx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3860801" y="1182064"/>
            <a:ext cx="319314" cy="8708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8033656" y="1182064"/>
            <a:ext cx="319314" cy="8708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7314" y="2050368"/>
            <a:ext cx="6096000" cy="480763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tabLst>
                <a:tab pos="5384800" algn="l"/>
              </a:tabLst>
            </a:pPr>
            <a:r>
              <a:rPr lang="ru-RU" sz="1600" dirty="0" smtClean="0">
                <a:solidFill>
                  <a:schemeClr val="tx1"/>
                </a:solidFill>
              </a:rPr>
              <a:t>1) формирование </a:t>
            </a:r>
            <a:r>
              <a:rPr lang="ru-RU" sz="1600" dirty="0">
                <a:solidFill>
                  <a:schemeClr val="tx1"/>
                </a:solidFill>
              </a:rPr>
              <a:t>умения самостоятельно решать задачи познавательного, коммуникативного, организационного и нравственного характера, способствующие развитию поисковой деятельности, умения обобщать, выбирать, ориентироваться в различных видах информации.</a:t>
            </a:r>
          </a:p>
          <a:p>
            <a:pPr lvl="0"/>
            <a:r>
              <a:rPr lang="ru-RU" sz="1600" dirty="0" smtClean="0">
                <a:solidFill>
                  <a:schemeClr val="tx1"/>
                </a:solidFill>
              </a:rPr>
              <a:t>2) развитие </a:t>
            </a:r>
            <a:r>
              <a:rPr lang="ru-RU" sz="1600" dirty="0">
                <a:solidFill>
                  <a:schemeClr val="tx1"/>
                </a:solidFill>
              </a:rPr>
              <a:t>воображения, восприятия и творчества, </a:t>
            </a:r>
            <a:r>
              <a:rPr lang="ru-RU" sz="1600" dirty="0" err="1">
                <a:solidFill>
                  <a:schemeClr val="tx1"/>
                </a:solidFill>
              </a:rPr>
              <a:t>сенсорики</a:t>
            </a:r>
            <a:r>
              <a:rPr lang="ru-RU" sz="1600" dirty="0">
                <a:solidFill>
                  <a:schemeClr val="tx1"/>
                </a:solidFill>
              </a:rPr>
              <a:t> и моторики рук в процессе выполнения индивидуальной, групповой и коллективной работы;</a:t>
            </a:r>
          </a:p>
          <a:p>
            <a:pPr lvl="0"/>
            <a:r>
              <a:rPr lang="ru-RU" sz="1600" dirty="0" smtClean="0">
                <a:solidFill>
                  <a:schemeClr val="tx1"/>
                </a:solidFill>
              </a:rPr>
              <a:t>3) формирование </a:t>
            </a:r>
            <a:r>
              <a:rPr lang="ru-RU" sz="1600" dirty="0">
                <a:solidFill>
                  <a:schemeClr val="tx1"/>
                </a:solidFill>
              </a:rPr>
              <a:t>навыков пространственно-образного мышления при использовании различных материалов и инструментов;</a:t>
            </a:r>
          </a:p>
          <a:p>
            <a:pPr lvl="0"/>
            <a:r>
              <a:rPr lang="ru-RU" sz="1600" dirty="0" smtClean="0">
                <a:solidFill>
                  <a:schemeClr val="tx1"/>
                </a:solidFill>
              </a:rPr>
              <a:t>4) формирование </a:t>
            </a:r>
            <a:r>
              <a:rPr lang="ru-RU" sz="1600" dirty="0">
                <a:solidFill>
                  <a:schemeClr val="tx1"/>
                </a:solidFill>
              </a:rPr>
              <a:t>позитивного мировоззрения, повышение самооценки обучающихся;</a:t>
            </a:r>
          </a:p>
          <a:p>
            <a:pPr lvl="0"/>
            <a:r>
              <a:rPr lang="ru-RU" sz="1600" dirty="0" smtClean="0">
                <a:solidFill>
                  <a:schemeClr val="tx1"/>
                </a:solidFill>
              </a:rPr>
              <a:t>5) развитие </a:t>
            </a:r>
            <a:r>
              <a:rPr lang="ru-RU" sz="1600" dirty="0">
                <a:solidFill>
                  <a:schemeClr val="tx1"/>
                </a:solidFill>
              </a:rPr>
              <a:t>исследовательских навыков через знакомство с произведениями национальной и мировой культуры.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027" y="2050369"/>
            <a:ext cx="5660571" cy="47623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</a:rPr>
              <a:t>1) развитие предметных знаний, умений и навыков </a:t>
            </a:r>
            <a:r>
              <a:rPr lang="ru-RU" sz="1200" dirty="0">
                <a:solidFill>
                  <a:srgbClr val="C00000"/>
                </a:solidFill>
              </a:rPr>
              <a:t>через интеграцию различных видов деятельности;</a:t>
            </a:r>
          </a:p>
          <a:p>
            <a:r>
              <a:rPr lang="ru-RU" sz="1200" dirty="0">
                <a:solidFill>
                  <a:schemeClr val="tx1"/>
                </a:solidFill>
              </a:rPr>
              <a:t>2)формирование ценностных ориентиров через знакомство с произведениями искусства, национальной и мировой материальной культуры;</a:t>
            </a:r>
          </a:p>
          <a:p>
            <a:r>
              <a:rPr lang="ru-RU" sz="1200" dirty="0">
                <a:solidFill>
                  <a:schemeClr val="tx1"/>
                </a:solidFill>
              </a:rPr>
              <a:t>3) формирование терминологического аппарата для развития визуального и эстетического восприятия, критического мышления обучающихся;</a:t>
            </a:r>
          </a:p>
          <a:p>
            <a:r>
              <a:rPr lang="ru-RU" sz="1200" dirty="0">
                <a:solidFill>
                  <a:schemeClr val="tx1"/>
                </a:solidFill>
              </a:rPr>
              <a:t>4) развитие исследовательских навыков через наблюдение, проведение экспериментов, демонстрацию;</a:t>
            </a:r>
          </a:p>
          <a:p>
            <a:r>
              <a:rPr lang="ru-RU" sz="1200" dirty="0">
                <a:solidFill>
                  <a:schemeClr val="tx1"/>
                </a:solidFill>
              </a:rPr>
              <a:t>5) формирование навыков работы с различными материалами и инструментами для выполнения творческих работ;</a:t>
            </a:r>
          </a:p>
          <a:p>
            <a:r>
              <a:rPr lang="ru-RU" sz="1200" dirty="0">
                <a:solidFill>
                  <a:schemeClr val="tx1"/>
                </a:solidFill>
              </a:rPr>
              <a:t>6) формирование позитивного мировоззрения, повышение самооценки обучающихся;</a:t>
            </a:r>
          </a:p>
          <a:p>
            <a:r>
              <a:rPr lang="ru-RU" sz="1200" dirty="0">
                <a:solidFill>
                  <a:schemeClr val="tx1"/>
                </a:solidFill>
              </a:rPr>
              <a:t>7) осознание обучающимися значения национального и мирового культурного наследия, роли художественного труда как одного из языков коммуникации;</a:t>
            </a:r>
          </a:p>
          <a:p>
            <a:r>
              <a:rPr lang="ru-RU" sz="1200" dirty="0">
                <a:solidFill>
                  <a:schemeClr val="tx1"/>
                </a:solidFill>
              </a:rPr>
              <a:t>8) формирование опыта самостоятельного решения различных задач познавательного, коммуникативного, организационного и нравственного характера, способствующих развитию умения ориентироваться в информации разного вида (находить, собирать, отбирать) для создания своей работы;</a:t>
            </a:r>
          </a:p>
          <a:p>
            <a:r>
              <a:rPr lang="ru-RU" sz="1200" dirty="0">
                <a:solidFill>
                  <a:schemeClr val="tx1"/>
                </a:solidFill>
              </a:rPr>
              <a:t>9) развитие наблюдательности, воображения, фантазии и творчества, </a:t>
            </a:r>
            <a:r>
              <a:rPr lang="ru-RU" sz="1200" dirty="0" err="1">
                <a:solidFill>
                  <a:schemeClr val="tx1"/>
                </a:solidFill>
              </a:rPr>
              <a:t>сенсорики</a:t>
            </a:r>
            <a:r>
              <a:rPr lang="ru-RU" sz="1200" dirty="0">
                <a:solidFill>
                  <a:schemeClr val="tx1"/>
                </a:solidFill>
              </a:rPr>
              <a:t> и моторики рук в процессе выполнения коллективной, групповой и индивидуальной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29184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70743" y="1973944"/>
            <a:ext cx="9260114" cy="383177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</a:rPr>
              <a:t>Содержание учебной программы предусматривает изучение следующих материалов: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</a:rPr>
              <a:t>работа с природным </a:t>
            </a:r>
            <a:r>
              <a:rPr lang="ru-RU" sz="2400" dirty="0" smtClean="0">
                <a:solidFill>
                  <a:schemeClr val="tx1"/>
                </a:solidFill>
              </a:rPr>
              <a:t>материалом;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</a:rPr>
              <a:t>работа </a:t>
            </a:r>
            <a:r>
              <a:rPr lang="ru-RU" sz="2400" dirty="0">
                <a:solidFill>
                  <a:schemeClr val="tx1"/>
                </a:solidFill>
              </a:rPr>
              <a:t>с бумагой и </a:t>
            </a:r>
            <a:r>
              <a:rPr lang="ru-RU" sz="2400" dirty="0" smtClean="0">
                <a:solidFill>
                  <a:schemeClr val="tx1"/>
                </a:solidFill>
              </a:rPr>
              <a:t>картоном;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</a:rPr>
              <a:t>техническое </a:t>
            </a:r>
            <a:r>
              <a:rPr lang="ru-RU" sz="2400" dirty="0">
                <a:solidFill>
                  <a:schemeClr val="tx1"/>
                </a:solidFill>
              </a:rPr>
              <a:t>моделирование и </a:t>
            </a:r>
            <a:r>
              <a:rPr lang="ru-RU" sz="2400" dirty="0" smtClean="0">
                <a:solidFill>
                  <a:schemeClr val="tx1"/>
                </a:solidFill>
              </a:rPr>
              <a:t>конструирование;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</a:rPr>
              <a:t>Самообслуживание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</a:rPr>
              <a:t>При </a:t>
            </a:r>
            <a:r>
              <a:rPr lang="ru-RU" sz="2400" dirty="0">
                <a:solidFill>
                  <a:schemeClr val="tx1"/>
                </a:solidFill>
              </a:rPr>
              <a:t>выполнении различных работ соблюдаются правила гигиены труда и техники безопасности.</a:t>
            </a:r>
          </a:p>
        </p:txBody>
      </p:sp>
      <p:sp>
        <p:nvSpPr>
          <p:cNvPr id="5" name="Блок-схема: знак завершения 4"/>
          <p:cNvSpPr/>
          <p:nvPr/>
        </p:nvSpPr>
        <p:spPr>
          <a:xfrm>
            <a:off x="870857" y="595085"/>
            <a:ext cx="8795657" cy="899886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chemeClr val="tx1"/>
                </a:solidFill>
              </a:rPr>
              <a:t>Содержание программы «Трудовое обучение»</a:t>
            </a:r>
            <a:endParaRPr lang="ru-RU" sz="28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27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89603" y="226786"/>
            <a:ext cx="7489825" cy="542471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chemeClr val="tx1"/>
                </a:solidFill>
              </a:rPr>
              <a:t>Разделы </a:t>
            </a:r>
            <a:endParaRPr lang="ru-RU" sz="2800" b="1" u="sng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628" y="901586"/>
            <a:ext cx="5283199" cy="7820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1 класс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734628" y="901588"/>
            <a:ext cx="5181600" cy="782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2 класс</a:t>
            </a:r>
            <a:endParaRPr lang="ru-RU" sz="4000" dirty="0"/>
          </a:p>
        </p:txBody>
      </p:sp>
      <p:sp>
        <p:nvSpPr>
          <p:cNvPr id="7" name="Стрелка вниз 6"/>
          <p:cNvSpPr/>
          <p:nvPr/>
        </p:nvSpPr>
        <p:spPr>
          <a:xfrm rot="19689147">
            <a:off x="5232397" y="1794637"/>
            <a:ext cx="362858" cy="10740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2157278">
            <a:off x="6553198" y="1805312"/>
            <a:ext cx="362858" cy="10740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31936" y="2842453"/>
            <a:ext cx="9681028" cy="197629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ru-RU" b="1" dirty="0" smtClean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 Раздел</a:t>
            </a:r>
            <a:r>
              <a:rPr lang="ru-RU" b="1" spc="5" dirty="0" smtClean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«Исследование</a:t>
            </a:r>
            <a:r>
              <a:rPr lang="ru-RU" b="1" spc="5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и</a:t>
            </a:r>
            <a:r>
              <a:rPr lang="ru-RU" b="1" spc="5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развитие</a:t>
            </a:r>
            <a:r>
              <a:rPr lang="ru-RU" b="1" spc="5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творческих</a:t>
            </a:r>
            <a:r>
              <a:rPr lang="ru-RU" b="1" spc="5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идей</a:t>
            </a:r>
            <a:r>
              <a:rPr lang="ru-RU" b="1" dirty="0" smtClean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»</a:t>
            </a:r>
            <a:endParaRPr lang="ru-RU" b="1" spc="5" dirty="0">
              <a:solidFill>
                <a:schemeClr val="tx1"/>
              </a:solidFill>
              <a:latin typeface="+mj-lt"/>
              <a:ea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ru-RU" b="1" spc="5" dirty="0" smtClean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+mj-lt"/>
              </a:rPr>
              <a:t>Раздел «Создание и изготовление творческих работ</a:t>
            </a:r>
            <a:r>
              <a:rPr lang="ru-RU" b="1" dirty="0" smtClean="0">
                <a:solidFill>
                  <a:schemeClr val="tx1"/>
                </a:solidFill>
                <a:latin typeface="+mj-lt"/>
              </a:rPr>
              <a:t>»: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ru-RU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+mj-lt"/>
              </a:rPr>
              <a:t>Раздел «Презентация, анализ и оценивание»: </a:t>
            </a:r>
            <a:endParaRPr lang="ru-RU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642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91</TotalTime>
  <Words>383</Words>
  <Application>Microsoft Office PowerPoint</Application>
  <PresentationFormat>Широкоэкранный</PresentationFormat>
  <Paragraphs>35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Tw Cen MT</vt:lpstr>
      <vt:lpstr>Wingdings</vt:lpstr>
      <vt:lpstr>Капля</vt:lpstr>
      <vt:lpstr>Презентация PowerPoint</vt:lpstr>
      <vt:lpstr>Презентация PowerPoint</vt:lpstr>
      <vt:lpstr>Презентация PowerPoint</vt:lpstr>
      <vt:lpstr>Разделы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Художественный труд</dc:title>
  <dc:creator>пк</dc:creator>
  <cp:lastModifiedBy>пк</cp:lastModifiedBy>
  <cp:revision>7</cp:revision>
  <dcterms:created xsi:type="dcterms:W3CDTF">2023-10-12T14:16:18Z</dcterms:created>
  <dcterms:modified xsi:type="dcterms:W3CDTF">2023-10-12T15:48:07Z</dcterms:modified>
</cp:coreProperties>
</file>