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2"/>
  </p:notesMasterIdLst>
  <p:sldIdLst>
    <p:sldId id="309" r:id="rId2"/>
    <p:sldId id="308" r:id="rId3"/>
    <p:sldId id="301" r:id="rId4"/>
    <p:sldId id="310" r:id="rId5"/>
    <p:sldId id="312" r:id="rId6"/>
    <p:sldId id="314" r:id="rId7"/>
    <p:sldId id="316" r:id="rId8"/>
    <p:sldId id="317" r:id="rId9"/>
    <p:sldId id="319" r:id="rId10"/>
    <p:sldId id="33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771" autoAdjust="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D716020-72EC-4BB7-A7D3-FD9D59535633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1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AD716020-72EC-4BB7-A7D3-FD9D59535633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34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50CD5E-B118-4701-8733-C243D325317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27CFA8D-7B9C-410C-A3F1-AE044FF6371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FEB488-E494-49B3-A051-CE9B2753E46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D5F5FFA-0F0F-42CA-AAFE-8E640B465CB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547C37-D548-474E-87D6-6D4781CEC74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E2D595-8593-4604-83E1-600FF145778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57CB1F-621D-493F-9481-60DE99254D9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D42F94E-CBF6-45BB-BAB0-9D6CE6AA04D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20389C-5B0D-49FB-9D46-75840BFB85F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0F85C4-65B2-4C2C-B2E4-246353743D6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657689-4D86-4FC4-9F29-55AE53EB9C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4E9B24-C39F-4378-AEAE-18C10BC1B01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6BA2D75-8E6A-42B4-B505-1953ACD8A43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CE9316-38A5-403C-9E51-7D46F6C7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48C94A-54D3-4F0F-BEBB-635FE12178D7}"/>
              </a:ext>
            </a:extLst>
          </p:cNvPr>
          <p:cNvSpPr txBox="1"/>
          <p:nvPr/>
        </p:nvSpPr>
        <p:spPr>
          <a:xfrm>
            <a:off x="755576" y="3034510"/>
            <a:ext cx="8280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«АУТИЗМІ БАР БАЛАЛАРДЫ ҚОЛДАУ ОРТАЛЫҒЫ»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BA315-96AD-41E7-87C1-EDBC39ECEB6A}"/>
              </a:ext>
            </a:extLst>
          </p:cNvPr>
          <p:cNvSpPr txBox="1"/>
          <p:nvPr/>
        </p:nvSpPr>
        <p:spPr>
          <a:xfrm>
            <a:off x="971600" y="4293096"/>
            <a:ext cx="78488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0" lvl="8" indent="0">
              <a:buNone/>
            </a:pPr>
            <a:r>
              <a:rPr lang="ru-RU">
                <a:solidFill>
                  <a:srgbClr val="0070C0"/>
                </a:solidFill>
                <a:cs typeface="Times New Roman" panose="02020603050405020304" pitchFamily="18" charset="0"/>
              </a:rPr>
              <a:t>Мекен-жайы</a:t>
            </a:r>
            <a:r>
              <a:rPr lang="ru-RU" sz="180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ru-RU">
                <a:solidFill>
                  <a:srgbClr val="0070C0"/>
                </a:solidFill>
                <a:cs typeface="Times New Roman" panose="02020603050405020304" pitchFamily="18" charset="0"/>
              </a:rPr>
              <a:t>Қ</a:t>
            </a:r>
            <a:r>
              <a:rPr lang="ru-RU" sz="180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арағанды қ., </a:t>
            </a:r>
          </a:p>
          <a:p>
            <a:pPr marL="3657600" lvl="8" indent="0">
              <a:buNone/>
            </a:pPr>
            <a:r>
              <a:rPr lang="ru-RU" sz="180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К. Аманжолов к., 92. Тел: 25-60-90</a:t>
            </a:r>
          </a:p>
          <a:p>
            <a:pPr marL="3657600" lvl="8" indent="0">
              <a:buNone/>
            </a:pPr>
            <a:r>
              <a:rPr lang="ru-RU">
                <a:solidFill>
                  <a:srgbClr val="0070C0"/>
                </a:solidFill>
                <a:cs typeface="Times New Roman" panose="02020603050405020304" pitchFamily="18" charset="0"/>
              </a:rPr>
              <a:t>Директор</a:t>
            </a:r>
            <a:r>
              <a:rPr lang="ru-RU" sz="180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3657600" lvl="8" indent="0">
              <a:buNone/>
            </a:pPr>
            <a:r>
              <a:rPr lang="ru-RU" sz="180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Мейрамова Ботагөз Бейсеновна</a:t>
            </a:r>
          </a:p>
          <a:p>
            <a:pPr marL="3657600" lvl="8" indent="0">
              <a:buNone/>
            </a:pPr>
            <a:r>
              <a:rPr lang="ru-RU">
                <a:solidFill>
                  <a:srgbClr val="0070C0"/>
                </a:solidFill>
                <a:cs typeface="Times New Roman" panose="02020603050405020304" pitchFamily="18" charset="0"/>
              </a:rPr>
              <a:t>Әдіскерлер</a:t>
            </a:r>
            <a:r>
              <a:rPr lang="ru-RU" sz="180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: </a:t>
            </a:r>
          </a:p>
          <a:p>
            <a:pPr marL="3657600" lvl="8" indent="0">
              <a:buNone/>
            </a:pPr>
            <a:r>
              <a:rPr lang="ru-RU" sz="180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Тусупбаева Асел Рамазановна,</a:t>
            </a:r>
          </a:p>
          <a:p>
            <a:pPr marL="3657600" lvl="8" indent="0">
              <a:buNone/>
            </a:pPr>
            <a:r>
              <a:rPr lang="ru-RU" sz="180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Шерстобитова Юлия Викторовна</a:t>
            </a:r>
            <a:endParaRPr lang="ru-RU" sz="1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856E7E-EB90-499F-9B77-49B8FF357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trans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33" y="518819"/>
            <a:ext cx="1592754" cy="921128"/>
          </a:xfrm>
          <a:prstGeom prst="rect">
            <a:avLst/>
          </a:prstGeom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7096D49A-2CF0-41F0-A1D7-FFBB1C31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92" y="518819"/>
            <a:ext cx="1467901" cy="9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EDCDCB-4720-497C-BB5E-52A4AFB7C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260647"/>
            <a:ext cx="2597121" cy="13681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622765-B7A3-475C-BEC1-C3CB91E2CD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2107297"/>
            <a:ext cx="244470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1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FF9B0E-A109-42C1-915F-E602F5742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B265F3-F858-4460-8A75-1A1A4DA766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908720"/>
            <a:ext cx="3433936" cy="3513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49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10DB32-A99B-4E1F-8A49-8734BA9FE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1368152"/>
          </a:xfrm>
        </p:spPr>
        <p:txBody>
          <a:bodyPr/>
          <a:lstStyle/>
          <a:p>
            <a:pPr algn="ctr"/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Этапы получения психолого-педагогической поддержки детей с РАС в аутизм центре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A46163-A8F3-4890-A534-953D3FE44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28800"/>
            <a:ext cx="760769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8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5CBF8D-4449-4397-9B2C-BCB3D533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4" descr="Диаграмма Аутизм центр «АСЫЛ МИРАС»"/>
          <p:cNvPicPr/>
          <p:nvPr/>
        </p:nvPicPr>
        <p:blipFill>
          <a:blip r:embed="rId3"/>
          <a:stretch/>
        </p:blipFill>
        <p:spPr>
          <a:xfrm>
            <a:off x="145521" y="1069576"/>
            <a:ext cx="8424936" cy="3672408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BC9A13-110F-40D1-BB09-103D4AA6A2C1}"/>
              </a:ext>
            </a:extLst>
          </p:cNvPr>
          <p:cNvSpPr txBox="1"/>
          <p:nvPr/>
        </p:nvSpPr>
        <p:spPr>
          <a:xfrm>
            <a:off x="1907704" y="3326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6 программ интервенции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D0AE5FA-EEA2-4618-82DF-26CB3863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77988"/>
            <a:ext cx="8424936" cy="1747356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Продолжительность предоставления психолого-педагогической поддержки детям  определяется в соответствии с образовательной программой «Аутизм. Мир один для всех» с интенсивностью 3 раза в неделю, по циклам.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В цикле всего – 36 занятий.   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Продолжительность занятия составляет 60 минут (час).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Форма обучения: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Занятия проходят в индивидуальной, подгрупповой/групповой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352237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1BAE3C-29B4-4964-B6B9-E9AE0AF53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97233-277D-441E-AA7F-0847D097A4F7}"/>
              </a:ext>
            </a:extLst>
          </p:cNvPr>
          <p:cNvSpPr txBox="1"/>
          <p:nvPr/>
        </p:nvSpPr>
        <p:spPr>
          <a:xfrm>
            <a:off x="1097360" y="535795"/>
            <a:ext cx="7416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«РАННЯЯ ПОДДЕРЖКА»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A8E22-E4AF-4B90-BDB5-E78F2A27A561}"/>
              </a:ext>
            </a:extLst>
          </p:cNvPr>
          <p:cNvSpPr txBox="1"/>
          <p:nvPr/>
        </p:nvSpPr>
        <p:spPr>
          <a:xfrm>
            <a:off x="395536" y="836712"/>
            <a:ext cx="846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Построение взаимодействия родителя и ребенка в возрасте до 3 лет.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Задачи: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CC1AE6-EDDE-499D-997F-3300CAC3B4C5}"/>
              </a:ext>
            </a:extLst>
          </p:cNvPr>
          <p:cNvSpPr txBox="1"/>
          <p:nvPr/>
        </p:nvSpPr>
        <p:spPr>
          <a:xfrm>
            <a:off x="395535" y="3240902"/>
            <a:ext cx="8208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Целевая группа: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Ребенок группы риска РАС в возрасте до 3 лет.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Родители (законные представители) ребенка группы риска РАС.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65484-EA44-499D-AEB7-016CAEAC49AF}"/>
              </a:ext>
            </a:extLst>
          </p:cNvPr>
          <p:cNvSpPr txBox="1"/>
          <p:nvPr/>
        </p:nvSpPr>
        <p:spPr>
          <a:xfrm>
            <a:off x="395536" y="4654497"/>
            <a:ext cx="85689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Приветствие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Музыкально-двигательный блок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Игры на тоническую регуляцию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Двигательные игры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Познавательные игры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Свободная игра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Игры с неструктурированным материалом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807C71-62D1-48D9-87F0-FC95C73FE284}"/>
              </a:ext>
            </a:extLst>
          </p:cNvPr>
          <p:cNvSpPr txBox="1"/>
          <p:nvPr/>
        </p:nvSpPr>
        <p:spPr>
          <a:xfrm rot="10800000" flipV="1">
            <a:off x="395536" y="4234828"/>
            <a:ext cx="489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Структура занятия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DFE33-C3DE-416E-8562-D8F580EC1617}"/>
              </a:ext>
            </a:extLst>
          </p:cNvPr>
          <p:cNvSpPr txBox="1"/>
          <p:nvPr/>
        </p:nvSpPr>
        <p:spPr>
          <a:xfrm>
            <a:off x="395535" y="1980990"/>
            <a:ext cx="7344817" cy="125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Развитие двигательных навыков ребенка. 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Развитие сенсорных навыков ребенка.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Развитие навыка социального взаимодействия ребенка.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Развитие коммуникативных навыков ребенка. 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0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1C1AEC-AB10-44DF-93D2-565B7927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6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D9F35-350D-42A3-AC3E-45C85054D3F4}"/>
              </a:ext>
            </a:extLst>
          </p:cNvPr>
          <p:cNvSpPr txBox="1"/>
          <p:nvPr/>
        </p:nvSpPr>
        <p:spPr>
          <a:xfrm>
            <a:off x="251520" y="404664"/>
            <a:ext cx="878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«РАЗВИТИЕ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ОБУЧАЮЩИХ НАВЫКОВ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1A372-4E37-46F7-8D77-BA0576C14B6A}"/>
              </a:ext>
            </a:extLst>
          </p:cNvPr>
          <p:cNvSpPr txBox="1"/>
          <p:nvPr/>
        </p:nvSpPr>
        <p:spPr>
          <a:xfrm>
            <a:off x="395536" y="1052737"/>
            <a:ext cx="8640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базовых учебных, речевых и социальных навыков ребенка с РАС.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D4AFF-D2FC-4516-B2B8-0528667A3D6D}"/>
              </a:ext>
            </a:extLst>
          </p:cNvPr>
          <p:cNvSpPr txBox="1"/>
          <p:nvPr/>
        </p:nvSpPr>
        <p:spPr>
          <a:xfrm>
            <a:off x="395536" y="1700809"/>
            <a:ext cx="3888432" cy="5287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Задачи: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Визуальное восприятие.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Рецептивная речь.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Имитация.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Вокальная имитация.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Просьбы.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Спонтанная вокализация.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Игра и проведение досуга.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 взаимодействие.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 в группе.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Расписание дня в классе.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Чтение.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Письмо.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Крупная моторика.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Мелкая моторика.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747B4C-3250-4EEC-A160-35454BB95138}"/>
              </a:ext>
            </a:extLst>
          </p:cNvPr>
          <p:cNvSpPr txBox="1"/>
          <p:nvPr/>
        </p:nvSpPr>
        <p:spPr>
          <a:xfrm rot="10800000" flipV="1">
            <a:off x="3912492" y="3969295"/>
            <a:ext cx="38884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Приветствие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Круг(приветствие)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Индивидуальные занятия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Перемена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Групповые занятия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Круг (прощание)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97E564-B9DD-4C90-A2E2-9B7A2E9548E5}"/>
              </a:ext>
            </a:extLst>
          </p:cNvPr>
          <p:cNvSpPr txBox="1"/>
          <p:nvPr/>
        </p:nvSpPr>
        <p:spPr>
          <a:xfrm>
            <a:off x="3779912" y="2028561"/>
            <a:ext cx="52565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Целевая группа: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Ребенок РАС в возрасте от 3 до 10 лет.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Родители (законные представители) ребенка.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3C146E-DAB3-4C14-9A09-51500D4876B0}"/>
              </a:ext>
            </a:extLst>
          </p:cNvPr>
          <p:cNvSpPr txBox="1"/>
          <p:nvPr/>
        </p:nvSpPr>
        <p:spPr>
          <a:xfrm rot="10800000" flipV="1">
            <a:off x="2915816" y="3366678"/>
            <a:ext cx="4351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Структура занятия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0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216545-7184-4093-8B3B-25EF43BA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2335B-D20C-4D01-923D-6D450C113251}"/>
              </a:ext>
            </a:extLst>
          </p:cNvPr>
          <p:cNvSpPr txBox="1"/>
          <p:nvPr/>
        </p:nvSpPr>
        <p:spPr>
          <a:xfrm>
            <a:off x="359532" y="476672"/>
            <a:ext cx="8424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«РАЗВИТИЕ ЖИЗНЕННЫХ НАВЫКОВ»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CB96A-47DC-4CEA-B1D2-67BB6168D6E3}"/>
              </a:ext>
            </a:extLst>
          </p:cNvPr>
          <p:cNvSpPr txBox="1"/>
          <p:nvPr/>
        </p:nvSpPr>
        <p:spPr>
          <a:xfrm>
            <a:off x="467544" y="1124744"/>
            <a:ext cx="831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жизненных навыков ребенка от 5-15 лет с тяжёлыми нарушениями развития и отсутствием навыков самообслуживания.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5DB9D-3D9E-4E1D-9D3C-516A39B8EE9F}"/>
              </a:ext>
            </a:extLst>
          </p:cNvPr>
          <p:cNvSpPr txBox="1"/>
          <p:nvPr/>
        </p:nvSpPr>
        <p:spPr>
          <a:xfrm>
            <a:off x="467544" y="2060848"/>
            <a:ext cx="41044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Сотрудничество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Имитация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Социальное взаимодействие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Переодевание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Прием пищи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Уход за собой. Туалет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Крупная моторика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Мелка моторика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7F198-AFF5-47EF-926B-BCCE9C29E881}"/>
              </a:ext>
            </a:extLst>
          </p:cNvPr>
          <p:cNvSpPr txBox="1"/>
          <p:nvPr/>
        </p:nvSpPr>
        <p:spPr>
          <a:xfrm>
            <a:off x="575556" y="4935944"/>
            <a:ext cx="7740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Целевая группа: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Ребенок группы риска РАС в возрасте от 5 до 15 лет.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Родители (законные представители) ребенка группы риска РАС.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25ABD-2521-4160-9E78-476AF7D27264}"/>
              </a:ext>
            </a:extLst>
          </p:cNvPr>
          <p:cNvSpPr txBox="1"/>
          <p:nvPr/>
        </p:nvSpPr>
        <p:spPr>
          <a:xfrm>
            <a:off x="4572000" y="2492896"/>
            <a:ext cx="4212468" cy="2714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Приветствие 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kk-KZ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Занятие по ИПР (отработака навыков)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kk-KZ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Перемена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Творческий блок (рисование, лепка, поделки)/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логоритмика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/свободная игра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Прощание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B68081-BCD0-44D5-A168-E9701D7DCA1B}"/>
              </a:ext>
            </a:extLst>
          </p:cNvPr>
          <p:cNvSpPr txBox="1"/>
          <p:nvPr/>
        </p:nvSpPr>
        <p:spPr>
          <a:xfrm rot="10800000" flipV="1">
            <a:off x="3995936" y="2132203"/>
            <a:ext cx="36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Структура занятия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2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025B65-A8A5-4536-8938-E28DE3928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D85910-F1EA-4AC6-87F0-9284573D9507}"/>
              </a:ext>
            </a:extLst>
          </p:cNvPr>
          <p:cNvSpPr txBox="1"/>
          <p:nvPr/>
        </p:nvSpPr>
        <p:spPr>
          <a:xfrm>
            <a:off x="1187624" y="332656"/>
            <a:ext cx="6696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«ИНТЕНСИВНЫЙ КУРС»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80FE6-72EA-44AB-A2E1-1EC75984E8CD}"/>
              </a:ext>
            </a:extLst>
          </p:cNvPr>
          <p:cNvSpPr txBox="1"/>
          <p:nvPr/>
        </p:nvSpPr>
        <p:spPr>
          <a:xfrm>
            <a:off x="323528" y="908720"/>
            <a:ext cx="88204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навыков ребенка с РАС по основным направлениям жизнедеятельности согласно его уровню и психологического развития: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Жизненные навыки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Речевые навыки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Социальные навыки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Обучающие навыки.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3F840-7A71-4CB3-BB7C-0CA27F416A2C}"/>
              </a:ext>
            </a:extLst>
          </p:cNvPr>
          <p:cNvSpPr txBox="1"/>
          <p:nvPr/>
        </p:nvSpPr>
        <p:spPr>
          <a:xfrm rot="10800000" flipV="1">
            <a:off x="323528" y="2597918"/>
            <a:ext cx="8424936" cy="304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критерии участия в Программе: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запрос родителя.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   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программы, согласно запросу родителей, клинический педагог проводит оценку всех или некоторых навыков ребенка, и на основе оценки навыков ребенка предоставляет программу интервенции для ребенка, с целью предоставления информации и обучения родителя по основным стратегиям развития навыков.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удобна для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иногородных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Занятия программы проводятся ежедневно с продолжительностью 1 час в течение 10 дней (две рабочие недели). 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3C78B-53DF-4216-9F4F-981C41C22E5C}"/>
              </a:ext>
            </a:extLst>
          </p:cNvPr>
          <p:cNvSpPr txBox="1"/>
          <p:nvPr/>
        </p:nvSpPr>
        <p:spPr>
          <a:xfrm>
            <a:off x="395536" y="5589240"/>
            <a:ext cx="8352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Целевая группа: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Ребенок группы риска РАС в возрасте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 3 до 18 лет.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Родители (законные представители) ребенка группы риска РАС.</a:t>
            </a:r>
          </a:p>
        </p:txBody>
      </p:sp>
    </p:spTree>
    <p:extLst>
      <p:ext uri="{BB962C8B-B14F-4D97-AF65-F5344CB8AC3E}">
        <p14:creationId xmlns:p14="http://schemas.microsoft.com/office/powerpoint/2010/main" val="44682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FB69A9-E016-49A6-A3F7-CDD334870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-4601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D85910-F1EA-4AC6-87F0-9284573D9507}"/>
              </a:ext>
            </a:extLst>
          </p:cNvPr>
          <p:cNvSpPr txBox="1"/>
          <p:nvPr/>
        </p:nvSpPr>
        <p:spPr>
          <a:xfrm>
            <a:off x="467544" y="332656"/>
            <a:ext cx="8280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«РАЗВИТИЕ СОЦИАЛЬНЫХ НАВЫКОВ»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80FE6-72EA-44AB-A2E1-1EC75984E8CD}"/>
              </a:ext>
            </a:extLst>
          </p:cNvPr>
          <p:cNvSpPr txBox="1"/>
          <p:nvPr/>
        </p:nvSpPr>
        <p:spPr>
          <a:xfrm>
            <a:off x="467544" y="1019381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навыков ребенка с РАС по основным направлениям жизнедеятельности согласно его уровню и психологического развития.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3F840-7A71-4CB3-BB7C-0CA27F416A2C}"/>
              </a:ext>
            </a:extLst>
          </p:cNvPr>
          <p:cNvSpPr txBox="1"/>
          <p:nvPr/>
        </p:nvSpPr>
        <p:spPr>
          <a:xfrm>
            <a:off x="542925" y="2035043"/>
            <a:ext cx="5757267" cy="359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Рецептивная речь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Имитация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Вокальная имитация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Просьбы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Интервербальные реакции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Спонтанные вокализации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Игра и проведение досуга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Социальное взаимодействие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Поведение в группе</a:t>
            </a:r>
          </a:p>
          <a:p>
            <a:pPr marL="285750" lvl="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Расписание дня в классе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0A6EE-5B5C-4424-92DA-97034643B629}"/>
              </a:ext>
            </a:extLst>
          </p:cNvPr>
          <p:cNvSpPr txBox="1"/>
          <p:nvPr/>
        </p:nvSpPr>
        <p:spPr>
          <a:xfrm rot="10800000" flipV="1">
            <a:off x="611560" y="5607250"/>
            <a:ext cx="8136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Целевая группа: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навыков ребенка с РАС по основным направлениям жизнедеятельности согласно его уровню и психологического развития.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E3EB8-340A-4284-8ACA-86AC806F2BDA}"/>
              </a:ext>
            </a:extLst>
          </p:cNvPr>
          <p:cNvSpPr txBox="1"/>
          <p:nvPr/>
        </p:nvSpPr>
        <p:spPr>
          <a:xfrm rot="10800000" flipV="1">
            <a:off x="4283968" y="2386042"/>
            <a:ext cx="44644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Приветствие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Расписание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Правила команды или группы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Подвижные, музыкальные игры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Сюжетно-ролевые игры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Настольные игры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Упражнение на расслабление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Прощание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E6C466-2B52-49A7-B68F-4697223680C6}"/>
              </a:ext>
            </a:extLst>
          </p:cNvPr>
          <p:cNvSpPr txBox="1"/>
          <p:nvPr/>
        </p:nvSpPr>
        <p:spPr>
          <a:xfrm rot="10800000" flipH="1" flipV="1">
            <a:off x="4890406" y="1793766"/>
            <a:ext cx="3498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Структура занятия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CB974-CF8B-4861-8E7F-7693DF24B492}"/>
              </a:ext>
            </a:extLst>
          </p:cNvPr>
          <p:cNvSpPr txBox="1"/>
          <p:nvPr/>
        </p:nvSpPr>
        <p:spPr>
          <a:xfrm>
            <a:off x="542925" y="1665712"/>
            <a:ext cx="2588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76165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714692-9837-4512-8EF6-E9CD57C48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4645"/>
            <a:ext cx="9144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D5228-7ABB-4FA8-A92E-5CA79F2E1990}"/>
              </a:ext>
            </a:extLst>
          </p:cNvPr>
          <p:cNvSpPr txBox="1"/>
          <p:nvPr/>
        </p:nvSpPr>
        <p:spPr>
          <a:xfrm>
            <a:off x="467543" y="2276872"/>
            <a:ext cx="8280921" cy="1522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pPr marL="342900" lvl="0" indent="-34290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активного и пассивного словаря.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фразовой речи.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простым навыкам контакта.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компетенций навыков общения.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D26AD-CCA7-460C-B8D5-9B060174C63F}"/>
              </a:ext>
            </a:extLst>
          </p:cNvPr>
          <p:cNvSpPr txBox="1"/>
          <p:nvPr/>
        </p:nvSpPr>
        <p:spPr>
          <a:xfrm>
            <a:off x="179513" y="548681"/>
            <a:ext cx="89644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РЕЧЕВЫХ НАВЫКОВ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JASPER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6E882-F080-4D5A-BAB9-A4A5DF192D3E}"/>
              </a:ext>
            </a:extLst>
          </p:cNvPr>
          <p:cNvSpPr txBox="1"/>
          <p:nvPr/>
        </p:nvSpPr>
        <p:spPr>
          <a:xfrm rot="10800000" flipV="1">
            <a:off x="467543" y="1287321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речевых навыков детей с расстройствами аутистического спектра на основе совместного внимания, символической игры, вовлеченности и регулирования.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3A26B-BF3D-491B-9683-3910D4CB373C}"/>
              </a:ext>
            </a:extLst>
          </p:cNvPr>
          <p:cNvSpPr txBox="1"/>
          <p:nvPr/>
        </p:nvSpPr>
        <p:spPr>
          <a:xfrm>
            <a:off x="467543" y="3894376"/>
            <a:ext cx="86764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Целевая группа: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Ребенок группы риска РАС в возрасте от 3 до 7 лет.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Родители (законные представители) ребенка группы риска РАС.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C9D05-12DF-4F9F-BBAE-A8A3BE435519}"/>
              </a:ext>
            </a:extLst>
          </p:cNvPr>
          <p:cNvSpPr txBox="1"/>
          <p:nvPr/>
        </p:nvSpPr>
        <p:spPr>
          <a:xfrm>
            <a:off x="467543" y="5483577"/>
            <a:ext cx="2875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Приветствие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Игровая рутина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Прощание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E8143-2828-4BFD-83DA-0C978E7CF27A}"/>
              </a:ext>
            </a:extLst>
          </p:cNvPr>
          <p:cNvSpPr txBox="1"/>
          <p:nvPr/>
        </p:nvSpPr>
        <p:spPr>
          <a:xfrm flipH="1">
            <a:off x="-180528" y="5009526"/>
            <a:ext cx="3775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Структура занятия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17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719</Words>
  <Application>Microsoft Office PowerPoint</Application>
  <PresentationFormat>Экран (4:3)</PresentationFormat>
  <Paragraphs>126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 Этапы получения психолого-педагогической поддержки детей с РАС в аутизм центре</vt:lpstr>
      <vt:lpstr> Продолжительность предоставления психолого-педагогической поддержки детям  определяется в соответствии с образовательной программой «Аутизм. Мир один для всех» с интенсивностью 3 раза в неделю, по циклам.        В цикле всего – 36 занятий.           Продолжительность занятия составляет 60 минут (час).       Форма обучения: Занятия проходят в индивидуальной, подгрупповой/групповой форме.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Асыл Мирас</dc:creator>
  <dc:description/>
  <cp:lastModifiedBy>Ботагоз Мейрамова</cp:lastModifiedBy>
  <cp:revision>185</cp:revision>
  <dcterms:created xsi:type="dcterms:W3CDTF">2022-03-04T08:13:53Z</dcterms:created>
  <dcterms:modified xsi:type="dcterms:W3CDTF">2025-02-19T04:40:27Z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35</vt:i4>
  </property>
</Properties>
</file>