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281" r:id="rId5"/>
    <p:sldId id="274" r:id="rId6"/>
    <p:sldId id="276" r:id="rId7"/>
    <p:sldId id="272" r:id="rId8"/>
    <p:sldId id="277" r:id="rId9"/>
  </p:sldIdLst>
  <p:sldSz cx="6858000" cy="9906000" type="A4"/>
  <p:notesSz cx="6858000" cy="9144000"/>
  <p:defaultTextStyle>
    <a:defPPr>
      <a:defRPr lang="ru-RU"/>
    </a:defPPr>
    <a:lvl1pPr marL="0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55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710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564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419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274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3129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983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838" algn="l" defTabSz="967710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FC5"/>
    <a:srgbClr val="F9F2E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10" y="114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1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5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5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1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75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0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9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9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86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6F51-A249-4D1A-A6A9-2E9581F4821E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0558-EB11-4764-B14B-366E32B31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6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y.aigul@mail.ru" TargetMode="External"/><Relationship Id="rId13" Type="http://schemas.openxmlformats.org/officeDocument/2006/relationships/hyperlink" Target="mailto:Basenova.nesibeli@mail.ru" TargetMode="External"/><Relationship Id="rId18" Type="http://schemas.openxmlformats.org/officeDocument/2006/relationships/hyperlink" Target="mailto:saule_suraganova@mail.ru" TargetMode="External"/><Relationship Id="rId3" Type="http://schemas.openxmlformats.org/officeDocument/2006/relationships/hyperlink" Target="mailto:bala.ombudsman@mail.ru" TargetMode="External"/><Relationship Id="rId7" Type="http://schemas.openxmlformats.org/officeDocument/2006/relationships/hyperlink" Target="mailto:jamily_1985@mail.ru" TargetMode="External"/><Relationship Id="rId12" Type="http://schemas.openxmlformats.org/officeDocument/2006/relationships/hyperlink" Target="mailto:iradeti@mail.ru" TargetMode="External"/><Relationship Id="rId17" Type="http://schemas.openxmlformats.org/officeDocument/2006/relationships/hyperlink" Target="mailto:sshakeneva@mail.ru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G.1112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ainova83@inbox.ru" TargetMode="External"/><Relationship Id="rId11" Type="http://schemas.openxmlformats.org/officeDocument/2006/relationships/hyperlink" Target="mailto:Dauren_1978@mail.ru" TargetMode="External"/><Relationship Id="rId5" Type="http://schemas.openxmlformats.org/officeDocument/2006/relationships/hyperlink" Target="mailto:aigan_777@mail.ru" TargetMode="External"/><Relationship Id="rId15" Type="http://schemas.openxmlformats.org/officeDocument/2006/relationships/hyperlink" Target="mailto:jpkta@mail.ru" TargetMode="External"/><Relationship Id="rId10" Type="http://schemas.openxmlformats.org/officeDocument/2006/relationships/hyperlink" Target="mailto:aksana_kalenova@mail.ru" TargetMode="External"/><Relationship Id="rId19" Type="http://schemas.openxmlformats.org/officeDocument/2006/relationships/hyperlink" Target="mailto:Digitalgrace777@gmail.com" TargetMode="External"/><Relationship Id="rId4" Type="http://schemas.openxmlformats.org/officeDocument/2006/relationships/hyperlink" Target="mailto:Yerlan.diana@gmail.com" TargetMode="External"/><Relationship Id="rId9" Type="http://schemas.openxmlformats.org/officeDocument/2006/relationships/hyperlink" Target="mailto:Turarbek93@mail.ru" TargetMode="External"/><Relationship Id="rId14" Type="http://schemas.openxmlformats.org/officeDocument/2006/relationships/hyperlink" Target="mailto:Karshiga.ru@mai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y.aigul@mail.ru" TargetMode="External"/><Relationship Id="rId13" Type="http://schemas.openxmlformats.org/officeDocument/2006/relationships/hyperlink" Target="mailto:iradeti@mail.ru" TargetMode="External"/><Relationship Id="rId18" Type="http://schemas.openxmlformats.org/officeDocument/2006/relationships/hyperlink" Target="mailto:sshakeneva@mail.ru" TargetMode="External"/><Relationship Id="rId3" Type="http://schemas.openxmlformats.org/officeDocument/2006/relationships/hyperlink" Target="mailto:bala.ombudsman@mail.ru" TargetMode="External"/><Relationship Id="rId7" Type="http://schemas.openxmlformats.org/officeDocument/2006/relationships/hyperlink" Target="mailto:jamily_1985@mail.ru" TargetMode="External"/><Relationship Id="rId12" Type="http://schemas.openxmlformats.org/officeDocument/2006/relationships/hyperlink" Target="mailto:shattyk_samatovna@mail.ru" TargetMode="External"/><Relationship Id="rId17" Type="http://schemas.openxmlformats.org/officeDocument/2006/relationships/hyperlink" Target="mailto:G.1112@mail.ru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jpkta@mail.ru" TargetMode="External"/><Relationship Id="rId20" Type="http://schemas.openxmlformats.org/officeDocument/2006/relationships/hyperlink" Target="mailto:Digitalgrace777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ainova83@inbox.ru" TargetMode="External"/><Relationship Id="rId11" Type="http://schemas.openxmlformats.org/officeDocument/2006/relationships/hyperlink" Target="mailto:Dauren_1978@mail.ru" TargetMode="External"/><Relationship Id="rId5" Type="http://schemas.openxmlformats.org/officeDocument/2006/relationships/hyperlink" Target="mailto:aigan_777@mail.ru" TargetMode="External"/><Relationship Id="rId15" Type="http://schemas.openxmlformats.org/officeDocument/2006/relationships/hyperlink" Target="mailto:Karshiga.ru@mail.ru" TargetMode="External"/><Relationship Id="rId10" Type="http://schemas.openxmlformats.org/officeDocument/2006/relationships/hyperlink" Target="mailto:aksana_kalenova@mail.ru" TargetMode="External"/><Relationship Id="rId19" Type="http://schemas.openxmlformats.org/officeDocument/2006/relationships/hyperlink" Target="mailto:saule_suraganova@mail.ru" TargetMode="External"/><Relationship Id="rId4" Type="http://schemas.openxmlformats.org/officeDocument/2006/relationships/hyperlink" Target="mailto:Yerlan.diana@gmail.com" TargetMode="External"/><Relationship Id="rId9" Type="http://schemas.openxmlformats.org/officeDocument/2006/relationships/hyperlink" Target="mailto:Turarbek93@mail.ru" TargetMode="External"/><Relationship Id="rId14" Type="http://schemas.openxmlformats.org/officeDocument/2006/relationships/hyperlink" Target="mailto:Basenova.nesibeli@mail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459" y="471518"/>
            <a:ext cx="6134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>
                <a:solidFill>
                  <a:srgbClr val="00B050"/>
                </a:solidFill>
                <a:latin typeface="Candara" panose="020E0502030303020204" pitchFamily="34" charset="0"/>
              </a:rPr>
              <a:t>АТА-АНАЛАРҒА АРНАЛҒАН ЖАДЫНАМА</a:t>
            </a:r>
            <a:endParaRPr lang="ru-RU" sz="26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608" y="1316769"/>
            <a:ext cx="4817692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ИНТЕРНЕТТЕ НЕ </a:t>
            </a: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ІСТЕУГЕ БОЛМАЙДЫ?</a:t>
            </a:r>
            <a:endParaRPr lang="ru-RU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459" y="1032171"/>
            <a:ext cx="920445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>
                <a:solidFill>
                  <a:srgbClr val="92D050"/>
                </a:solidFill>
                <a:latin typeface="Candara" panose="020E0502030303020204" pitchFamily="34" charset="0"/>
              </a:rPr>
              <a:t>01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357" r="23783"/>
          <a:stretch/>
        </p:blipFill>
        <p:spPr>
          <a:xfrm>
            <a:off x="5017416" y="6794339"/>
            <a:ext cx="1832964" cy="2373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6529" y="2309445"/>
            <a:ext cx="55046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Жеке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мәліметтермен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бөлісуге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– </a:t>
            </a:r>
            <a:r>
              <a:rPr lang="ru-RU" sz="1300" dirty="0" err="1">
                <a:latin typeface="Candara" panose="020E0502030303020204" pitchFamily="34" charset="0"/>
              </a:rPr>
              <a:t>үй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мекен-жайы</a:t>
            </a:r>
            <a:r>
              <a:rPr lang="ru-RU" sz="1300" dirty="0">
                <a:latin typeface="Candara" panose="020E0502030303020204" pitchFamily="34" charset="0"/>
              </a:rPr>
              <a:t>, телефон </a:t>
            </a:r>
            <a:r>
              <a:rPr lang="ru-RU" sz="1300" dirty="0" err="1">
                <a:latin typeface="Candara" panose="020E0502030303020204" pitchFamily="34" charset="0"/>
              </a:rPr>
              <a:t>нөмірі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отбасы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туралы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мәліметтер</a:t>
            </a:r>
            <a:r>
              <a:rPr lang="ru-RU" sz="1300" dirty="0">
                <a:latin typeface="Candara" panose="020E0502030303020204" pitchFamily="34" charset="0"/>
              </a:rPr>
              <a:t>, геолокация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Telegram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,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В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контакте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,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TikTok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сияқты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қауіпті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топтарға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кіруге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– Синий кит, Тихий дом, Разбуди меня в 4.20, Млечный путь, Море китов, U19, F57, беги или умри, Киты плывут вверх, f58, </a:t>
            </a:r>
            <a:r>
              <a:rPr lang="ru-RU" sz="1300" dirty="0" err="1">
                <a:latin typeface="Candara" panose="020E0502030303020204" pitchFamily="34" charset="0"/>
              </a:rPr>
              <a:t>Рина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Ня.пока</a:t>
            </a:r>
            <a:r>
              <a:rPr lang="ru-RU" sz="1300" dirty="0">
                <a:latin typeface="Candara" panose="020E0502030303020204" pitchFamily="34" charset="0"/>
              </a:rPr>
              <a:t>, 50 дней до моего..., Красный дельфин, Союз </a:t>
            </a:r>
            <a:r>
              <a:rPr lang="ru-RU" sz="1300" dirty="0" err="1">
                <a:latin typeface="Candara" panose="020E0502030303020204" pitchFamily="34" charset="0"/>
              </a:rPr>
              <a:t>нерных</a:t>
            </a:r>
            <a:r>
              <a:rPr lang="ru-RU" sz="1300" dirty="0">
                <a:latin typeface="Candara" panose="020E0502030303020204" pitchFamily="34" charset="0"/>
              </a:rPr>
              <a:t> клеток, </a:t>
            </a:r>
            <a:r>
              <a:rPr lang="en-US" sz="1300" dirty="0">
                <a:latin typeface="Candara" panose="020E0502030303020204" pitchFamily="34" charset="0"/>
              </a:rPr>
              <a:t>H</a:t>
            </a:r>
            <a:r>
              <a:rPr lang="ru-RU" sz="1300" dirty="0" err="1">
                <a:latin typeface="Candara" panose="020E0502030303020204" pitchFamily="34" charset="0"/>
              </a:rPr>
              <a:t>oney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moon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en-US" sz="1300" dirty="0">
                <a:latin typeface="Candara" panose="020E0502030303020204" pitchFamily="34" charset="0"/>
              </a:rPr>
              <a:t>C</a:t>
            </a:r>
            <a:r>
              <a:rPr lang="ru-RU" sz="1300" dirty="0" err="1">
                <a:latin typeface="Candara" panose="020E0502030303020204" pitchFamily="34" charset="0"/>
              </a:rPr>
              <a:t>оюз</a:t>
            </a:r>
            <a:r>
              <a:rPr lang="ru-RU" sz="1300" dirty="0">
                <a:latin typeface="Candara" panose="020E0502030303020204" pitchFamily="34" charset="0"/>
              </a:rPr>
              <a:t> Ян и др.</a:t>
            </a:r>
          </a:p>
          <a:p>
            <a:pPr algn="just"/>
            <a:endParaRPr lang="ru-RU" sz="13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+16, +18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жазбалары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бар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әдебиеттерді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оқуға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- </a:t>
            </a:r>
            <a:r>
              <a:rPr lang="kk-KZ" sz="1300" dirty="0">
                <a:latin typeface="Candara" panose="020E0502030303020204" pitchFamily="34" charset="0"/>
              </a:rPr>
              <a:t>Ц</a:t>
            </a:r>
            <a:r>
              <a:rPr lang="ru-RU" sz="1300" dirty="0" err="1" smtClean="0">
                <a:latin typeface="Candara" panose="020E0502030303020204" pitchFamily="34" charset="0"/>
              </a:rPr>
              <a:t>веты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пиона на снегу, </a:t>
            </a:r>
            <a:r>
              <a:rPr lang="ru-RU" sz="1300" dirty="0" smtClean="0">
                <a:latin typeface="Candara" panose="020E0502030303020204" pitchFamily="34" charset="0"/>
              </a:rPr>
              <a:t>Сплетни </a:t>
            </a:r>
            <a:r>
              <a:rPr lang="ru-RU" sz="1300" dirty="0">
                <a:latin typeface="Candara" panose="020E0502030303020204" pitchFamily="34" charset="0"/>
              </a:rPr>
              <a:t>и K-POP, </a:t>
            </a:r>
            <a:r>
              <a:rPr lang="ru-RU" sz="1300" dirty="0" smtClean="0">
                <a:latin typeface="Candara" panose="020E0502030303020204" pitchFamily="34" charset="0"/>
              </a:rPr>
              <a:t>Пока </a:t>
            </a:r>
            <a:r>
              <a:rPr lang="ru-RU" sz="1300" dirty="0">
                <a:latin typeface="Candara" panose="020E0502030303020204" pitchFamily="34" charset="0"/>
              </a:rPr>
              <a:t>не погаснет последний фонарь, </a:t>
            </a:r>
            <a:r>
              <a:rPr lang="ru-RU" sz="1300" dirty="0" smtClean="0">
                <a:latin typeface="Candara" panose="020E0502030303020204" pitchFamily="34" charset="0"/>
              </a:rPr>
              <a:t>Единственный </a:t>
            </a:r>
            <a:r>
              <a:rPr lang="ru-RU" sz="1300" dirty="0">
                <a:latin typeface="Candara" panose="020E0502030303020204" pitchFamily="34" charset="0"/>
              </a:rPr>
              <a:t>конец злодейки – смерть, </a:t>
            </a:r>
            <a:r>
              <a:rPr lang="ru-RU" sz="1300" dirty="0" smtClean="0">
                <a:latin typeface="Candara" panose="020E0502030303020204" pitchFamily="34" charset="0"/>
              </a:rPr>
              <a:t>Начало </a:t>
            </a:r>
            <a:r>
              <a:rPr lang="ru-RU" sz="1300" dirty="0">
                <a:latin typeface="Candara" panose="020E0502030303020204" pitchFamily="34" charset="0"/>
              </a:rPr>
              <a:t>после </a:t>
            </a:r>
            <a:r>
              <a:rPr lang="ru-RU" sz="1300" dirty="0" smtClean="0">
                <a:latin typeface="Candara" panose="020E0502030303020204" pitchFamily="34" charset="0"/>
              </a:rPr>
              <a:t>конца</a:t>
            </a:r>
            <a:r>
              <a:rPr lang="ru-KZ" sz="1300" dirty="0" smtClean="0">
                <a:latin typeface="Candara" panose="020E0502030303020204" pitchFamily="34" charset="0"/>
              </a:rPr>
              <a:t>, </a:t>
            </a:r>
            <a:r>
              <a:rPr lang="kk-KZ" sz="1300" dirty="0" smtClean="0">
                <a:latin typeface="Candara" panose="020E0502030303020204" pitchFamily="34" charset="0"/>
              </a:rPr>
              <a:t>Х</a:t>
            </a:r>
            <a:r>
              <a:rPr lang="ru-KZ" sz="1300" dirty="0" smtClean="0">
                <a:latin typeface="Candara" panose="020E0502030303020204" pitchFamily="34" charset="0"/>
              </a:rPr>
              <a:t>аски и его учитель белый кот, </a:t>
            </a:r>
            <a:r>
              <a:rPr lang="kk-KZ" sz="1300" dirty="0" smtClean="0">
                <a:latin typeface="Candara" panose="020E0502030303020204" pitchFamily="34" charset="0"/>
              </a:rPr>
              <a:t>М</a:t>
            </a:r>
            <a:r>
              <a:rPr lang="ru-KZ" sz="1300" dirty="0" smtClean="0">
                <a:latin typeface="Candara" panose="020E0502030303020204" pitchFamily="34" charset="0"/>
              </a:rPr>
              <a:t>агистр дьявольского культа, </a:t>
            </a:r>
            <a:r>
              <a:rPr lang="kk-KZ" sz="1300" dirty="0" smtClean="0">
                <a:latin typeface="Candara" panose="020E0502030303020204" pitchFamily="34" charset="0"/>
              </a:rPr>
              <a:t>З</a:t>
            </a:r>
            <a:r>
              <a:rPr lang="ru-KZ" sz="1300" dirty="0" smtClean="0">
                <a:latin typeface="Candara" panose="020E0502030303020204" pitchFamily="34" charset="0"/>
              </a:rPr>
              <a:t>лодейский путь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және</a:t>
            </a:r>
            <a:r>
              <a:rPr lang="ru-RU" sz="1300" dirty="0">
                <a:latin typeface="Candara" panose="020E0502030303020204" pitchFamily="34" charset="0"/>
              </a:rPr>
              <a:t> т. б</a:t>
            </a:r>
            <a:r>
              <a:rPr lang="ru-RU" sz="1300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Қауіпті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онлайн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ойындарын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ойнауға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- </a:t>
            </a:r>
            <a:r>
              <a:rPr lang="ru-RU" sz="1300" dirty="0" err="1">
                <a:latin typeface="Candara" panose="020E0502030303020204" pitchFamily="34" charset="0"/>
              </a:rPr>
              <a:t>Schoolboy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runaway</a:t>
            </a:r>
            <a:r>
              <a:rPr lang="ru-RU" sz="1300" dirty="0">
                <a:latin typeface="Candara" panose="020E0502030303020204" pitchFamily="34" charset="0"/>
              </a:rPr>
              <a:t> – </a:t>
            </a:r>
            <a:r>
              <a:rPr lang="ru-RU" sz="1300" dirty="0" err="1" smtClean="0">
                <a:latin typeface="Candara" panose="020E0502030303020204" pitchFamily="34" charset="0"/>
              </a:rPr>
              <a:t>stealth</a:t>
            </a:r>
            <a:r>
              <a:rPr lang="ru-RU" sz="1300" dirty="0" smtClean="0">
                <a:latin typeface="Candara" panose="020E0502030303020204" pitchFamily="34" charset="0"/>
              </a:rPr>
              <a:t>, </a:t>
            </a:r>
            <a:r>
              <a:rPr lang="en-US" sz="1300" dirty="0" err="1" smtClean="0">
                <a:latin typeface="Candara" panose="020E0502030303020204" pitchFamily="34" charset="0"/>
              </a:rPr>
              <a:t>GachaLife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және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т.б</a:t>
            </a:r>
            <a:r>
              <a:rPr lang="ru-RU" sz="13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800183" y="2504299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0100" y="3331578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0017" y="4139401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0" idx="4"/>
            <a:endCxn id="19" idx="0"/>
          </p:cNvCxnSpPr>
          <p:nvPr/>
        </p:nvCxnSpPr>
        <p:spPr>
          <a:xfrm flipH="1">
            <a:off x="891709" y="2687516"/>
            <a:ext cx="83" cy="644062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4"/>
            <a:endCxn id="20" idx="0"/>
          </p:cNvCxnSpPr>
          <p:nvPr/>
        </p:nvCxnSpPr>
        <p:spPr>
          <a:xfrm flipH="1">
            <a:off x="891626" y="3514795"/>
            <a:ext cx="83" cy="62460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49501" y="5934099"/>
            <a:ext cx="4824800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БАЛАНЫҢ </a:t>
            </a: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ӘРЕКЕТІН </a:t>
            </a:r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ҚАЛАЙ БАСҚАРУҒА БОЛАДЫ?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6439" y="5661587"/>
            <a:ext cx="1042272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>
                <a:solidFill>
                  <a:srgbClr val="92D050"/>
                </a:solidFill>
                <a:latin typeface="Candara" panose="020E0502030303020204" pitchFamily="34" charset="0"/>
              </a:rPr>
              <a:t>02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4358" y="4915390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0" idx="4"/>
            <a:endCxn id="24" idx="0"/>
          </p:cNvCxnSpPr>
          <p:nvPr/>
        </p:nvCxnSpPr>
        <p:spPr>
          <a:xfrm>
            <a:off x="891626" y="4322618"/>
            <a:ext cx="4341" cy="592772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76529" y="6907429"/>
            <a:ext cx="3719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Ата-ана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бақылауының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параметрлерін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пайдаланыңыз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. </a:t>
            </a:r>
            <a:r>
              <a:rPr lang="ru-RU" sz="1300" dirty="0" err="1">
                <a:latin typeface="Candara" panose="020E0502030303020204" pitchFamily="34" charset="0"/>
              </a:rPr>
              <a:t>Мысалы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Family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Link</a:t>
            </a:r>
            <a:r>
              <a:rPr lang="ru-RU" sz="1300" dirty="0">
                <a:latin typeface="Candara" panose="020E0502030303020204" pitchFamily="34" charset="0"/>
              </a:rPr>
              <a:t> (</a:t>
            </a:r>
            <a:r>
              <a:rPr lang="ru-RU" sz="1300" dirty="0" err="1">
                <a:latin typeface="Candara" panose="020E0502030303020204" pitchFamily="34" charset="0"/>
              </a:rPr>
              <a:t>Android</a:t>
            </a:r>
            <a:r>
              <a:rPr lang="ru-RU" sz="1300" dirty="0">
                <a:latin typeface="Candara" panose="020E0502030303020204" pitchFamily="34" charset="0"/>
              </a:rPr>
              <a:t>), </a:t>
            </a:r>
            <a:r>
              <a:rPr lang="ru-RU" sz="1300" dirty="0" err="1">
                <a:latin typeface="Candara" panose="020E0502030303020204" pitchFamily="34" charset="0"/>
              </a:rPr>
              <a:t>Screen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Time</a:t>
            </a:r>
            <a:r>
              <a:rPr lang="ru-RU" sz="1300" dirty="0">
                <a:latin typeface="Candara" panose="020E0502030303020204" pitchFamily="34" charset="0"/>
              </a:rPr>
              <a:t> (</a:t>
            </a:r>
            <a:r>
              <a:rPr lang="ru-RU" sz="1300" dirty="0" err="1">
                <a:latin typeface="Candara" panose="020E0502030303020204" pitchFamily="34" charset="0"/>
              </a:rPr>
              <a:t>iOS</a:t>
            </a:r>
            <a:r>
              <a:rPr lang="ru-RU" sz="1300" dirty="0">
                <a:latin typeface="Candara" panose="020E0502030303020204" pitchFamily="34" charset="0"/>
              </a:rPr>
              <a:t>)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Баланың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әлеуметтік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желілердегі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достары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мен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жазылымдарының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тізімін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бақылаңыз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.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Мыналарға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көңіл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бөліңіз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- </a:t>
            </a:r>
            <a:r>
              <a:rPr lang="ru-RU" sz="1300" dirty="0" err="1">
                <a:latin typeface="Candara" panose="020E0502030303020204" pitchFamily="34" charset="0"/>
              </a:rPr>
              <a:t>анонимді</a:t>
            </a:r>
            <a:r>
              <a:rPr lang="ru-RU" sz="1300" dirty="0">
                <a:latin typeface="Candara" panose="020E0502030303020204" pitchFamily="34" charset="0"/>
              </a:rPr>
              <a:t> профиль </a:t>
            </a:r>
            <a:r>
              <a:rPr lang="ru-RU" sz="1300" dirty="0" err="1">
                <a:latin typeface="Candara" panose="020E0502030303020204" pitchFamily="34" charset="0"/>
              </a:rPr>
              <a:t>немесе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сатанистік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таңбалары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белгілері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иероглифтері</a:t>
            </a:r>
            <a:r>
              <a:rPr lang="ru-RU" sz="1300" dirty="0">
                <a:latin typeface="Candara" panose="020E0502030303020204" pitchFamily="34" charset="0"/>
              </a:rPr>
              <a:t>, еврей, араб </a:t>
            </a:r>
            <a:r>
              <a:rPr lang="ru-RU" sz="1300" dirty="0" err="1">
                <a:latin typeface="Candara" panose="020E0502030303020204" pitchFamily="34" charset="0"/>
              </a:rPr>
              <a:t>қарағашы</a:t>
            </a:r>
            <a:r>
              <a:rPr lang="ru-RU" sz="1300" dirty="0">
                <a:latin typeface="Candara" panose="020E0502030303020204" pitchFamily="34" charset="0"/>
              </a:rPr>
              <a:t>, санскрит </a:t>
            </a:r>
            <a:r>
              <a:rPr lang="ru-RU" sz="1300" dirty="0" err="1">
                <a:latin typeface="Candara" panose="020E0502030303020204" pitchFamily="34" charset="0"/>
              </a:rPr>
              <a:t>қаріптері</a:t>
            </a:r>
            <a:r>
              <a:rPr lang="ru-RU" sz="1300" dirty="0">
                <a:latin typeface="Candara" panose="020E0502030303020204" pitchFamily="34" charset="0"/>
              </a:rPr>
              <a:t>, аниме </a:t>
            </a:r>
            <a:r>
              <a:rPr lang="ru-RU" sz="1300" dirty="0" err="1">
                <a:latin typeface="Candara" panose="020E0502030303020204" pitchFamily="34" charset="0"/>
              </a:rPr>
              <a:t>суреттері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және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т.б</a:t>
            </a:r>
            <a:r>
              <a:rPr lang="ru-RU" sz="1300" dirty="0">
                <a:latin typeface="Candara" panose="020E0502030303020204" pitchFamily="34" charset="0"/>
              </a:rPr>
              <a:t>. бар </a:t>
            </a:r>
            <a:r>
              <a:rPr lang="ru-RU" sz="1300" dirty="0" err="1">
                <a:latin typeface="Candara" panose="020E0502030303020204" pitchFamily="34" charset="0"/>
              </a:rPr>
              <a:t>профильдер</a:t>
            </a:r>
            <a:r>
              <a:rPr lang="ru-RU" sz="13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0" name="Овал 39"/>
          <p:cNvSpPr/>
          <p:nvPr/>
        </p:nvSpPr>
        <p:spPr>
          <a:xfrm>
            <a:off x="796757" y="7184230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96674" y="7849487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40" idx="4"/>
            <a:endCxn id="41" idx="0"/>
          </p:cNvCxnSpPr>
          <p:nvPr/>
        </p:nvCxnSpPr>
        <p:spPr>
          <a:xfrm flipH="1">
            <a:off x="888283" y="7367447"/>
            <a:ext cx="83" cy="48204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96673" y="8602069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1" idx="4"/>
            <a:endCxn id="43" idx="0"/>
          </p:cNvCxnSpPr>
          <p:nvPr/>
        </p:nvCxnSpPr>
        <p:spPr>
          <a:xfrm flipH="1">
            <a:off x="888282" y="8032704"/>
            <a:ext cx="1" cy="569365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98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493487" y="7716388"/>
            <a:ext cx="6030236" cy="1792199"/>
          </a:xfrm>
          <a:prstGeom prst="rect">
            <a:avLst/>
          </a:prstGeom>
          <a:noFill/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56608" y="414180"/>
            <a:ext cx="4817692" cy="678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БАЛАНЫҢ ҚАНДАЙ </a:t>
            </a: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МІНЕЗ-ҚҰЛҚЫНА </a:t>
            </a:r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НАЗАР АУДАРУ КЕРЕК?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752" y="129582"/>
            <a:ext cx="1035860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>
                <a:solidFill>
                  <a:srgbClr val="92D050"/>
                </a:solidFill>
                <a:latin typeface="Candara" panose="020E0502030303020204" pitchFamily="34" charset="0"/>
              </a:rPr>
              <a:t>03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0077" y="1806771"/>
            <a:ext cx="2025650" cy="892552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Candara" panose="020E0502030303020204" pitchFamily="34" charset="0"/>
              </a:rPr>
              <a:t>Бала </a:t>
            </a:r>
            <a:r>
              <a:rPr lang="ru-RU" sz="1300" dirty="0" err="1">
                <a:latin typeface="Candara" panose="020E0502030303020204" pitchFamily="34" charset="0"/>
              </a:rPr>
              <a:t>ерте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ұйықтаса</a:t>
            </a:r>
            <a:r>
              <a:rPr lang="ru-RU" sz="1300" dirty="0">
                <a:latin typeface="Candara" panose="020E0502030303020204" pitchFamily="34" charset="0"/>
              </a:rPr>
              <a:t> да, </a:t>
            </a:r>
            <a:r>
              <a:rPr lang="ru-RU" sz="1300" dirty="0" err="1">
                <a:latin typeface="Candara" panose="020E0502030303020204" pitchFamily="34" charset="0"/>
              </a:rPr>
              <a:t>түн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ортасында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жиі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оянса</a:t>
            </a:r>
            <a:r>
              <a:rPr lang="ru-RU" sz="1300" dirty="0">
                <a:latin typeface="Candara" panose="020E0502030303020204" pitchFamily="34" charset="0"/>
              </a:rPr>
              <a:t> да </a:t>
            </a:r>
            <a:r>
              <a:rPr lang="ru-RU" sz="1300" dirty="0" err="1">
                <a:latin typeface="Candara" panose="020E0502030303020204" pitchFamily="34" charset="0"/>
              </a:rPr>
              <a:t>жеткілікті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latin typeface="Candara" panose="020E0502030303020204" pitchFamily="34" charset="0"/>
              </a:rPr>
              <a:t>ұйықтамайды</a:t>
            </a:r>
            <a:endParaRPr lang="ru-RU" sz="1300" dirty="0">
              <a:latin typeface="Candara" panose="020E0502030303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0261" y="1806771"/>
            <a:ext cx="1694585" cy="1092607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Түсіндірусіз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денеде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кесілген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көгерген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немесе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басқа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жаралардың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пайда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болуы</a:t>
            </a:r>
            <a:endParaRPr lang="ru-RU" sz="13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9380" y="1806771"/>
            <a:ext cx="2324507" cy="892552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Көңілсіз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музыканы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тыңдау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,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депрессиялық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немесе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агрессивті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сюжеттері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бар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бейнелерді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көру</a:t>
            </a:r>
            <a:endParaRPr lang="ru-RU" sz="13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487" y="3364614"/>
            <a:ext cx="2797872" cy="692497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Оқшаулану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, агрессия,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өз-өзімен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кету,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жақындарымен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қарым-қатынастан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бас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тарту</a:t>
            </a:r>
            <a:endParaRPr lang="ru-RU" sz="13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81001" y="3364614"/>
            <a:ext cx="2942722" cy="692497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Бала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мағынасы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түсініксіз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қорқынышты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символдардың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немесе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белгілердің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andara" panose="020E0502030303020204" pitchFamily="34" charset="0"/>
              </a:rPr>
              <a:t>суретін</a:t>
            </a:r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салады</a:t>
            </a:r>
            <a:r>
              <a:rPr lang="ru-RU" sz="13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ru-RU" sz="13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768" y="1190641"/>
            <a:ext cx="622586" cy="6225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6870" y="1423121"/>
            <a:ext cx="573238" cy="32718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1935" y="1292230"/>
            <a:ext cx="445038" cy="4450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532" t="177" r="6835" b="8587"/>
          <a:stretch/>
        </p:blipFill>
        <p:spPr>
          <a:xfrm>
            <a:off x="1637180" y="2806408"/>
            <a:ext cx="510486" cy="518870"/>
          </a:xfrm>
          <a:prstGeom prst="cloud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803" r="8803"/>
          <a:stretch/>
        </p:blipFill>
        <p:spPr>
          <a:xfrm>
            <a:off x="4803977" y="2841503"/>
            <a:ext cx="478368" cy="478368"/>
          </a:xfrm>
          <a:prstGeom prst="cloud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649500" y="4339235"/>
            <a:ext cx="5200879" cy="385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БАЛАҒА ҚАЛАЙ КӨМЕК КӨРСЕТУ ҚАЖЕТ?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394" y="3920145"/>
            <a:ext cx="1090362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>
                <a:solidFill>
                  <a:srgbClr val="92D050"/>
                </a:solidFill>
                <a:latin typeface="Candara" panose="020E0502030303020204" pitchFamily="34" charset="0"/>
              </a:rPr>
              <a:t>04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6529" y="5034225"/>
            <a:ext cx="41002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err="1">
                <a:latin typeface="Candara" panose="020E0502030303020204" pitchFamily="34" charset="0"/>
              </a:rPr>
              <a:t>Баланың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эмоционалды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жағдайы</a:t>
            </a:r>
            <a:r>
              <a:rPr lang="ru-RU" sz="1300" dirty="0">
                <a:latin typeface="Candara" panose="020E0502030303020204" pitchFamily="34" charset="0"/>
              </a:rPr>
              <a:t> мен </a:t>
            </a:r>
            <a:r>
              <a:rPr lang="ru-RU" sz="1300" dirty="0" err="1">
                <a:latin typeface="Candara" panose="020E0502030303020204" pitchFamily="34" charset="0"/>
              </a:rPr>
              <a:t>мінез-құлқын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мұқият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қадағалаңыз</a:t>
            </a:r>
            <a:endParaRPr lang="ru-RU" sz="1300" dirty="0">
              <a:latin typeface="Candara" panose="020E0502030303020204" pitchFamily="34" charset="0"/>
            </a:endParaRP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Балаңызбен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үнемі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сөйлесіңіз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оның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өмірі</a:t>
            </a:r>
            <a:r>
              <a:rPr lang="ru-RU" sz="1300" dirty="0">
                <a:latin typeface="Candara" panose="020E0502030303020204" pitchFamily="34" charset="0"/>
              </a:rPr>
              <a:t> мен </a:t>
            </a:r>
            <a:r>
              <a:rPr lang="ru-RU" sz="1300" dirty="0" err="1">
                <a:latin typeface="Candara" panose="020E0502030303020204" pitchFamily="34" charset="0"/>
              </a:rPr>
              <a:t>уайм-қайғысына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қызығушылық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танытыңыз</a:t>
            </a:r>
            <a:r>
              <a:rPr lang="ru-RU" sz="1300" dirty="0">
                <a:latin typeface="Candara" panose="020E0502030303020204" pitchFamily="34" charset="0"/>
              </a:rPr>
              <a:t>. 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dirty="0">
                <a:latin typeface="Candara" panose="020E0502030303020204" pitchFamily="34" charset="0"/>
              </a:rPr>
              <a:t>Бала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Сізге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кез-келген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уақытта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келіп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өз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ойларымен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бөлісе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алатынын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сезінуі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керек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47" name="Овал 46"/>
          <p:cNvSpPr/>
          <p:nvPr/>
        </p:nvSpPr>
        <p:spPr>
          <a:xfrm>
            <a:off x="796757" y="5209388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96674" y="5821814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47" idx="4"/>
            <a:endCxn id="48" idx="0"/>
          </p:cNvCxnSpPr>
          <p:nvPr/>
        </p:nvCxnSpPr>
        <p:spPr>
          <a:xfrm flipH="1">
            <a:off x="888283" y="5392605"/>
            <a:ext cx="83" cy="429209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796673" y="6381997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8" idx="4"/>
            <a:endCxn id="50" idx="0"/>
          </p:cNvCxnSpPr>
          <p:nvPr/>
        </p:nvCxnSpPr>
        <p:spPr>
          <a:xfrm flipH="1">
            <a:off x="888282" y="6005031"/>
            <a:ext cx="1" cy="37696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762" y="4995031"/>
            <a:ext cx="1657592" cy="1620456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656991" y="7034577"/>
            <a:ext cx="5200879" cy="385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ҚАЙДА ЖҮГІНУ КЕРЕК?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76334" y="6615487"/>
            <a:ext cx="1037463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>
                <a:solidFill>
                  <a:srgbClr val="92D050"/>
                </a:solidFill>
                <a:latin typeface="Candara" panose="020E0502030303020204" pitchFamily="34" charset="0"/>
              </a:rPr>
              <a:t>05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83608" y="7723483"/>
            <a:ext cx="44105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err="1">
                <a:latin typeface="Candara" panose="020E0502030303020204" pitchFamily="34" charset="0"/>
              </a:rPr>
              <a:t>мектептің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педагог-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психологына</a:t>
            </a:r>
            <a:endParaRPr lang="ru-RU" sz="13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just"/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 dirty="0" err="1">
                <a:latin typeface="Candara" panose="020E0502030303020204" pitchFamily="34" charset="0"/>
              </a:rPr>
              <a:t>мектептегі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Ата-аналарды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педагогикалық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қолдау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орталығына</a:t>
            </a:r>
            <a:endParaRPr lang="ru-RU" sz="13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just"/>
            <a:endParaRPr lang="ru-RU" sz="8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300" dirty="0" err="1">
                <a:latin typeface="Candara" panose="020E0502030303020204" pitchFamily="34" charset="0"/>
              </a:rPr>
              <a:t>Балаларды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психологиялық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қолдау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 smtClean="0">
                <a:latin typeface="Candara" panose="020E0502030303020204" pitchFamily="34" charset="0"/>
              </a:rPr>
              <a:t>орталығына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endParaRPr lang="ru-RU" sz="1300" dirty="0">
              <a:latin typeface="Candara" panose="020E0502030303020204" pitchFamily="34" charset="0"/>
            </a:endParaRPr>
          </a:p>
          <a:p>
            <a:pPr algn="just"/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 dirty="0">
                <a:latin typeface="Candara" panose="020E0502030303020204" pitchFamily="34" charset="0"/>
              </a:rPr>
              <a:t>Б</a:t>
            </a:r>
            <a:r>
              <a:rPr lang="ru-RU" sz="1300" dirty="0" smtClean="0">
                <a:latin typeface="Candara" panose="020E0502030303020204" pitchFamily="34" charset="0"/>
              </a:rPr>
              <a:t>ала </a:t>
            </a:r>
            <a:r>
              <a:rPr lang="ru-RU" sz="1300" dirty="0" err="1">
                <a:latin typeface="Candara" panose="020E0502030303020204" pitchFamily="34" charset="0"/>
              </a:rPr>
              <a:t>құқықтары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жөніндегі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өңірлік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уәкілге</a:t>
            </a:r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«111»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нөміріне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– </a:t>
            </a:r>
            <a:r>
              <a:rPr lang="ru-RU" sz="1300" dirty="0" err="1">
                <a:latin typeface="Candara" panose="020E0502030303020204" pitchFamily="34" charset="0"/>
              </a:rPr>
              <a:t>тәулік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бойы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тегін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балаларға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арналған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байланыс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орталығы</a:t>
            </a:r>
            <a:endParaRPr lang="ru-RU" sz="1300" dirty="0">
              <a:latin typeface="Candara" panose="020E050203030302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387" t="6480" r="25851" b="5935"/>
          <a:stretch/>
        </p:blipFill>
        <p:spPr>
          <a:xfrm>
            <a:off x="863298" y="8629890"/>
            <a:ext cx="764056" cy="745863"/>
          </a:xfrm>
          <a:prstGeom prst="cloud">
            <a:avLst/>
          </a:prstGeom>
          <a:solidFill>
            <a:srgbClr val="CFDFC5"/>
          </a:solidFill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439" y="7809163"/>
            <a:ext cx="1221774" cy="8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90310"/>
              </p:ext>
            </p:extLst>
          </p:nvPr>
        </p:nvGraphicFramePr>
        <p:xfrm>
          <a:off x="262393" y="1709265"/>
          <a:ext cx="6319816" cy="7792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1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Өңір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baseline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АТӘ, телефон нөмірі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Бимендина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Асима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Темкеновна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8 701 516 01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bala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ombudsman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@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Ерлан Диана Ерлановна, 8 771 770 51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Yerlan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diana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gmail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com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Шымкент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Наимбекова Айжан Избасхановна,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8 775 210 80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aigan_777@mail.ru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Ақмола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Асаинова Асем Ануарбеккызы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8 705 519 36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asainova83@inbox.ru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Ақөбе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Тулеуова Нуржамиля Нурлыбаевна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8 778 505 80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jamily_1985@mail.ru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9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Есимбекова Айгуль Канатовна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8 777 888 16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y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aigul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@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endParaRPr lang="kk-KZ" sz="1100" b="0" u="sng" dirty="0">
                        <a:solidFill>
                          <a:srgbClr val="0563C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Сарсембаева Айжан Махсут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8 701 352 51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Turarbek93@mail.ru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ШҚО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Каленова Аксана Александровна, 8 777 153 82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aksana_kalenova@mail.ru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Багжанов Даурен Ораевич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8 747 187 76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Dauren_1978@mail.ru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БҚО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Утебалиева Шаттық Саматқызы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775 370 57 30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shattyk_samatovna@mail.ru 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Қарағанды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Киселева Ирина Болеславовна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8 701 444 39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iradeti@mail.ru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Қостанай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Басенова Несибели Заривановна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8 701 778 35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Basenova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nesibeli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@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Қызылорда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Тоганова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Жаксыгуль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Кохановна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8 701 515 04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Karshiga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ru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@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Маңғыстау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Болатбаева Тілектес Аманкоскызы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8 701 463 33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jpkta@mail.ru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Жунусова Эльзира Ауесхановна, 8 777 213 75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elzira@list.ru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Жетісу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Егинбаев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Ермек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Молдакулович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aqjoljetisy@mail.ru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Ұлытау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Жаппасова Гульмира Алпысбаевна, 8 776 976 76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G.1112@mail.ru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 </a:t>
                      </a:r>
                      <a:r>
                        <a:rPr lang="ru-RU" sz="1100" b="1" dirty="0" err="1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Шакенова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Сауле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Сабитовна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8 707 498 51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sshakeneva@mail.ru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1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СҚО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Сураганова Сауле Куандыковна, 8 705 320 60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saule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_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suraganova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@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mail</a:t>
                      </a:r>
                      <a:r>
                        <a:rPr lang="ru-RU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.</a:t>
                      </a:r>
                      <a:r>
                        <a:rPr lang="en-US" sz="1100" b="0" u="sng" dirty="0" err="1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Түркістан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Егамбердиева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Динара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Асыловна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8 702 720 17</a:t>
                      </a:r>
                      <a:r>
                        <a:rPr lang="kk-KZ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Digitalgrace777@gmail.com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1950" y="575972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andara" panose="020E0502030303020204" pitchFamily="34" charset="0"/>
              </a:rPr>
              <a:t>БАЛА ҚҰҚЫҚТАРЫ ЖӨНІНДЕГІ ӨҢІРЛІК </a:t>
            </a:r>
            <a:r>
              <a:rPr lang="ru-RU" sz="2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УӘКІЛДЕРІ</a:t>
            </a:r>
            <a:endParaRPr lang="ru-RU" sz="28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1950" y="575972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andara" panose="020E0502030303020204" pitchFamily="34" charset="0"/>
              </a:rPr>
              <a:t>ПСИХОЛОГИЯЛЫҚ ҚОЛДАУ ОРТАЛЫҚТАРЫ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734" y="1685111"/>
          <a:ext cx="6401331" cy="7842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3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Өңір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Мекен-жайы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</a:t>
                      </a:r>
                      <a:r>
                        <a:rPr lang="kk-KZ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рсая-2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Достық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8 771 592 89</a:t>
                      </a:r>
                      <a:r>
                        <a:rPr lang="ru-RU" sz="110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Панфилов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8 702 836 20</a:t>
                      </a:r>
                      <a:r>
                        <a:rPr lang="ru-RU" sz="110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Шымкент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Шымкент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Ж.Тынбаев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8 701 383 11</a:t>
                      </a:r>
                      <a:r>
                        <a:rPr lang="ru-RU" sz="110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Ақмола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1100" b="1" dirty="0" err="1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Көкшетау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Пушкин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8 775 457 66- 13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Ақөбе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Ақтөбе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 </a:t>
                      </a: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ауданы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Әбілхайыр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хан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даңғылы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8 747 207 52</a:t>
                      </a:r>
                      <a:r>
                        <a:rPr lang="ru-RU" sz="1100" baseline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Қонаев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шағын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аудан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baseline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baseline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мектеп-лицейі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8 702 578 47</a:t>
                      </a:r>
                      <a:r>
                        <a:rPr lang="kk-KZ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Худин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8 701 429 25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8 701 493 48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ШҚО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Өскемен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Чехов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(7232) 26 78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би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даңғылы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8 707 378 75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БҚО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Орал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Жәңгір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хан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8 705 591 30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Қарағанды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Қарағанды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Әлиханов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8 778 374 56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Қостанай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Баймағамбетов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(7142) 51 18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Қызылорда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Қызылорда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Жүсіп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Қыдыров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8 705 787 25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Маңғыстау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Ақтау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шағын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аудан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8 777 599 39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Қабылбаев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уақытша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8 771 176 33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Жетісу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1100" b="1" dirty="0" err="1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Талдықорған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Өтенай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ауданы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Ә.Т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ұңғатов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8 747 846 92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Ұлытау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Жезқазған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8 705 119 09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16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 </a:t>
                      </a:r>
                      <a:r>
                        <a:rPr lang="ru-RU" sz="1100" b="1" dirty="0" err="1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Мәшһүр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Жүсіп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(7182) 32 69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8 777 762 51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(7182) 32 85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СҚО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Петропавл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Жабаев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көшесі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8 701 541 67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Түркістан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Түркістан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қаласы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Жаңа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шағын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ауданы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№9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көше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8 702 991 31</a:t>
                      </a:r>
                      <a:r>
                        <a:rPr lang="ru-RU" sz="1100" b="0" i="0" u="none" baseline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459" y="471518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Candara" panose="020E0502030303020204" pitchFamily="34" charset="0"/>
              </a:rPr>
              <a:t>ПАМЯТКА ДЛЯ 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56608" y="1316769"/>
            <a:ext cx="4817692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ЧТО НЕ СТОИТ ДЕЛАТЬ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В ИНТЕРНЕТЕ ?</a:t>
            </a:r>
            <a:endParaRPr lang="ru-RU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459" y="1032171"/>
            <a:ext cx="920445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01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357" r="23783"/>
          <a:stretch/>
        </p:blipFill>
        <p:spPr>
          <a:xfrm>
            <a:off x="5017416" y="6794339"/>
            <a:ext cx="1832964" cy="2373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6529" y="2309445"/>
            <a:ext cx="55046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Делиться личными данными </a:t>
            </a:r>
            <a:r>
              <a:rPr lang="ru-RU" sz="1300" dirty="0">
                <a:latin typeface="Candara" panose="020E0502030303020204" pitchFamily="34" charset="0"/>
              </a:rPr>
              <a:t>– домашний адрес, номер телефона, данные </a:t>
            </a:r>
            <a:r>
              <a:rPr lang="ru-RU" sz="1300" dirty="0" smtClean="0">
                <a:latin typeface="Candara" panose="020E0502030303020204" pitchFamily="34" charset="0"/>
              </a:rPr>
              <a:t>о </a:t>
            </a:r>
            <a:r>
              <a:rPr lang="ru-RU" sz="1300" dirty="0">
                <a:latin typeface="Candara" panose="020E0502030303020204" pitchFamily="34" charset="0"/>
              </a:rPr>
              <a:t>своей семье, </a:t>
            </a:r>
            <a:r>
              <a:rPr lang="ru-RU" sz="1300" dirty="0" err="1">
                <a:latin typeface="Candara" panose="020E0502030303020204" pitchFamily="34" charset="0"/>
              </a:rPr>
              <a:t>геолокации</a:t>
            </a:r>
            <a:endParaRPr lang="ru-RU" sz="1300" dirty="0">
              <a:latin typeface="Candara" panose="020E0502030303020204" pitchFamily="34" charset="0"/>
            </a:endParaRP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Посещать опасные группы в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Telegram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,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В</a:t>
            </a:r>
            <a:r>
              <a:rPr lang="ru-RU" sz="13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контакте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, </a:t>
            </a:r>
            <a:r>
              <a:rPr lang="ru-RU" sz="13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TikTok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– синий кит, тихий дом, разбуди меня в 4.20, млечный путь, море китов, U19, F57, беги или умри, киты плывут вверх, f58, </a:t>
            </a:r>
            <a:r>
              <a:rPr lang="ru-RU" sz="1300" dirty="0" err="1">
                <a:latin typeface="Candara" panose="020E0502030303020204" pitchFamily="34" charset="0"/>
              </a:rPr>
              <a:t>Рина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err="1">
                <a:latin typeface="Candara" panose="020E0502030303020204" pitchFamily="34" charset="0"/>
              </a:rPr>
              <a:t>Ня.пока</a:t>
            </a:r>
            <a:r>
              <a:rPr lang="ru-RU" sz="1300" dirty="0">
                <a:latin typeface="Candara" panose="020E0502030303020204" pitchFamily="34" charset="0"/>
              </a:rPr>
              <a:t>, 50 дней до моего..., красный дельфин, союз </a:t>
            </a:r>
            <a:r>
              <a:rPr lang="ru-RU" sz="1300" dirty="0" err="1">
                <a:latin typeface="Candara" panose="020E0502030303020204" pitchFamily="34" charset="0"/>
              </a:rPr>
              <a:t>нерных</a:t>
            </a:r>
            <a:r>
              <a:rPr lang="ru-RU" sz="1300" dirty="0">
                <a:latin typeface="Candara" panose="020E0502030303020204" pitchFamily="34" charset="0"/>
              </a:rPr>
              <a:t> клеток, </a:t>
            </a:r>
            <a:r>
              <a:rPr lang="ru-RU" sz="1300" dirty="0" err="1">
                <a:latin typeface="Candara" panose="020E0502030303020204" pitchFamily="34" charset="0"/>
              </a:rPr>
              <a:t>нoney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moon</a:t>
            </a:r>
            <a:r>
              <a:rPr lang="ru-RU" sz="1300" dirty="0">
                <a:latin typeface="Candara" panose="020E0502030303020204" pitchFamily="34" charset="0"/>
              </a:rPr>
              <a:t>, союз Ян и др.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Читать литературу с пометками +16, +18 </a:t>
            </a:r>
            <a:r>
              <a:rPr lang="ru-RU" sz="1300" dirty="0">
                <a:latin typeface="Candara" panose="020E0502030303020204" pitchFamily="34" charset="0"/>
              </a:rPr>
              <a:t>- </a:t>
            </a:r>
            <a:r>
              <a:rPr lang="kk-KZ" sz="1300" dirty="0">
                <a:latin typeface="Candara" panose="020E0502030303020204" pitchFamily="34" charset="0"/>
              </a:rPr>
              <a:t>Ц</a:t>
            </a:r>
            <a:r>
              <a:rPr lang="ru-RU" sz="1300" dirty="0" err="1">
                <a:latin typeface="Candara" panose="020E0502030303020204" pitchFamily="34" charset="0"/>
              </a:rPr>
              <a:t>веты</a:t>
            </a:r>
            <a:r>
              <a:rPr lang="ru-RU" sz="1300" dirty="0">
                <a:latin typeface="Candara" panose="020E0502030303020204" pitchFamily="34" charset="0"/>
              </a:rPr>
              <a:t> пиона на снегу, Сплетни и K-POP, Пока не погаснет последний фонарь, Единственный конец злодейки – смерть, Начало после конца</a:t>
            </a:r>
            <a:r>
              <a:rPr lang="ru-KZ" sz="1300" dirty="0">
                <a:latin typeface="Candara" panose="020E0502030303020204" pitchFamily="34" charset="0"/>
              </a:rPr>
              <a:t>, </a:t>
            </a:r>
            <a:r>
              <a:rPr lang="kk-KZ" sz="1300" dirty="0">
                <a:latin typeface="Candara" panose="020E0502030303020204" pitchFamily="34" charset="0"/>
              </a:rPr>
              <a:t>Х</a:t>
            </a:r>
            <a:r>
              <a:rPr lang="ru-KZ" sz="1300" dirty="0">
                <a:latin typeface="Candara" panose="020E0502030303020204" pitchFamily="34" charset="0"/>
              </a:rPr>
              <a:t>аски и его учитель белый кот, </a:t>
            </a:r>
            <a:r>
              <a:rPr lang="kk-KZ" sz="1300" dirty="0">
                <a:latin typeface="Candara" panose="020E0502030303020204" pitchFamily="34" charset="0"/>
              </a:rPr>
              <a:t>М</a:t>
            </a:r>
            <a:r>
              <a:rPr lang="ru-KZ" sz="1300" dirty="0">
                <a:latin typeface="Candara" panose="020E0502030303020204" pitchFamily="34" charset="0"/>
              </a:rPr>
              <a:t>агистр дьявольского культа, </a:t>
            </a:r>
            <a:r>
              <a:rPr lang="kk-KZ" sz="1300" dirty="0">
                <a:latin typeface="Candara" panose="020E0502030303020204" pitchFamily="34" charset="0"/>
              </a:rPr>
              <a:t>З</a:t>
            </a:r>
            <a:r>
              <a:rPr lang="ru-KZ" sz="1300" dirty="0">
                <a:latin typeface="Candara" panose="020E0502030303020204" pitchFamily="34" charset="0"/>
              </a:rPr>
              <a:t>лодейский путь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r>
              <a:rPr lang="ru-RU" sz="1300" dirty="0">
                <a:latin typeface="Candara" panose="020E0502030303020204" pitchFamily="34" charset="0"/>
              </a:rPr>
              <a:t>и др.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Играть в опасные онлайн игры </a:t>
            </a:r>
            <a:r>
              <a:rPr lang="ru-RU" sz="1300" dirty="0">
                <a:latin typeface="Candara" panose="020E0502030303020204" pitchFamily="34" charset="0"/>
              </a:rPr>
              <a:t>- </a:t>
            </a:r>
            <a:r>
              <a:rPr lang="ru-RU" sz="1300" dirty="0" err="1">
                <a:latin typeface="Candara" panose="020E0502030303020204" pitchFamily="34" charset="0"/>
              </a:rPr>
              <a:t>Schoolboy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runaway</a:t>
            </a:r>
            <a:r>
              <a:rPr lang="ru-RU" sz="1300" dirty="0">
                <a:latin typeface="Candara" panose="020E0502030303020204" pitchFamily="34" charset="0"/>
              </a:rPr>
              <a:t> – </a:t>
            </a:r>
            <a:r>
              <a:rPr lang="ru-RU" sz="1300" dirty="0" err="1">
                <a:latin typeface="Candara" panose="020E0502030303020204" pitchFamily="34" charset="0"/>
              </a:rPr>
              <a:t>stealth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en-US" sz="1300" dirty="0" err="1">
                <a:latin typeface="Candara" panose="020E0502030303020204" pitchFamily="34" charset="0"/>
              </a:rPr>
              <a:t>GachaLife</a:t>
            </a:r>
            <a:r>
              <a:rPr lang="en-US" sz="1300" dirty="0">
                <a:latin typeface="Candara" panose="020E0502030303020204" pitchFamily="34" charset="0"/>
              </a:rPr>
              <a:t> </a:t>
            </a:r>
            <a:r>
              <a:rPr lang="ru-RU" sz="1300" dirty="0" smtClean="0">
                <a:latin typeface="Candara" panose="020E0502030303020204" pitchFamily="34" charset="0"/>
              </a:rPr>
              <a:t>и </a:t>
            </a:r>
            <a:r>
              <a:rPr lang="ru-RU" sz="1300" dirty="0">
                <a:latin typeface="Candara" panose="020E0502030303020204" pitchFamily="34" charset="0"/>
              </a:rPr>
              <a:t>др.</a:t>
            </a:r>
          </a:p>
        </p:txBody>
      </p:sp>
      <p:sp>
        <p:nvSpPr>
          <p:cNvPr id="10" name="Овал 9"/>
          <p:cNvSpPr/>
          <p:nvPr/>
        </p:nvSpPr>
        <p:spPr>
          <a:xfrm>
            <a:off x="800183" y="2504299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0100" y="3331578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0017" y="4139401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0" idx="4"/>
            <a:endCxn id="19" idx="0"/>
          </p:cNvCxnSpPr>
          <p:nvPr/>
        </p:nvCxnSpPr>
        <p:spPr>
          <a:xfrm flipH="1">
            <a:off x="891709" y="2687516"/>
            <a:ext cx="83" cy="644062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4"/>
            <a:endCxn id="20" idx="0"/>
          </p:cNvCxnSpPr>
          <p:nvPr/>
        </p:nvCxnSpPr>
        <p:spPr>
          <a:xfrm flipH="1">
            <a:off x="891626" y="3514795"/>
            <a:ext cx="83" cy="62460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49500" y="5934099"/>
            <a:ext cx="5200879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КАК КОНТРОЛИРОВАТЬ </a:t>
            </a:r>
            <a:endParaRPr lang="ru-RU" b="1" dirty="0" smtClean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ДЕЙСТВИЯ </a:t>
            </a:r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РЕБЕНКА?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6439" y="5661587"/>
            <a:ext cx="1042272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02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0016" y="4758127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0" idx="4"/>
            <a:endCxn id="24" idx="0"/>
          </p:cNvCxnSpPr>
          <p:nvPr/>
        </p:nvCxnSpPr>
        <p:spPr>
          <a:xfrm flipH="1">
            <a:off x="891625" y="4322618"/>
            <a:ext cx="1" cy="435509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76529" y="6907429"/>
            <a:ext cx="371956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Используйте настройки родительского контроля.</a:t>
            </a:r>
            <a:r>
              <a:rPr lang="ru-RU" sz="1300" dirty="0">
                <a:latin typeface="Candara" panose="020E0502030303020204" pitchFamily="34" charset="0"/>
              </a:rPr>
              <a:t> Например, </a:t>
            </a:r>
            <a:r>
              <a:rPr lang="ru-RU" sz="1300" dirty="0" err="1">
                <a:latin typeface="Candara" panose="020E0502030303020204" pitchFamily="34" charset="0"/>
              </a:rPr>
              <a:t>Family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Link</a:t>
            </a:r>
            <a:r>
              <a:rPr lang="ru-RU" sz="1300" dirty="0">
                <a:latin typeface="Candara" panose="020E0502030303020204" pitchFamily="34" charset="0"/>
              </a:rPr>
              <a:t> (</a:t>
            </a:r>
            <a:r>
              <a:rPr lang="ru-RU" sz="1300" dirty="0" err="1">
                <a:latin typeface="Candara" panose="020E0502030303020204" pitchFamily="34" charset="0"/>
              </a:rPr>
              <a:t>Android</a:t>
            </a:r>
            <a:r>
              <a:rPr lang="ru-RU" sz="1300" dirty="0">
                <a:latin typeface="Candara" panose="020E0502030303020204" pitchFamily="34" charset="0"/>
              </a:rPr>
              <a:t>), </a:t>
            </a:r>
            <a:r>
              <a:rPr lang="ru-RU" sz="1300" dirty="0" err="1">
                <a:latin typeface="Candara" panose="020E0502030303020204" pitchFamily="34" charset="0"/>
              </a:rPr>
              <a:t>Screen</a:t>
            </a:r>
            <a:r>
              <a:rPr lang="ru-RU" sz="1300" dirty="0">
                <a:latin typeface="Candara" panose="020E0502030303020204" pitchFamily="34" charset="0"/>
              </a:rPr>
              <a:t> </a:t>
            </a:r>
            <a:r>
              <a:rPr lang="ru-RU" sz="1300" dirty="0" err="1">
                <a:latin typeface="Candara" panose="020E0502030303020204" pitchFamily="34" charset="0"/>
              </a:rPr>
              <a:t>Time</a:t>
            </a:r>
            <a:r>
              <a:rPr lang="ru-RU" sz="1300" dirty="0">
                <a:latin typeface="Candara" panose="020E0502030303020204" pitchFamily="34" charset="0"/>
              </a:rPr>
              <a:t> (</a:t>
            </a:r>
            <a:r>
              <a:rPr lang="ru-RU" sz="1300" dirty="0" err="1">
                <a:latin typeface="Candara" panose="020E0502030303020204" pitchFamily="34" charset="0"/>
              </a:rPr>
              <a:t>iOS</a:t>
            </a:r>
            <a:r>
              <a:rPr lang="ru-RU" sz="1300" dirty="0">
                <a:latin typeface="Candara" panose="020E0502030303020204" pitchFamily="34" charset="0"/>
              </a:rPr>
              <a:t>)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Контролируйте список друзей и подписки ребенка в социальных сетях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Уделяйте внимание </a:t>
            </a:r>
            <a:r>
              <a:rPr lang="ru-RU" sz="1300" dirty="0">
                <a:latin typeface="Candara" panose="020E0502030303020204" pitchFamily="34" charset="0"/>
              </a:rPr>
              <a:t>- анонимным профилям, либо профилям, содержащим сатанинские символы, знаки, иероглифы, шрифты иврита, арабской вязи, санскрита, картинки аниме и др.</a:t>
            </a:r>
          </a:p>
        </p:txBody>
      </p:sp>
      <p:sp>
        <p:nvSpPr>
          <p:cNvPr id="40" name="Овал 39"/>
          <p:cNvSpPr/>
          <p:nvPr/>
        </p:nvSpPr>
        <p:spPr>
          <a:xfrm>
            <a:off x="796757" y="7184230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96674" y="7849487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40" idx="4"/>
            <a:endCxn id="41" idx="0"/>
          </p:cNvCxnSpPr>
          <p:nvPr/>
        </p:nvCxnSpPr>
        <p:spPr>
          <a:xfrm flipH="1">
            <a:off x="888283" y="7367447"/>
            <a:ext cx="83" cy="48204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96673" y="8602069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1" idx="4"/>
            <a:endCxn id="43" idx="0"/>
          </p:cNvCxnSpPr>
          <p:nvPr/>
        </p:nvCxnSpPr>
        <p:spPr>
          <a:xfrm flipH="1">
            <a:off x="888282" y="8032704"/>
            <a:ext cx="1" cy="569365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493487" y="7716388"/>
            <a:ext cx="6030236" cy="1792199"/>
          </a:xfrm>
          <a:prstGeom prst="rect">
            <a:avLst/>
          </a:prstGeom>
          <a:noFill/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56608" y="414180"/>
            <a:ext cx="4817692" cy="678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НА КАКОЕ ПОВЕДЕНИЕ РЕБЕНКА </a:t>
            </a: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СТОИТ </a:t>
            </a:r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ОБРАТИТЬ ВНИМАНИЕ?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752" y="129582"/>
            <a:ext cx="1035860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03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0077" y="1806771"/>
            <a:ext cx="2025650" cy="892552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Candara" panose="020E0502030303020204" pitchFamily="34" charset="0"/>
              </a:rPr>
              <a:t>Ребенок не высыпается, даже если ложится рано, или часто просыпается среди ночи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0261" y="1806771"/>
            <a:ext cx="1694585" cy="892552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Появление порезов, синяков или других ран на теле без объяснений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59381" y="1806771"/>
            <a:ext cx="2324506" cy="892552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Слушание мрачной музыки, просмотр видео с депрессивными или агрессивными сюжетами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3487" y="3364614"/>
            <a:ext cx="2797872" cy="492443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Замкнутость, агрессия, уход в себя, отказ от общения с близкими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81001" y="3364614"/>
            <a:ext cx="2942722" cy="492443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Candara" panose="020E0502030303020204" pitchFamily="34" charset="0"/>
              </a:rPr>
              <a:t>Ребенок рисует пугающие символы или знаки, не объясняя их смысла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768" y="1190641"/>
            <a:ext cx="622586" cy="6225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6870" y="1423121"/>
            <a:ext cx="573238" cy="32718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1935" y="1292230"/>
            <a:ext cx="445038" cy="4450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532" t="177" r="6835" b="8587"/>
          <a:stretch/>
        </p:blipFill>
        <p:spPr>
          <a:xfrm>
            <a:off x="1637180" y="2806408"/>
            <a:ext cx="510486" cy="518870"/>
          </a:xfrm>
          <a:prstGeom prst="cloud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803" r="8803"/>
          <a:stretch/>
        </p:blipFill>
        <p:spPr>
          <a:xfrm>
            <a:off x="4803977" y="2841503"/>
            <a:ext cx="478368" cy="478368"/>
          </a:xfrm>
          <a:prstGeom prst="cloud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649500" y="4339235"/>
            <a:ext cx="5200879" cy="385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КАК ПОМОЧЬ РЕБЕНКУ?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394" y="3920145"/>
            <a:ext cx="1090362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04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6529" y="5034225"/>
            <a:ext cx="41002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andara" panose="020E0502030303020204" pitchFamily="34" charset="0"/>
              </a:rPr>
              <a:t>Внимательно отслеживайте эмоциональное состояние и поведение ребенка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Регулярно разговаривайте с ребенком</a:t>
            </a:r>
            <a:r>
              <a:rPr lang="ru-RU" sz="1300" dirty="0">
                <a:latin typeface="Candara" panose="020E0502030303020204" pitchFamily="34" charset="0"/>
              </a:rPr>
              <a:t>, </a:t>
            </a:r>
            <a:r>
              <a:rPr lang="ru-RU" sz="1300" dirty="0" smtClean="0">
                <a:latin typeface="Candara" panose="020E0502030303020204" pitchFamily="34" charset="0"/>
              </a:rPr>
              <a:t>проявляйте интерес </a:t>
            </a:r>
            <a:r>
              <a:rPr lang="ru-RU" sz="1300" dirty="0">
                <a:latin typeface="Candara" panose="020E0502030303020204" pitchFamily="34" charset="0"/>
              </a:rPr>
              <a:t>к его жизни и переживаниям</a:t>
            </a:r>
          </a:p>
          <a:p>
            <a:pPr algn="just"/>
            <a:endParaRPr lang="ru-RU" sz="1300" dirty="0">
              <a:latin typeface="Candara" panose="020E0502030303020204" pitchFamily="34" charset="0"/>
            </a:endParaRPr>
          </a:p>
          <a:p>
            <a:pPr algn="just"/>
            <a:r>
              <a:rPr lang="ru-RU" sz="1300" dirty="0">
                <a:latin typeface="Candara" panose="020E0502030303020204" pitchFamily="34" charset="0"/>
              </a:rPr>
              <a:t>Ребенок должен 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чувствовать</a:t>
            </a:r>
            <a:r>
              <a:rPr lang="ru-RU" sz="1300" dirty="0">
                <a:latin typeface="Candara" panose="020E0502030303020204" pitchFamily="34" charset="0"/>
              </a:rPr>
              <a:t>, что может прийти </a:t>
            </a:r>
            <a:r>
              <a:rPr lang="ru-RU" sz="1300" dirty="0" smtClean="0">
                <a:latin typeface="Candara" panose="020E0502030303020204" pitchFamily="34" charset="0"/>
              </a:rPr>
              <a:t/>
            </a:r>
            <a:br>
              <a:rPr lang="ru-RU" sz="1300" dirty="0" smtClean="0">
                <a:latin typeface="Candara" panose="020E0502030303020204" pitchFamily="34" charset="0"/>
              </a:rPr>
            </a:br>
            <a:r>
              <a:rPr lang="ru-RU" sz="1300" dirty="0" smtClean="0">
                <a:latin typeface="Candara" panose="020E0502030303020204" pitchFamily="34" charset="0"/>
              </a:rPr>
              <a:t>к </a:t>
            </a:r>
            <a:r>
              <a:rPr lang="ru-RU" sz="1300" dirty="0">
                <a:latin typeface="Candara" panose="020E0502030303020204" pitchFamily="34" charset="0"/>
              </a:rPr>
              <a:t>вам </a:t>
            </a:r>
            <a:r>
              <a:rPr lang="ru-RU" sz="1300" dirty="0" smtClean="0">
                <a:latin typeface="Candara" panose="020E0502030303020204" pitchFamily="34" charset="0"/>
              </a:rPr>
              <a:t> 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в 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любое время и поделиться своими мыслями</a:t>
            </a:r>
          </a:p>
        </p:txBody>
      </p:sp>
      <p:sp>
        <p:nvSpPr>
          <p:cNvPr id="47" name="Овал 46"/>
          <p:cNvSpPr/>
          <p:nvPr/>
        </p:nvSpPr>
        <p:spPr>
          <a:xfrm>
            <a:off x="796757" y="5209388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96674" y="5821814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47" idx="4"/>
            <a:endCxn id="48" idx="0"/>
          </p:cNvCxnSpPr>
          <p:nvPr/>
        </p:nvCxnSpPr>
        <p:spPr>
          <a:xfrm flipH="1">
            <a:off x="888283" y="5392605"/>
            <a:ext cx="83" cy="429209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796673" y="6381997"/>
            <a:ext cx="183217" cy="18321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8" idx="4"/>
            <a:endCxn id="50" idx="0"/>
          </p:cNvCxnSpPr>
          <p:nvPr/>
        </p:nvCxnSpPr>
        <p:spPr>
          <a:xfrm flipH="1">
            <a:off x="888282" y="6005031"/>
            <a:ext cx="1" cy="37696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762" y="4995031"/>
            <a:ext cx="1657592" cy="1620456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656991" y="7034577"/>
            <a:ext cx="5200879" cy="385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andara" panose="020E0502030303020204" pitchFamily="34" charset="0"/>
              </a:rPr>
              <a:t>КУДА ОБРАТИТЬСЯ?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76334" y="6615487"/>
            <a:ext cx="1037463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kk-KZ" sz="6600" b="1" dirty="0" smtClean="0">
                <a:solidFill>
                  <a:srgbClr val="92D050"/>
                </a:solidFill>
                <a:latin typeface="Candara" panose="020E0502030303020204" pitchFamily="34" charset="0"/>
              </a:rPr>
              <a:t>05</a:t>
            </a:r>
            <a:endParaRPr lang="ru-RU" sz="2400" b="1" dirty="0">
              <a:solidFill>
                <a:srgbClr val="92D050"/>
              </a:solidFill>
              <a:latin typeface="Candara" panose="020E0502030303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83608" y="7723483"/>
            <a:ext cx="44105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andara" panose="020E0502030303020204" pitchFamily="34" charset="0"/>
              </a:rPr>
              <a:t>к школьному 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педагогу-психологу</a:t>
            </a:r>
          </a:p>
          <a:p>
            <a:pPr algn="just"/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 dirty="0">
                <a:latin typeface="Candara" panose="020E0502030303020204" pitchFamily="34" charset="0"/>
              </a:rPr>
              <a:t>в школьный 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Центр </a:t>
            </a:r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педагогической поддержки </a:t>
            </a:r>
            <a:r>
              <a:rPr lang="ru-RU" sz="13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родителей</a:t>
            </a:r>
          </a:p>
          <a:p>
            <a:pPr algn="just"/>
            <a:endParaRPr lang="ru-RU" sz="800" b="1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300" dirty="0">
                <a:latin typeface="Candara" panose="020E0502030303020204" pitchFamily="34" charset="0"/>
              </a:rPr>
              <a:t>в </a:t>
            </a:r>
            <a:r>
              <a:rPr lang="ru-RU" sz="1300" dirty="0" smtClean="0">
                <a:latin typeface="Candara" panose="020E0502030303020204" pitchFamily="34" charset="0"/>
              </a:rPr>
              <a:t>Центр </a:t>
            </a:r>
            <a:r>
              <a:rPr lang="ru-RU" sz="1300" dirty="0">
                <a:latin typeface="Candara" panose="020E0502030303020204" pitchFamily="34" charset="0"/>
              </a:rPr>
              <a:t>психологической поддержки </a:t>
            </a:r>
            <a:r>
              <a:rPr lang="ru-RU" sz="1300" dirty="0" smtClean="0">
                <a:latin typeface="Candara" panose="020E0502030303020204" pitchFamily="34" charset="0"/>
              </a:rPr>
              <a:t>детей</a:t>
            </a:r>
          </a:p>
          <a:p>
            <a:pPr algn="just"/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>
                <a:latin typeface="Candara" panose="020E0502030303020204" pitchFamily="34" charset="0"/>
              </a:rPr>
              <a:t>к </a:t>
            </a:r>
            <a:r>
              <a:rPr lang="ru-RU" sz="1300" smtClean="0">
                <a:latin typeface="Candara" panose="020E0502030303020204" pitchFamily="34" charset="0"/>
              </a:rPr>
              <a:t>Региональному </a:t>
            </a:r>
            <a:r>
              <a:rPr lang="ru-RU" sz="1300" dirty="0">
                <a:latin typeface="Candara" panose="020E0502030303020204" pitchFamily="34" charset="0"/>
              </a:rPr>
              <a:t>уполномоченному по правам </a:t>
            </a:r>
            <a:r>
              <a:rPr lang="ru-RU" sz="1300" dirty="0" smtClean="0">
                <a:latin typeface="Candara" panose="020E0502030303020204" pitchFamily="34" charset="0"/>
              </a:rPr>
              <a:t>ребенка</a:t>
            </a:r>
          </a:p>
          <a:p>
            <a:pPr algn="just"/>
            <a:endParaRPr lang="ru-RU" sz="800" dirty="0">
              <a:latin typeface="Candara" panose="020E0502030303020204" pitchFamily="34" charset="0"/>
            </a:endParaRPr>
          </a:p>
          <a:p>
            <a:pPr algn="just"/>
            <a:r>
              <a:rPr lang="ru-RU" sz="1300" b="1" dirty="0">
                <a:solidFill>
                  <a:srgbClr val="00B050"/>
                </a:solidFill>
                <a:latin typeface="Candara" panose="020E0502030303020204" pitchFamily="34" charset="0"/>
              </a:rPr>
              <a:t>на телефон «111» </a:t>
            </a:r>
            <a:r>
              <a:rPr lang="ru-RU" sz="1300" dirty="0">
                <a:latin typeface="Candara" panose="020E0502030303020204" pitchFamily="34" charset="0"/>
              </a:rPr>
              <a:t>– круглосуточный, бесплатный, </a:t>
            </a:r>
            <a:r>
              <a:rPr lang="ru-RU" sz="1300" dirty="0" smtClean="0">
                <a:latin typeface="Candara" panose="020E0502030303020204" pitchFamily="34" charset="0"/>
              </a:rPr>
              <a:t/>
            </a:r>
            <a:br>
              <a:rPr lang="ru-RU" sz="1300" dirty="0" smtClean="0">
                <a:latin typeface="Candara" panose="020E0502030303020204" pitchFamily="34" charset="0"/>
              </a:rPr>
            </a:br>
            <a:r>
              <a:rPr lang="ru-RU" sz="1300" dirty="0" smtClean="0">
                <a:latin typeface="Candara" panose="020E0502030303020204" pitchFamily="34" charset="0"/>
              </a:rPr>
              <a:t>контакт-центр </a:t>
            </a:r>
            <a:r>
              <a:rPr lang="ru-RU" sz="1300" dirty="0">
                <a:latin typeface="Candara" panose="020E0502030303020204" pitchFamily="34" charset="0"/>
              </a:rPr>
              <a:t>для </a:t>
            </a:r>
            <a:r>
              <a:rPr lang="ru-RU" sz="1300" dirty="0" smtClean="0">
                <a:latin typeface="Candara" panose="020E0502030303020204" pitchFamily="34" charset="0"/>
              </a:rPr>
              <a:t>детей</a:t>
            </a:r>
            <a:endParaRPr lang="ru-RU" sz="1300" dirty="0">
              <a:latin typeface="Candara" panose="020E050203030302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387" t="6480" r="25851" b="5935"/>
          <a:stretch/>
        </p:blipFill>
        <p:spPr>
          <a:xfrm>
            <a:off x="863298" y="8629890"/>
            <a:ext cx="764056" cy="745863"/>
          </a:xfrm>
          <a:prstGeom prst="cloud">
            <a:avLst/>
          </a:prstGeom>
          <a:solidFill>
            <a:srgbClr val="CFDFC5"/>
          </a:solidFill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439" y="7809163"/>
            <a:ext cx="1221774" cy="8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2113"/>
              </p:ext>
            </p:extLst>
          </p:nvPr>
        </p:nvGraphicFramePr>
        <p:xfrm>
          <a:off x="221963" y="1709265"/>
          <a:ext cx="6414074" cy="7792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1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kk-KZ" sz="1100" b="1" baseline="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номер телефона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kk-KZ" sz="1100" b="1" baseline="0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Бимендина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Асима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Темкеновна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8 701 516 01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bala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ombudsman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@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Ерлан Диана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Ерлановна, 8 771 770 51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Yerlan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diana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gmail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com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Шымкент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Наимбекова Айжан Избасхановна,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8 775 210 80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aigan_777@mail.ru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Акмолинская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Асаинова Асем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Ануарбеккызы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8 705 519 36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asainova83@inbox.ru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Актюбинская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Тулеуова Нуржамиля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Нурлыбаевна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8 778 505 80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jamily_1985@mail.ru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9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Есимбекова Айгуль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Канатовна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8 777 888 16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y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aigul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@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endParaRPr lang="kk-KZ" sz="1100" b="0" u="sng" dirty="0" smtClean="0">
                        <a:solidFill>
                          <a:srgbClr val="0563C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Сарсембаева Айжан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Махсут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8 701 352 51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Turarbek93@mail.ru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Каленова Аксана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Александровна, 8 777 153 82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aksana_kalenova@mail.ru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Багжанов Даурен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Ораевич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8 747 187 76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Dauren_1978@mail.ru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ЗКО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Утебалиева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Шаттық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Саматқызы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8 775 370 57 30,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shattyk_samatovna@mail.ru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Карагандинская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Киселева Ирина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Болеславовна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8 701 444 39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iradeti@mail.ru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Басенова Несибели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Заривановна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8 701 778 35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Basenova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nesibeli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@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Кызылординская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Тоганова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Жаксыгуль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Кохановна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8 701 515 04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Karshiga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ru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@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Мангистауская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Болатбаева Тілектес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Аманкоскызы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8 701 463 33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jpkta@mail.ru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Жунусова Эльзира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Ауесхановна, 8 777 213 75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elzira@list.ru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Жетісу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Егинбаев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Ермек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Молдакулович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aqjoljetisy@mail.ru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Ұлытау 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Жаппасова Гульмира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Алпысбаевна, 8 776 976 76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G.1112@mail.ru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Павлодарская 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Шакенова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Сауле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Сабитовна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8 707 498 51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sshakeneva@mail.ru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1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Сураганова Сауле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Куандыковна, 8 705 320 60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saule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_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suraganova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@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mail</a:t>
                      </a:r>
                      <a:r>
                        <a:rPr lang="ru-RU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.</a:t>
                      </a:r>
                      <a:r>
                        <a:rPr lang="en-US" sz="1100" b="0" u="sng" dirty="0" err="1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ru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Туркестанская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Егамбердиева</a:t>
                      </a:r>
                      <a:r>
                        <a:rPr lang="ru-RU" sz="1100" b="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Динара </a:t>
                      </a:r>
                      <a:r>
                        <a:rPr lang="ru-RU" sz="1100" b="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Асыловна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8 702 720 17</a:t>
                      </a:r>
                      <a:r>
                        <a:rPr lang="kk-KZ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100" b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u="sng" dirty="0" smtClean="0">
                          <a:solidFill>
                            <a:srgbClr val="0563C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0"/>
                        </a:rPr>
                        <a:t>Digitalgrace777@gmail.com</a:t>
                      </a:r>
                      <a:endParaRPr lang="ru-RU" sz="1100" b="0" dirty="0" smtClean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1950" y="575972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andara" panose="020E0502030303020204" pitchFamily="34" charset="0"/>
              </a:rPr>
              <a:t>РЕГИОНАЛЬНЫЕ УПОЛНОМОЧЕННЫЕ ПО ПРАВАМ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9730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1950" y="575972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andara" panose="020E0502030303020204" pitchFamily="34" charset="0"/>
              </a:rPr>
              <a:t>ЦЕНТРЫ ПСИХОЛОГИЧЕСКОЙ ПОДДЕРЖКИ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16144"/>
              </p:ext>
            </p:extLst>
          </p:nvPr>
        </p:nvGraphicFramePr>
        <p:xfrm>
          <a:off x="221963" y="1685111"/>
          <a:ext cx="6386102" cy="7869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3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kk-KZ" sz="1100" b="1" baseline="0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Астана, Нурсая-2, ул.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Достык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8 771 592 89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Панфилова, 59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8 702 836 20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Шымкент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г.Шымкент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Ж.Тынбаева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8 701 383 11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Акмолинская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Кокшетау,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Пушкина, 17/2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8 775 457 66- 13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Актюбинская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Актобе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район Астана, пр. </a:t>
                      </a:r>
                      <a:r>
                        <a:rPr lang="ru-RU" sz="1100" dirty="0" err="1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Абилкайыр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-хана,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8 747 207 52</a:t>
                      </a:r>
                      <a:r>
                        <a:rPr lang="ru-RU" sz="11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г.Конаев,10 микрорайон,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Казахская школа-лицей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8 702 578 47</a:t>
                      </a:r>
                      <a:r>
                        <a:rPr lang="kk-KZ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Атырау,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ул.Худина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8 701 429 25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8 701 493 48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Усть-Каменогорск, ул. Чехова, 63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(7232) 26 78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пр.Толе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би, 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8 707 378 75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ЗКО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г.Уральск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ул.Жангир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хана, 54 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8 705 591 30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Карагандинская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Караганда, ул. Алиханова, 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8 778 374 56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Костанай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Баймагамбетова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162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(7142) 51 18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Кызылординская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Кызылорда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Жусипа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Кыдырова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91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8 705 787 25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Мангистауская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г.Актау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мкр.4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8 777 599 39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г.Семей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Кабылбаева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(временно)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8 771 176 33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Жетісу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г.Талдыкорган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Отенай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Ә.Тұңғатов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8 747 846 92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Ұлытау 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Жезказган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ул.Абая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8 705 119 09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16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Павлодарская 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г.Павлодар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ул.Машхур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Жусупа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(7182) 32 69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8 777 762 51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(7182) 32 85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Петропавловск, ул. Жамбыла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Жабаева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55 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8 701 541 67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9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Туркестанская </a:t>
                      </a:r>
                      <a:r>
                        <a:rPr lang="kk-KZ" sz="1100" b="1" dirty="0" smtClean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Туркестан, </a:t>
                      </a:r>
                      <a:r>
                        <a:rPr lang="ru-RU" sz="1100" b="0" i="0" u="none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Жана кала, №9 улица, дом 30/2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8 702 991 31</a:t>
                      </a:r>
                      <a:r>
                        <a:rPr lang="ru-RU" sz="11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81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1978</Words>
  <Application>Microsoft Office PowerPoint</Application>
  <PresentationFormat>Лист A4 (210x297 мм)</PresentationFormat>
  <Paragraphs>305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Шолпан Амангелді</cp:lastModifiedBy>
  <cp:revision>48</cp:revision>
  <dcterms:created xsi:type="dcterms:W3CDTF">2024-09-23T03:31:45Z</dcterms:created>
  <dcterms:modified xsi:type="dcterms:W3CDTF">2025-09-19T06:32:48Z</dcterms:modified>
</cp:coreProperties>
</file>