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94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80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1743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СКАЖИ КОРРУПЦИИ НЕТ!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075152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ru-RU" sz="3550" b="1" dirty="0">
                <a:solidFill>
                  <a:srgbClr val="000000"/>
                </a:solidFill>
                <a:ea typeface="Inter Bold" pitchFamily="34" charset="-122"/>
              </a:rPr>
              <a:t>Правила соблюдения академической честности в организациях образования.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6280190" y="554926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0C1A5F9-1397-76C7-F9E2-0E0B591014F3}"/>
              </a:ext>
            </a:extLst>
          </p:cNvPr>
          <p:cNvSpPr/>
          <p:nvPr/>
        </p:nvSpPr>
        <p:spPr>
          <a:xfrm>
            <a:off x="12679680" y="7620000"/>
            <a:ext cx="1853184" cy="5120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8528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СКАЖИ КОРРУПЦИИ НЕТ!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042999"/>
            <a:ext cx="7556421" cy="283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1150"/>
              </a:lnSpc>
              <a:buNone/>
            </a:pPr>
            <a:r>
              <a:rPr lang="en-US" sz="8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Вместе мы сила!</a:t>
            </a:r>
            <a:endParaRPr lang="en-US" sz="8900" dirty="0"/>
          </a:p>
        </p:txBody>
      </p:sp>
      <p:sp>
        <p:nvSpPr>
          <p:cNvPr id="5" name="Text 2"/>
          <p:cNvSpPr/>
          <p:nvPr/>
        </p:nvSpPr>
        <p:spPr>
          <a:xfrm>
            <a:off x="6280190" y="621851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Благодарим за внимание и вашу приверженность принципам честности!</a:t>
            </a:r>
            <a:endParaRPr lang="en-US" sz="1750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080313E-DF95-E5DF-A5BE-E9B7874BEE7A}"/>
              </a:ext>
            </a:extLst>
          </p:cNvPr>
          <p:cNvSpPr/>
          <p:nvPr/>
        </p:nvSpPr>
        <p:spPr>
          <a:xfrm>
            <a:off x="12679680" y="7620000"/>
            <a:ext cx="1853184" cy="5120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7596" y="603052"/>
            <a:ext cx="13095208" cy="13706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Академическая честность: основа нашей работы</a:t>
            </a:r>
            <a:endParaRPr lang="en-US" sz="4300" dirty="0"/>
          </a:p>
        </p:txBody>
      </p:sp>
      <p:sp>
        <p:nvSpPr>
          <p:cNvPr id="3" name="Shape 1"/>
          <p:cNvSpPr/>
          <p:nvPr/>
        </p:nvSpPr>
        <p:spPr>
          <a:xfrm>
            <a:off x="767596" y="2412325"/>
            <a:ext cx="6437948" cy="1675567"/>
          </a:xfrm>
          <a:prstGeom prst="roundRect">
            <a:avLst>
              <a:gd name="adj" fmla="val 5497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4" name="Shape 2"/>
          <p:cNvSpPr/>
          <p:nvPr/>
        </p:nvSpPr>
        <p:spPr>
          <a:xfrm>
            <a:off x="767596" y="2412325"/>
            <a:ext cx="121920" cy="1675567"/>
          </a:xfrm>
          <a:prstGeom prst="roundRect">
            <a:avLst>
              <a:gd name="adj" fmla="val 75551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Text 3"/>
          <p:cNvSpPr/>
          <p:nvPr/>
        </p:nvSpPr>
        <p:spPr>
          <a:xfrm>
            <a:off x="1139309" y="2662118"/>
            <a:ext cx="5208270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Объективность и беспристрастность</a:t>
            </a:r>
            <a:endParaRPr lang="en-US" sz="2150" dirty="0"/>
          </a:p>
        </p:txBody>
      </p:sp>
      <p:sp>
        <p:nvSpPr>
          <p:cNvPr id="6" name="Text 4"/>
          <p:cNvSpPr/>
          <p:nvPr/>
        </p:nvSpPr>
        <p:spPr>
          <a:xfrm>
            <a:off x="1139309" y="3136344"/>
            <a:ext cx="5816441" cy="701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Гарантия равных возможностей для каждого ученика.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7424857" y="2412325"/>
            <a:ext cx="6437948" cy="1675567"/>
          </a:xfrm>
          <a:prstGeom prst="roundRect">
            <a:avLst>
              <a:gd name="adj" fmla="val 5497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8" name="Shape 6"/>
          <p:cNvSpPr/>
          <p:nvPr/>
        </p:nvSpPr>
        <p:spPr>
          <a:xfrm>
            <a:off x="7424857" y="2412325"/>
            <a:ext cx="121920" cy="1675567"/>
          </a:xfrm>
          <a:prstGeom prst="roundRect">
            <a:avLst>
              <a:gd name="adj" fmla="val 75551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9" name="Text 7"/>
          <p:cNvSpPr/>
          <p:nvPr/>
        </p:nvSpPr>
        <p:spPr>
          <a:xfrm>
            <a:off x="7796570" y="2662118"/>
            <a:ext cx="4248507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Личный пример для учащихся</a:t>
            </a:r>
            <a:endParaRPr lang="en-US" sz="2150" dirty="0"/>
          </a:p>
        </p:txBody>
      </p:sp>
      <p:sp>
        <p:nvSpPr>
          <p:cNvPr id="10" name="Text 8"/>
          <p:cNvSpPr/>
          <p:nvPr/>
        </p:nvSpPr>
        <p:spPr>
          <a:xfrm>
            <a:off x="7796570" y="3136344"/>
            <a:ext cx="5816441" cy="701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Формирование ценностей добросовестности и порядочности.</a:t>
            </a:r>
            <a:endParaRPr lang="en-US" sz="1700" dirty="0"/>
          </a:p>
        </p:txBody>
      </p:sp>
      <p:sp>
        <p:nvSpPr>
          <p:cNvPr id="11" name="Shape 9"/>
          <p:cNvSpPr/>
          <p:nvPr/>
        </p:nvSpPr>
        <p:spPr>
          <a:xfrm>
            <a:off x="767596" y="4307205"/>
            <a:ext cx="6437948" cy="1675567"/>
          </a:xfrm>
          <a:prstGeom prst="roundRect">
            <a:avLst>
              <a:gd name="adj" fmla="val 5497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2" name="Shape 10"/>
          <p:cNvSpPr/>
          <p:nvPr/>
        </p:nvSpPr>
        <p:spPr>
          <a:xfrm>
            <a:off x="767596" y="4307205"/>
            <a:ext cx="121920" cy="1675567"/>
          </a:xfrm>
          <a:prstGeom prst="roundRect">
            <a:avLst>
              <a:gd name="adj" fmla="val 75551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3" name="Text 11"/>
          <p:cNvSpPr/>
          <p:nvPr/>
        </p:nvSpPr>
        <p:spPr>
          <a:xfrm>
            <a:off x="1139309" y="4556998"/>
            <a:ext cx="4230172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Нулевая терпимость к обману</a:t>
            </a:r>
            <a:endParaRPr lang="en-US" sz="2150" dirty="0"/>
          </a:p>
        </p:txBody>
      </p:sp>
      <p:sp>
        <p:nvSpPr>
          <p:cNvPr id="14" name="Text 12"/>
          <p:cNvSpPr/>
          <p:nvPr/>
        </p:nvSpPr>
        <p:spPr>
          <a:xfrm>
            <a:off x="1139309" y="5031224"/>
            <a:ext cx="5816441" cy="701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Создание среды, где списывание и фальсификации неприемлемы.</a:t>
            </a:r>
            <a:endParaRPr lang="en-US" sz="1700" dirty="0"/>
          </a:p>
        </p:txBody>
      </p:sp>
      <p:sp>
        <p:nvSpPr>
          <p:cNvPr id="15" name="Shape 13"/>
          <p:cNvSpPr/>
          <p:nvPr/>
        </p:nvSpPr>
        <p:spPr>
          <a:xfrm>
            <a:off x="7424857" y="4307205"/>
            <a:ext cx="6437948" cy="1675567"/>
          </a:xfrm>
          <a:prstGeom prst="roundRect">
            <a:avLst>
              <a:gd name="adj" fmla="val 5497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6" name="Shape 14"/>
          <p:cNvSpPr/>
          <p:nvPr/>
        </p:nvSpPr>
        <p:spPr>
          <a:xfrm>
            <a:off x="7424857" y="4307205"/>
            <a:ext cx="121920" cy="1675567"/>
          </a:xfrm>
          <a:prstGeom prst="roundRect">
            <a:avLst>
              <a:gd name="adj" fmla="val 75551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7" name="Text 15"/>
          <p:cNvSpPr/>
          <p:nvPr/>
        </p:nvSpPr>
        <p:spPr>
          <a:xfrm>
            <a:off x="7796570" y="4556998"/>
            <a:ext cx="3433762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Основа доверия в школе</a:t>
            </a:r>
            <a:endParaRPr lang="en-US" sz="2150" dirty="0"/>
          </a:p>
        </p:txBody>
      </p:sp>
      <p:sp>
        <p:nvSpPr>
          <p:cNvPr id="18" name="Text 16"/>
          <p:cNvSpPr/>
          <p:nvPr/>
        </p:nvSpPr>
        <p:spPr>
          <a:xfrm>
            <a:off x="7796570" y="5031224"/>
            <a:ext cx="5816441" cy="701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Укрепление взаимоуважения между учениками, педагогами и родителями.</a:t>
            </a:r>
            <a:endParaRPr lang="en-US" sz="1700" dirty="0"/>
          </a:p>
        </p:txBody>
      </p:sp>
      <p:sp>
        <p:nvSpPr>
          <p:cNvPr id="19" name="Text 17"/>
          <p:cNvSpPr/>
          <p:nvPr/>
        </p:nvSpPr>
        <p:spPr>
          <a:xfrm>
            <a:off x="767596" y="6229469"/>
            <a:ext cx="13095208" cy="1403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Академическая честность — это не просто свод правил, а комплекс этических норм, которые являются фундаментом нашей профессиональной деятельности. Наша обязанность как педагогов — быть объективными в оценках, не допуская списывания и фальсификаций. Каждый наш шаг формирует у детей отношение к честности. Мы не только даём знания, но и </a:t>
            </a:r>
            <a:r>
              <a:rPr lang="en-US" sz="17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воспитываем</a:t>
            </a: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добросовестных</a:t>
            </a: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граждан.</a:t>
            </a:r>
            <a:endParaRPr lang="en-US" sz="1700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0A0A3AD-B8B2-66CD-4A0E-695A063E46D0}"/>
              </a:ext>
            </a:extLst>
          </p:cNvPr>
          <p:cNvSpPr/>
          <p:nvPr/>
        </p:nvSpPr>
        <p:spPr>
          <a:xfrm>
            <a:off x="12679680" y="7620000"/>
            <a:ext cx="1853184" cy="5120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5665" y="436602"/>
            <a:ext cx="900636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Правовая основа: защита и ответственность</a:t>
            </a:r>
            <a:endParaRPr lang="en-US" sz="3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65" y="1349454"/>
            <a:ext cx="6565940" cy="65659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16416" y="2133918"/>
            <a:ext cx="6565940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20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Закон РК «О противодействии коррупции»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Определяет основные принципы и меры по борьбе с коррупцией в стране.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16416" y="3324325"/>
            <a:ext cx="6565940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20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Закон РК «О статусе педагога»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Закрепляет права и обязанности педагогов, включая этические нормы поведения.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612109" y="4550357"/>
            <a:ext cx="6565940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20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Кодекс чести педагогов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Детализирует этические принципы и правила поведения для работников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образования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612109" y="5439517"/>
            <a:ext cx="6565940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20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Уголовный и Административный кодексы РК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Устанавливают ответственность за коррупционные и связанные с ними правонарушения.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315200" y="6476643"/>
            <a:ext cx="7051277" cy="762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Наша деятельность строго регулируется законодательством. Помимо законов об образовании, мы обязаны следовать антикоррупционному законодательству. Эти законы не только устанавливают запреты, но и защищают нас от неправомерных действий и требований. Крайне важно, чтобы каждый педагог был осведомлен о ключевых статьях, касающихся нашей сферы.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3C979EE-2B92-705A-2EC7-4280DCAD1EE9}"/>
              </a:ext>
            </a:extLst>
          </p:cNvPr>
          <p:cNvSpPr/>
          <p:nvPr/>
        </p:nvSpPr>
        <p:spPr>
          <a:xfrm>
            <a:off x="12679680" y="7620000"/>
            <a:ext cx="1853184" cy="5120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5453" y="953214"/>
            <a:ext cx="13099494" cy="1367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Закон строг: Уголовная ответственность (УК РК)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765453" y="2757726"/>
            <a:ext cx="13099494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Times New Roman" panose="02020603050405020304" pitchFamily="18" charset="0"/>
              </a:rPr>
              <a:t>Уголовная ответственность наступает при наличии явного коррупционного умысла, связанного с получением вознаграждения за конкретные незаконные действия.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65453" y="3812858"/>
            <a:ext cx="3069788" cy="721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50"/>
              </a:lnSpc>
              <a:buNone/>
            </a:pPr>
            <a:r>
              <a:rPr lang="en-US" sz="5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15</a:t>
            </a:r>
            <a:endParaRPr lang="en-US" sz="5650" dirty="0"/>
          </a:p>
        </p:txBody>
      </p:sp>
      <p:sp>
        <p:nvSpPr>
          <p:cNvPr id="5" name="Text 3"/>
          <p:cNvSpPr/>
          <p:nvPr/>
        </p:nvSpPr>
        <p:spPr>
          <a:xfrm>
            <a:off x="933331" y="4807863"/>
            <a:ext cx="2734032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Получение взятки</a:t>
            </a:r>
            <a:endParaRPr lang="en-US" sz="2150" dirty="0"/>
          </a:p>
        </p:txBody>
      </p:sp>
      <p:sp>
        <p:nvSpPr>
          <p:cNvPr id="6" name="Text 4"/>
          <p:cNvSpPr/>
          <p:nvPr/>
        </p:nvSpPr>
        <p:spPr>
          <a:xfrm>
            <a:off x="765453" y="5280779"/>
            <a:ext cx="3069788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 15 лет лишения свободы. Статья 366 УК РК.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4108609" y="3812858"/>
            <a:ext cx="3069908" cy="721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50"/>
              </a:lnSpc>
              <a:buNone/>
            </a:pPr>
            <a:r>
              <a:rPr lang="en-US" sz="5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10</a:t>
            </a:r>
            <a:endParaRPr lang="en-US" sz="5650" dirty="0"/>
          </a:p>
        </p:txBody>
      </p:sp>
      <p:sp>
        <p:nvSpPr>
          <p:cNvPr id="8" name="Text 6"/>
          <p:cNvSpPr/>
          <p:nvPr/>
        </p:nvSpPr>
        <p:spPr>
          <a:xfrm>
            <a:off x="4276487" y="4807863"/>
            <a:ext cx="2734032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Дача взятки</a:t>
            </a:r>
            <a:endParaRPr lang="en-US" sz="2150" dirty="0"/>
          </a:p>
        </p:txBody>
      </p:sp>
      <p:sp>
        <p:nvSpPr>
          <p:cNvPr id="9" name="Text 7"/>
          <p:cNvSpPr/>
          <p:nvPr/>
        </p:nvSpPr>
        <p:spPr>
          <a:xfrm>
            <a:off x="4108609" y="5280779"/>
            <a:ext cx="3069908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 10 лет лишения свободы. Статья 367 УК РК.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7451884" y="3812858"/>
            <a:ext cx="3069788" cy="721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50"/>
              </a:lnSpc>
              <a:buNone/>
            </a:pPr>
            <a:r>
              <a:rPr lang="en-US" sz="5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6</a:t>
            </a:r>
            <a:endParaRPr lang="en-US" sz="5650" dirty="0"/>
          </a:p>
        </p:txBody>
      </p:sp>
      <p:sp>
        <p:nvSpPr>
          <p:cNvPr id="11" name="Text 9"/>
          <p:cNvSpPr/>
          <p:nvPr/>
        </p:nvSpPr>
        <p:spPr>
          <a:xfrm>
            <a:off x="7619762" y="4807863"/>
            <a:ext cx="2734032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Посредничество</a:t>
            </a:r>
            <a:endParaRPr lang="en-US" sz="2150" dirty="0"/>
          </a:p>
        </p:txBody>
      </p:sp>
      <p:sp>
        <p:nvSpPr>
          <p:cNvPr id="12" name="Text 10"/>
          <p:cNvSpPr/>
          <p:nvPr/>
        </p:nvSpPr>
        <p:spPr>
          <a:xfrm>
            <a:off x="7451884" y="5280779"/>
            <a:ext cx="3069788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 6 лет лишения свободы. Статья 368 УК РК.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10795040" y="3812858"/>
            <a:ext cx="3069908" cy="721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50"/>
              </a:lnSpc>
              <a:buNone/>
            </a:pPr>
            <a:r>
              <a:rPr lang="en-US" sz="5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7</a:t>
            </a:r>
            <a:endParaRPr lang="en-US" sz="5650" dirty="0"/>
          </a:p>
        </p:txBody>
      </p:sp>
      <p:sp>
        <p:nvSpPr>
          <p:cNvPr id="14" name="Text 12"/>
          <p:cNvSpPr/>
          <p:nvPr/>
        </p:nvSpPr>
        <p:spPr>
          <a:xfrm>
            <a:off x="10962918" y="4807863"/>
            <a:ext cx="2734032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Злоупотребление</a:t>
            </a:r>
            <a:endParaRPr lang="en-US" sz="2150" dirty="0"/>
          </a:p>
        </p:txBody>
      </p:sp>
      <p:sp>
        <p:nvSpPr>
          <p:cNvPr id="15" name="Text 13"/>
          <p:cNvSpPr/>
          <p:nvPr/>
        </p:nvSpPr>
        <p:spPr>
          <a:xfrm>
            <a:off x="10795040" y="5280779"/>
            <a:ext cx="3069908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 7 лет лишения свободы. Статья 369 УК РК.</a:t>
            </a:r>
            <a:endParaRPr lang="en-US" sz="1700" dirty="0"/>
          </a:p>
        </p:txBody>
      </p:sp>
      <p:sp>
        <p:nvSpPr>
          <p:cNvPr id="16" name="Text 14"/>
          <p:cNvSpPr/>
          <p:nvPr/>
        </p:nvSpPr>
        <p:spPr>
          <a:xfrm>
            <a:off x="765453" y="6226612"/>
            <a:ext cx="13099494" cy="1049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Times New Roman" panose="02020603050405020304" pitchFamily="18" charset="0"/>
              </a:rPr>
              <a:t>Это может быть выставление оценки, допуск к экзамену или предоставление ответов. Закон предусматривает очень суровые наказания — вплоть до лишения свободы, конфискации имущества и запрета на работу в сфере образования. Важно помнить, что даже посредничество в даче или получении взятки является уголовно наказуемым преступлением.</a:t>
            </a:r>
            <a:endParaRPr lang="en-US" sz="1700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7332516C-F8E9-3BAE-E211-750AC1D5036E}"/>
              </a:ext>
            </a:extLst>
          </p:cNvPr>
          <p:cNvSpPr/>
          <p:nvPr/>
        </p:nvSpPr>
        <p:spPr>
          <a:xfrm>
            <a:off x="12679680" y="7620000"/>
            <a:ext cx="1853184" cy="5120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6016" y="397550"/>
            <a:ext cx="11991261" cy="451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Когда наступает административная ответственность (КоАП РК)?</a:t>
            </a:r>
            <a:endParaRPr lang="en-US" sz="2800" dirty="0"/>
          </a:p>
        </p:txBody>
      </p:sp>
      <p:sp>
        <p:nvSpPr>
          <p:cNvPr id="3" name="Shape 1"/>
          <p:cNvSpPr/>
          <p:nvPr/>
        </p:nvSpPr>
        <p:spPr>
          <a:xfrm>
            <a:off x="506016" y="1445657"/>
            <a:ext cx="3942636" cy="1816537"/>
          </a:xfrm>
          <a:prstGeom prst="roundRect">
            <a:avLst>
              <a:gd name="adj" fmla="val 4027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4" name="Shape 2"/>
          <p:cNvSpPr/>
          <p:nvPr/>
        </p:nvSpPr>
        <p:spPr>
          <a:xfrm>
            <a:off x="506016" y="1430417"/>
            <a:ext cx="3942636" cy="60960"/>
          </a:xfrm>
          <a:prstGeom prst="roundRect">
            <a:avLst>
              <a:gd name="adj" fmla="val 99621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Shape 3"/>
          <p:cNvSpPr/>
          <p:nvPr/>
        </p:nvSpPr>
        <p:spPr>
          <a:xfrm>
            <a:off x="2260461" y="1228844"/>
            <a:ext cx="433745" cy="433745"/>
          </a:xfrm>
          <a:prstGeom prst="roundRect">
            <a:avLst>
              <a:gd name="adj" fmla="val 210815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6" name="Text 4"/>
          <p:cNvSpPr/>
          <p:nvPr/>
        </p:nvSpPr>
        <p:spPr>
          <a:xfrm>
            <a:off x="2390596" y="1337310"/>
            <a:ext cx="173474" cy="216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665798" y="1807131"/>
            <a:ext cx="3431381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Ст. 676: Незаконное вознаграждение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665798" y="2177534"/>
            <a:ext cx="3623072" cy="92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Штраф до 200 МРП (месячных расчетных показателей) за получение имущества или иных благ за выполнение своих служебных обязанностей, если это не является взяткой.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4593193" y="1445657"/>
            <a:ext cx="3942755" cy="1816537"/>
          </a:xfrm>
          <a:prstGeom prst="roundRect">
            <a:avLst>
              <a:gd name="adj" fmla="val 4027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0" name="Shape 8"/>
          <p:cNvSpPr/>
          <p:nvPr/>
        </p:nvSpPr>
        <p:spPr>
          <a:xfrm>
            <a:off x="4593193" y="1430417"/>
            <a:ext cx="3942755" cy="60960"/>
          </a:xfrm>
          <a:prstGeom prst="roundRect">
            <a:avLst>
              <a:gd name="adj" fmla="val 99621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1" name="Shape 9"/>
          <p:cNvSpPr/>
          <p:nvPr/>
        </p:nvSpPr>
        <p:spPr>
          <a:xfrm>
            <a:off x="6347639" y="1228844"/>
            <a:ext cx="433745" cy="433745"/>
          </a:xfrm>
          <a:prstGeom prst="roundRect">
            <a:avLst>
              <a:gd name="adj" fmla="val 210815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2" name="Text 10"/>
          <p:cNvSpPr/>
          <p:nvPr/>
        </p:nvSpPr>
        <p:spPr>
          <a:xfrm>
            <a:off x="6477774" y="1337310"/>
            <a:ext cx="173474" cy="216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4752975" y="1807131"/>
            <a:ext cx="3055739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Ст. 506: Нарушение ограничений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4752975" y="2177534"/>
            <a:ext cx="3623191" cy="92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Штраф до 10 МРП за нарушение установленных законом ограничений для государственных служащих, например, получение подарков, если они не являются взяткой.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506016" y="3623548"/>
            <a:ext cx="8029932" cy="1354098"/>
          </a:xfrm>
          <a:prstGeom prst="roundRect">
            <a:avLst>
              <a:gd name="adj" fmla="val 5402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6" name="Shape 14"/>
          <p:cNvSpPr/>
          <p:nvPr/>
        </p:nvSpPr>
        <p:spPr>
          <a:xfrm>
            <a:off x="506016" y="3608308"/>
            <a:ext cx="8029932" cy="60960"/>
          </a:xfrm>
          <a:prstGeom prst="roundRect">
            <a:avLst>
              <a:gd name="adj" fmla="val 99621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7" name="Shape 15"/>
          <p:cNvSpPr/>
          <p:nvPr/>
        </p:nvSpPr>
        <p:spPr>
          <a:xfrm>
            <a:off x="4304050" y="3406735"/>
            <a:ext cx="433745" cy="433745"/>
          </a:xfrm>
          <a:prstGeom prst="roundRect">
            <a:avLst>
              <a:gd name="adj" fmla="val 210815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8" name="Text 16"/>
          <p:cNvSpPr/>
          <p:nvPr/>
        </p:nvSpPr>
        <p:spPr>
          <a:xfrm>
            <a:off x="4434185" y="3515201"/>
            <a:ext cx="173474" cy="216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1350" dirty="0"/>
          </a:p>
        </p:txBody>
      </p:sp>
      <p:sp>
        <p:nvSpPr>
          <p:cNvPr id="19" name="Text 17"/>
          <p:cNvSpPr/>
          <p:nvPr/>
        </p:nvSpPr>
        <p:spPr>
          <a:xfrm>
            <a:off x="665798" y="3985022"/>
            <a:ext cx="3771781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Ст. 680: Непринятие мер руководителем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665798" y="4355425"/>
            <a:ext cx="7710368" cy="462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Штраф до 100 МРП для руководителей организаций, не принявших меры по предотвращению коррупции или укрывших факты коррупционных правонарушений.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231" y="1228844"/>
            <a:ext cx="5235654" cy="5235654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1671042" y="5197316"/>
            <a:ext cx="5997725" cy="92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Если отсутствует явный умысел на получение взятки, но педагог получает неправомерное вознаграждение (например, дорогостоящий подарок), это может быть расценено как административное правонарушение.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195631" y="6919435"/>
            <a:ext cx="13618369" cy="462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Такое правонарушение влечёт за собой штраф и наносит серьёзный ущерб профессиональной репутации. Поэтому критически важно чётко понимать, что является допустимым, а что — нет. Наша школа придерживается принципа, что единственное допустимое вознаграждение — это ваш труд, а не подарки.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D135C957-79CD-D2F0-9B87-FEC2998B1F11}"/>
              </a:ext>
            </a:extLst>
          </p:cNvPr>
          <p:cNvSpPr/>
          <p:nvPr/>
        </p:nvSpPr>
        <p:spPr>
          <a:xfrm>
            <a:off x="12679680" y="7620000"/>
            <a:ext cx="1853184" cy="5120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6484" y="350758"/>
            <a:ext cx="565094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Действуем сообща: Прозрачность</a:t>
            </a:r>
            <a:endParaRPr lang="en-US" sz="2500" dirty="0"/>
          </a:p>
        </p:txBody>
      </p:sp>
      <p:sp>
        <p:nvSpPr>
          <p:cNvPr id="3" name="Shape 1"/>
          <p:cNvSpPr/>
          <p:nvPr/>
        </p:nvSpPr>
        <p:spPr>
          <a:xfrm>
            <a:off x="446484" y="1084183"/>
            <a:ext cx="6713101" cy="1311354"/>
          </a:xfrm>
          <a:prstGeom prst="roundRect">
            <a:avLst>
              <a:gd name="adj" fmla="val 4086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4" name="Shape 2"/>
          <p:cNvSpPr/>
          <p:nvPr/>
        </p:nvSpPr>
        <p:spPr>
          <a:xfrm>
            <a:off x="581620" y="1219319"/>
            <a:ext cx="382667" cy="382667"/>
          </a:xfrm>
          <a:prstGeom prst="roundRect">
            <a:avLst>
              <a:gd name="adj" fmla="val 23893060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72" y="1303020"/>
            <a:ext cx="172164" cy="21526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81620" y="1729502"/>
            <a:ext cx="1594723" cy="199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Отказ от сборов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581620" y="2056209"/>
            <a:ext cx="6442829" cy="204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Полный запрет на сбор любых денежных средств с родителей, исключающий почву для коррупции</a:t>
            </a: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000" dirty="0"/>
          </a:p>
        </p:txBody>
      </p:sp>
      <p:sp>
        <p:nvSpPr>
          <p:cNvPr id="8" name="Shape 5"/>
          <p:cNvSpPr/>
          <p:nvPr/>
        </p:nvSpPr>
        <p:spPr>
          <a:xfrm>
            <a:off x="446484" y="2523053"/>
            <a:ext cx="6713101" cy="1311354"/>
          </a:xfrm>
          <a:prstGeom prst="roundRect">
            <a:avLst>
              <a:gd name="adj" fmla="val 4086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9" name="Shape 6"/>
          <p:cNvSpPr/>
          <p:nvPr/>
        </p:nvSpPr>
        <p:spPr>
          <a:xfrm>
            <a:off x="581620" y="2658189"/>
            <a:ext cx="382667" cy="382667"/>
          </a:xfrm>
          <a:prstGeom prst="roundRect">
            <a:avLst>
              <a:gd name="adj" fmla="val 23893060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72" y="2741890"/>
            <a:ext cx="172164" cy="21526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81620" y="3168372"/>
            <a:ext cx="2087880" cy="199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Объективное оценивание</a:t>
            </a:r>
            <a:endParaRPr lang="en-US" sz="1250" dirty="0"/>
          </a:p>
        </p:txBody>
      </p:sp>
      <p:sp>
        <p:nvSpPr>
          <p:cNvPr id="12" name="Text 8"/>
          <p:cNvSpPr/>
          <p:nvPr/>
        </p:nvSpPr>
        <p:spPr>
          <a:xfrm>
            <a:off x="581620" y="3495080"/>
            <a:ext cx="6442829" cy="204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Применение единых, прозрачных и понятных критериев для всех учащихся без исключения.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446484" y="3961924"/>
            <a:ext cx="6713101" cy="1515547"/>
          </a:xfrm>
          <a:prstGeom prst="roundRect">
            <a:avLst>
              <a:gd name="adj" fmla="val 3536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4" name="Shape 10"/>
          <p:cNvSpPr/>
          <p:nvPr/>
        </p:nvSpPr>
        <p:spPr>
          <a:xfrm>
            <a:off x="581620" y="4097060"/>
            <a:ext cx="382667" cy="382667"/>
          </a:xfrm>
          <a:prstGeom prst="roundRect">
            <a:avLst>
              <a:gd name="adj" fmla="val 23893060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872" y="4180761"/>
            <a:ext cx="172164" cy="21526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581620" y="4607243"/>
            <a:ext cx="2046446" cy="199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Открытая коммуникация</a:t>
            </a:r>
            <a:endParaRPr lang="en-US" sz="1250" dirty="0"/>
          </a:p>
        </p:txBody>
      </p:sp>
      <p:sp>
        <p:nvSpPr>
          <p:cNvPr id="17" name="Text 12"/>
          <p:cNvSpPr/>
          <p:nvPr/>
        </p:nvSpPr>
        <p:spPr>
          <a:xfrm>
            <a:off x="581620" y="4933950"/>
            <a:ext cx="6442829" cy="408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Поддержание конструктивного диалога с родителями и учениками, готовность к </a:t>
            </a:r>
            <a:r>
              <a:rPr lang="en-US" sz="1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обоснованным</a:t>
            </a:r>
            <a:r>
              <a:rPr lang="en-US" sz="1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1600"/>
              </a:lnSpc>
              <a:buNone/>
            </a:pPr>
            <a:r>
              <a:rPr lang="en-US" sz="1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ответам</a:t>
            </a:r>
            <a:r>
              <a:rPr lang="en-US" sz="12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на вопросы.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8435" y="1084183"/>
            <a:ext cx="6713101" cy="6713101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11348" y="6122790"/>
            <a:ext cx="6713101" cy="1225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Наша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 задача — не только строго соблюдать этот принцип, но и обеспечивать максимальную прозрачность во всех аспектах, особенно в оценивании знаний учащихся. Если у родителей возникают вопросы, мы должны быть готовы дать им чёткие и обоснованные ответы, чтобы избежать любых подозрений и укрепить доверие к нашей работе.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2AA7692E-22F6-7DFE-C0B7-B703F9327391}"/>
              </a:ext>
            </a:extLst>
          </p:cNvPr>
          <p:cNvSpPr/>
          <p:nvPr/>
        </p:nvSpPr>
        <p:spPr>
          <a:xfrm>
            <a:off x="12679680" y="7620000"/>
            <a:ext cx="1853184" cy="5120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7961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Ваши действия: 3 простых шага к академической честности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99147"/>
            <a:ext cx="226814" cy="28348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93790" y="3054191"/>
            <a:ext cx="4196358" cy="30480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Text 2"/>
          <p:cNvSpPr/>
          <p:nvPr/>
        </p:nvSpPr>
        <p:spPr>
          <a:xfrm>
            <a:off x="793790" y="3228499"/>
            <a:ext cx="4196358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Нулевая терпимость к незаконным вознаграждениям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4427577"/>
            <a:ext cx="419635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Вежливо, но твердо откажитесь от любых предложений, которые могут быть расценены как подкуп или незаконное вознаграждение.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962" y="2699147"/>
            <a:ext cx="226814" cy="283488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5216962" y="3054191"/>
            <a:ext cx="4196358" cy="30480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9" name="Text 5"/>
          <p:cNvSpPr/>
          <p:nvPr/>
        </p:nvSpPr>
        <p:spPr>
          <a:xfrm>
            <a:off x="5216962" y="3228499"/>
            <a:ext cx="419635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Информирование о попытках подкупа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216962" y="4073247"/>
            <a:ext cx="419635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 любых попытках склонения к коррупции немедленно сообщите руководству или в соответствующие правоохранительные органы.</a:t>
            </a:r>
            <a:endParaRPr lang="en-US" sz="17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0133" y="2699147"/>
            <a:ext cx="226814" cy="283488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9640133" y="3054191"/>
            <a:ext cx="4196358" cy="30480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3" name="Text 8"/>
          <p:cNvSpPr/>
          <p:nvPr/>
        </p:nvSpPr>
        <p:spPr>
          <a:xfrm>
            <a:off x="9640133" y="3228499"/>
            <a:ext cx="419635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Будьте личным примером честности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9640133" y="4073247"/>
            <a:ext cx="419635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Помните, что ваша добросовестность и порядочность — это лучший образец для подражания и воспитания будущих поколений.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793790" y="6312932"/>
            <a:ext cx="13042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Чтобы быть эффективными в построении честной образовательной среды, мы должны действовать сообща. Ваша безопасность и репутация важны, поэтому не бойтесь сообщать о любых попытках давления. Наша честность сегодня — это залог будущего наших детей и общества в целом.</a:t>
            </a:r>
            <a:endParaRPr lang="en-US" sz="1750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6F3EA49-2782-F72A-2E29-6F931A7A2F52}"/>
              </a:ext>
            </a:extLst>
          </p:cNvPr>
          <p:cNvSpPr/>
          <p:nvPr/>
        </p:nvSpPr>
        <p:spPr>
          <a:xfrm>
            <a:off x="12679680" y="7620000"/>
            <a:ext cx="1853184" cy="5120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6132" y="381952"/>
            <a:ext cx="3797737" cy="434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Наш вклад в будущее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486132" y="1093827"/>
            <a:ext cx="13658136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Академическая честность — это не просто требование, а залог высокого качества образования и формирования достойного общества.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101" y="1119165"/>
            <a:ext cx="8636198" cy="6728483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200" y="5379800"/>
            <a:ext cx="409735" cy="40973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224459" y="7210803"/>
            <a:ext cx="3291538" cy="768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Академическая честность</a:t>
            </a:r>
            <a:endParaRPr lang="en-US" sz="1350" dirty="0"/>
          </a:p>
        </p:txBody>
      </p:sp>
      <p:sp>
        <p:nvSpPr>
          <p:cNvPr id="7" name="Text 3"/>
          <p:cNvSpPr/>
          <p:nvPr/>
        </p:nvSpPr>
        <p:spPr>
          <a:xfrm>
            <a:off x="3224459" y="7781018"/>
            <a:ext cx="3291538" cy="614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Основа справедливого обучения</a:t>
            </a:r>
            <a:endParaRPr lang="en-US" sz="10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952" y="4792512"/>
            <a:ext cx="409735" cy="40973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696527" y="1853304"/>
            <a:ext cx="3291539" cy="768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Качество образования</a:t>
            </a:r>
            <a:endParaRPr lang="en-US" sz="1350" dirty="0"/>
          </a:p>
        </p:txBody>
      </p:sp>
      <p:sp>
        <p:nvSpPr>
          <p:cNvPr id="10" name="Text 5"/>
          <p:cNvSpPr/>
          <p:nvPr/>
        </p:nvSpPr>
        <p:spPr>
          <a:xfrm>
            <a:off x="5696527" y="2730820"/>
            <a:ext cx="3291539" cy="614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Высокие стандарты и результаты</a:t>
            </a:r>
            <a:endParaRPr lang="en-US" sz="10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3705" y="5379800"/>
            <a:ext cx="409735" cy="40973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8113964" y="7210803"/>
            <a:ext cx="3291538" cy="768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Общественное доверие</a:t>
            </a:r>
            <a:endParaRPr lang="en-US" sz="1350" dirty="0"/>
          </a:p>
        </p:txBody>
      </p:sp>
      <p:sp>
        <p:nvSpPr>
          <p:cNvPr id="13" name="Text 7"/>
          <p:cNvSpPr/>
          <p:nvPr/>
        </p:nvSpPr>
        <p:spPr>
          <a:xfrm>
            <a:off x="8152803" y="7724362"/>
            <a:ext cx="3291538" cy="614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Уважение и прозрачность общества</a:t>
            </a:r>
            <a:endParaRPr lang="en-US" sz="1050" dirty="0"/>
          </a:p>
        </p:txBody>
      </p:sp>
      <p:sp>
        <p:nvSpPr>
          <p:cNvPr id="14" name="Text 8"/>
          <p:cNvSpPr/>
          <p:nvPr/>
        </p:nvSpPr>
        <p:spPr>
          <a:xfrm>
            <a:off x="486132" y="9240322"/>
            <a:ext cx="13658136" cy="4445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050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6730219F-54C7-D601-EA6A-03F6047E72AD}"/>
              </a:ext>
            </a:extLst>
          </p:cNvPr>
          <p:cNvSpPr/>
          <p:nvPr/>
        </p:nvSpPr>
        <p:spPr>
          <a:xfrm>
            <a:off x="12679680" y="7620000"/>
            <a:ext cx="1853184" cy="5120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0425" y="424577"/>
            <a:ext cx="12710636" cy="482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Академическая честность: наша коллективная ответственность</a:t>
            </a:r>
            <a:endParaRPr lang="en-US" sz="3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25" y="1312188"/>
            <a:ext cx="6586418" cy="658641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11177" y="1277541"/>
            <a:ext cx="6586418" cy="494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Защита репутации:</a:t>
            </a: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Ваша честность напрямую влияет на репутацию всего педагогического коллектива и образовательного учреждения.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633097" y="2620303"/>
            <a:ext cx="6586418" cy="494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Доверие родителей:</a:t>
            </a: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Прозрачность и справедливость укрепляют доверие родителей к школе и учебному процессу.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633097" y="4121300"/>
            <a:ext cx="6586418" cy="494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Формирование ценностей:</a:t>
            </a: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Только честные педагоги могут воспитать честных и ответственных граждан.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511177" y="5791344"/>
            <a:ext cx="6586418" cy="494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Правовая защита:</a:t>
            </a: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Знание законов не только обязывает, но и защищает вас от неправомерных действий и требований.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633097" y="6798232"/>
            <a:ext cx="6970752" cy="494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Помните: каждый из нас является частью большой системы, и наши индивидуальные действия имеют коллективный эффект. Мы вместе строим будущее, свободное от коррупции</a:t>
            </a: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200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4997A63-AA93-8609-2272-0ACEF10433F4}"/>
              </a:ext>
            </a:extLst>
          </p:cNvPr>
          <p:cNvSpPr/>
          <p:nvPr/>
        </p:nvSpPr>
        <p:spPr>
          <a:xfrm>
            <a:off x="12679680" y="7620000"/>
            <a:ext cx="1853184" cy="5120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938</Words>
  <Application>Microsoft Office PowerPoint</Application>
  <PresentationFormat>Произвольный</PresentationFormat>
  <Paragraphs>89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Inter</vt:lpstr>
      <vt:lpstr>Inter Bold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Ирина Ионушкина</cp:lastModifiedBy>
  <cp:revision>7</cp:revision>
  <dcterms:created xsi:type="dcterms:W3CDTF">2025-08-28T05:39:27Z</dcterms:created>
  <dcterms:modified xsi:type="dcterms:W3CDTF">2025-08-28T06:11:31Z</dcterms:modified>
</cp:coreProperties>
</file>