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-565150" y="2705167"/>
            <a:ext cx="1543050" cy="1447666"/>
            <a:chOff x="0" y="0"/>
            <a:chExt cx="812800" cy="57191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571917"/>
            </a:xfrm>
            <a:custGeom>
              <a:avLst/>
              <a:gdLst/>
              <a:ahLst/>
              <a:cxnLst/>
              <a:rect l="l" t="t" r="r" b="b"/>
              <a:pathLst>
                <a:path w="812800" h="571917">
                  <a:moveTo>
                    <a:pt x="609600" y="0"/>
                  </a:moveTo>
                  <a:cubicBezTo>
                    <a:pt x="721824" y="0"/>
                    <a:pt x="812800" y="128028"/>
                    <a:pt x="812800" y="285959"/>
                  </a:cubicBezTo>
                  <a:cubicBezTo>
                    <a:pt x="812800" y="443889"/>
                    <a:pt x="721824" y="571917"/>
                    <a:pt x="609600" y="571917"/>
                  </a:cubicBezTo>
                  <a:lnTo>
                    <a:pt x="203200" y="571917"/>
                  </a:lnTo>
                  <a:cubicBezTo>
                    <a:pt x="90976" y="571917"/>
                    <a:pt x="0" y="443889"/>
                    <a:pt x="0" y="285959"/>
                  </a:cubicBezTo>
                  <a:cubicBezTo>
                    <a:pt x="0" y="12802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2F5496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812800" cy="6195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8233672" y="2705167"/>
            <a:ext cx="1543050" cy="1447666"/>
            <a:chOff x="0" y="0"/>
            <a:chExt cx="812800" cy="57191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571917"/>
            </a:xfrm>
            <a:custGeom>
              <a:avLst/>
              <a:gdLst/>
              <a:ahLst/>
              <a:cxnLst/>
              <a:rect l="l" t="t" r="r" b="b"/>
              <a:pathLst>
                <a:path w="812800" h="571917">
                  <a:moveTo>
                    <a:pt x="609600" y="0"/>
                  </a:moveTo>
                  <a:cubicBezTo>
                    <a:pt x="721824" y="0"/>
                    <a:pt x="812800" y="128028"/>
                    <a:pt x="812800" y="285959"/>
                  </a:cubicBezTo>
                  <a:cubicBezTo>
                    <a:pt x="812800" y="443889"/>
                    <a:pt x="721824" y="571917"/>
                    <a:pt x="609600" y="571917"/>
                  </a:cubicBezTo>
                  <a:lnTo>
                    <a:pt x="203200" y="571917"/>
                  </a:lnTo>
                  <a:cubicBezTo>
                    <a:pt x="90976" y="571917"/>
                    <a:pt x="0" y="443889"/>
                    <a:pt x="0" y="285959"/>
                  </a:cubicBezTo>
                  <a:cubicBezTo>
                    <a:pt x="0" y="12802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2F5496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812800" cy="6195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142844" y="214290"/>
            <a:ext cx="1035590" cy="1382723"/>
          </a:xfrm>
          <a:custGeom>
            <a:avLst/>
            <a:gdLst/>
            <a:ahLst/>
            <a:cxnLst/>
            <a:rect l="l" t="t" r="r" b="b"/>
            <a:pathLst>
              <a:path w="2071180" h="2074085">
                <a:moveTo>
                  <a:pt x="0" y="0"/>
                </a:moveTo>
                <a:lnTo>
                  <a:pt x="2071180" y="0"/>
                </a:lnTo>
                <a:lnTo>
                  <a:pt x="2071180" y="2074085"/>
                </a:lnTo>
                <a:lnTo>
                  <a:pt x="0" y="2074085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/>
            <a:stretch>
              <a:fillRect/>
            </a:stretch>
          </a:blipFill>
        </p:spPr>
      </p:sp>
      <p:sp>
        <p:nvSpPr>
          <p:cNvPr id="11" name="Прямоугольник 10"/>
          <p:cNvSpPr/>
          <p:nvPr/>
        </p:nvSpPr>
        <p:spPr>
          <a:xfrm>
            <a:off x="1071538" y="500042"/>
            <a:ext cx="75724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Lora Bold"/>
              </a:rPr>
              <a:t>О некоторых вопросах 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Lora Bold"/>
              </a:rPr>
              <a:t> педагогической этики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965651" y="-1880166"/>
            <a:ext cx="7107238" cy="9476317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endParaRPr/>
            </a:p>
          </p:txBody>
        </p:sp>
      </p:grpSp>
      <p:grpSp>
        <p:nvGrpSpPr>
          <p:cNvPr id="5" name="Group 5"/>
          <p:cNvGrpSpPr>
            <a:grpSpLocks noChangeAspect="1"/>
          </p:cNvGrpSpPr>
          <p:nvPr/>
        </p:nvGrpSpPr>
        <p:grpSpPr>
          <a:xfrm>
            <a:off x="5500694" y="1428736"/>
            <a:ext cx="3044584" cy="4043588"/>
            <a:chOff x="0" y="0"/>
            <a:chExt cx="6502400" cy="6477000"/>
          </a:xfrm>
        </p:grpSpPr>
        <p:sp>
          <p:nvSpPr>
            <p:cNvPr id="6" name="Freeform 6"/>
            <p:cNvSpPr/>
            <p:nvPr/>
          </p:nvSpPr>
          <p:spPr>
            <a:xfrm>
              <a:off x="-23042" y="119185"/>
              <a:ext cx="6542159" cy="6244242"/>
            </a:xfrm>
            <a:custGeom>
              <a:avLst/>
              <a:gdLst/>
              <a:ahLst/>
              <a:cxnLst/>
              <a:rect l="l" t="t" r="r" b="b"/>
              <a:pathLst>
                <a:path w="6542159" h="6244242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2" cstate="print"/>
              <a:stretch>
                <a:fillRect l="223" t="-16746" r="223" b="-16746"/>
              </a:stretch>
            </a:blipFill>
          </p:spPr>
        </p:sp>
        <p:sp>
          <p:nvSpPr>
            <p:cNvPr id="7" name="Freeform 7"/>
            <p:cNvSpPr/>
            <p:nvPr/>
          </p:nvSpPr>
          <p:spPr>
            <a:xfrm>
              <a:off x="73038" y="66269"/>
              <a:ext cx="6350000" cy="6349987"/>
            </a:xfrm>
            <a:custGeom>
              <a:avLst/>
              <a:gdLst/>
              <a:ahLst/>
              <a:cxnLst/>
              <a:rect l="l" t="t" r="r" b="b"/>
              <a:pathLst>
                <a:path w="6350000" h="6349987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FFDE59"/>
            </a:solidFill>
          </p:spPr>
        </p:sp>
      </p:grpSp>
      <p:sp>
        <p:nvSpPr>
          <p:cNvPr id="8" name="TextBox 8"/>
          <p:cNvSpPr txBox="1"/>
          <p:nvPr/>
        </p:nvSpPr>
        <p:spPr>
          <a:xfrm>
            <a:off x="279988" y="641350"/>
            <a:ext cx="664946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352"/>
              </a:lnSpc>
              <a:spcBef>
                <a:spcPct val="0"/>
              </a:spcBef>
            </a:pPr>
            <a:r>
              <a:rPr lang="ru-RU" sz="1700" b="1" dirty="0" smtClean="0">
                <a:solidFill>
                  <a:srgbClr val="0070C0"/>
                </a:solidFill>
                <a:latin typeface="Lora Bold"/>
              </a:rPr>
              <a:t>ОСНОВНЫЕ </a:t>
            </a:r>
            <a:r>
              <a:rPr lang="en-US" sz="1700" b="1" dirty="0" smtClean="0">
                <a:solidFill>
                  <a:srgbClr val="0070C0"/>
                </a:solidFill>
                <a:latin typeface="Lora Bold"/>
              </a:rPr>
              <a:t>ПРИНЦИПЫ</a:t>
            </a:r>
            <a:r>
              <a:rPr lang="ru-RU" sz="1700" b="1" dirty="0" smtClean="0">
                <a:solidFill>
                  <a:srgbClr val="0070C0"/>
                </a:solidFill>
                <a:latin typeface="Lora Bold"/>
              </a:rPr>
              <a:t> ПЕДАГОГИЧЕСКОЙ ЭТИКИ</a:t>
            </a:r>
            <a:r>
              <a:rPr lang="en-US" sz="1700" b="1" dirty="0" smtClean="0">
                <a:solidFill>
                  <a:srgbClr val="0070C0"/>
                </a:solidFill>
                <a:latin typeface="Lora Bold"/>
              </a:rPr>
              <a:t> </a:t>
            </a:r>
            <a:endParaRPr lang="en-US" sz="1700" b="1" dirty="0">
              <a:solidFill>
                <a:srgbClr val="0070C0"/>
              </a:solidFill>
              <a:latin typeface="Lora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857224" y="1357298"/>
            <a:ext cx="2751823" cy="233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dirty="0" smtClean="0">
                <a:solidFill>
                  <a:srgbClr val="000000"/>
                </a:solidFill>
                <a:latin typeface="Lora Bold"/>
              </a:rPr>
              <a:t>ДОБРОСОВЕСТНОСТЬ</a:t>
            </a:r>
            <a:endParaRPr lang="en-US" sz="1400" dirty="0">
              <a:solidFill>
                <a:srgbClr val="000000"/>
              </a:solidFill>
              <a:latin typeface="Lora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85786" y="1928802"/>
            <a:ext cx="3334692" cy="233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spc="-4" dirty="0" smtClean="0">
                <a:solidFill>
                  <a:srgbClr val="000000"/>
                </a:solidFill>
                <a:latin typeface="Lora Bold"/>
              </a:rPr>
              <a:t>ЧЕСТНОСТЬ</a:t>
            </a:r>
            <a:endParaRPr lang="en-US" sz="1400" spc="-4" dirty="0">
              <a:solidFill>
                <a:srgbClr val="000000"/>
              </a:solidFill>
              <a:latin typeface="Lora Bold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357158" y="1214422"/>
            <a:ext cx="351731" cy="468974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en-US" sz="1100" dirty="0" smtClean="0">
                  <a:solidFill>
                    <a:srgbClr val="FFFFFF"/>
                  </a:solidFill>
                  <a:latin typeface="Lora Bold"/>
                </a:rPr>
                <a:t>1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57158" y="1785926"/>
            <a:ext cx="351731" cy="468974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en-US" sz="1100" dirty="0" smtClean="0">
                  <a:solidFill>
                    <a:srgbClr val="FFFFFF"/>
                  </a:solidFill>
                  <a:latin typeface="Lora Bold"/>
                </a:rPr>
                <a:t>2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19" name="Group 16"/>
          <p:cNvGrpSpPr/>
          <p:nvPr/>
        </p:nvGrpSpPr>
        <p:grpSpPr>
          <a:xfrm>
            <a:off x="357158" y="2357430"/>
            <a:ext cx="353398" cy="468974"/>
            <a:chOff x="0" y="0"/>
            <a:chExt cx="816654" cy="812800"/>
          </a:xfrm>
        </p:grpSpPr>
        <p:sp>
          <p:nvSpPr>
            <p:cNvPr id="20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1" name="TextBox 18"/>
            <p:cNvSpPr txBox="1"/>
            <p:nvPr/>
          </p:nvSpPr>
          <p:spPr>
            <a:xfrm>
              <a:off x="76201" y="38100"/>
              <a:ext cx="740453" cy="6985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3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22" name="TextBox 12"/>
          <p:cNvSpPr txBox="1"/>
          <p:nvPr/>
        </p:nvSpPr>
        <p:spPr>
          <a:xfrm>
            <a:off x="785786" y="2500306"/>
            <a:ext cx="4643470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spc="-4" dirty="0" smtClean="0">
                <a:solidFill>
                  <a:srgbClr val="000000"/>
                </a:solidFill>
                <a:latin typeface="Lora Bold"/>
              </a:rPr>
              <a:t>УВАЖЕНИЕ ЧЕСТИ И ДОСТОИНСТВА ЛИЧНОСТИ</a:t>
            </a:r>
            <a:endParaRPr lang="en-US" sz="1400" spc="-4" dirty="0">
              <a:solidFill>
                <a:srgbClr val="000000"/>
              </a:solidFill>
              <a:latin typeface="Lora Bold"/>
            </a:endParaRPr>
          </a:p>
        </p:txBody>
      </p:sp>
      <p:grpSp>
        <p:nvGrpSpPr>
          <p:cNvPr id="23" name="Group 16"/>
          <p:cNvGrpSpPr/>
          <p:nvPr/>
        </p:nvGrpSpPr>
        <p:grpSpPr>
          <a:xfrm>
            <a:off x="357158" y="3000372"/>
            <a:ext cx="353398" cy="468974"/>
            <a:chOff x="0" y="0"/>
            <a:chExt cx="816654" cy="812800"/>
          </a:xfrm>
        </p:grpSpPr>
        <p:sp>
          <p:nvSpPr>
            <p:cNvPr id="24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5" name="TextBox 18"/>
            <p:cNvSpPr txBox="1"/>
            <p:nvPr/>
          </p:nvSpPr>
          <p:spPr>
            <a:xfrm>
              <a:off x="76201" y="38100"/>
              <a:ext cx="740453" cy="6985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4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26" name="TextBox 12"/>
          <p:cNvSpPr txBox="1"/>
          <p:nvPr/>
        </p:nvSpPr>
        <p:spPr>
          <a:xfrm>
            <a:off x="857224" y="3071810"/>
            <a:ext cx="3334692" cy="233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spc="-4" dirty="0" smtClean="0">
                <a:solidFill>
                  <a:srgbClr val="000000"/>
                </a:solidFill>
                <a:latin typeface="Lora Bold"/>
              </a:rPr>
              <a:t>ПАТРИОТИЗМ</a:t>
            </a:r>
            <a:endParaRPr lang="en-US" sz="1400" spc="-4" dirty="0">
              <a:solidFill>
                <a:srgbClr val="000000"/>
              </a:solidFill>
              <a:latin typeface="Lora Bold"/>
            </a:endParaRPr>
          </a:p>
        </p:txBody>
      </p:sp>
      <p:grpSp>
        <p:nvGrpSpPr>
          <p:cNvPr id="27" name="Group 16"/>
          <p:cNvGrpSpPr/>
          <p:nvPr/>
        </p:nvGrpSpPr>
        <p:grpSpPr>
          <a:xfrm>
            <a:off x="357158" y="3643314"/>
            <a:ext cx="353398" cy="468974"/>
            <a:chOff x="0" y="0"/>
            <a:chExt cx="816654" cy="812800"/>
          </a:xfrm>
        </p:grpSpPr>
        <p:sp>
          <p:nvSpPr>
            <p:cNvPr id="28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9" name="TextBox 18"/>
            <p:cNvSpPr txBox="1"/>
            <p:nvPr/>
          </p:nvSpPr>
          <p:spPr>
            <a:xfrm>
              <a:off x="76201" y="38100"/>
              <a:ext cx="740453" cy="6985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5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0" name="Group 16"/>
          <p:cNvGrpSpPr/>
          <p:nvPr/>
        </p:nvGrpSpPr>
        <p:grpSpPr>
          <a:xfrm>
            <a:off x="357158" y="4214818"/>
            <a:ext cx="353398" cy="468974"/>
            <a:chOff x="0" y="0"/>
            <a:chExt cx="816654" cy="812800"/>
          </a:xfrm>
        </p:grpSpPr>
        <p:sp>
          <p:nvSpPr>
            <p:cNvPr id="31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2" name="TextBox 18"/>
            <p:cNvSpPr txBox="1"/>
            <p:nvPr/>
          </p:nvSpPr>
          <p:spPr>
            <a:xfrm>
              <a:off x="76201" y="38100"/>
              <a:ext cx="740453" cy="6985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6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3" name="Group 16"/>
          <p:cNvGrpSpPr/>
          <p:nvPr/>
        </p:nvGrpSpPr>
        <p:grpSpPr>
          <a:xfrm>
            <a:off x="357158" y="4786322"/>
            <a:ext cx="353398" cy="468974"/>
            <a:chOff x="0" y="0"/>
            <a:chExt cx="816654" cy="812800"/>
          </a:xfrm>
        </p:grpSpPr>
        <p:sp>
          <p:nvSpPr>
            <p:cNvPr id="34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5" name="TextBox 18"/>
            <p:cNvSpPr txBox="1"/>
            <p:nvPr/>
          </p:nvSpPr>
          <p:spPr>
            <a:xfrm>
              <a:off x="76201" y="38100"/>
              <a:ext cx="740453" cy="6985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7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36" name="TextBox 12"/>
          <p:cNvSpPr txBox="1"/>
          <p:nvPr/>
        </p:nvSpPr>
        <p:spPr>
          <a:xfrm>
            <a:off x="785786" y="3643314"/>
            <a:ext cx="4214842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spc="-4" dirty="0" smtClean="0">
                <a:solidFill>
                  <a:srgbClr val="000000"/>
                </a:solidFill>
                <a:latin typeface="Lora Bold"/>
              </a:rPr>
              <a:t>УВАЖЕНИЯ ОБЩЕЧЕЛОВЕЧЕСКИХ ЦЕННОСТЕЙ И ТОЛЕРАНТНОСТЬ</a:t>
            </a:r>
            <a:endParaRPr lang="en-US" sz="1400" spc="-4" dirty="0">
              <a:solidFill>
                <a:srgbClr val="000000"/>
              </a:solidFill>
              <a:latin typeface="Lora Bold"/>
            </a:endParaRPr>
          </a:p>
        </p:txBody>
      </p:sp>
      <p:sp>
        <p:nvSpPr>
          <p:cNvPr id="37" name="TextBox 12"/>
          <p:cNvSpPr txBox="1"/>
          <p:nvPr/>
        </p:nvSpPr>
        <p:spPr>
          <a:xfrm>
            <a:off x="857224" y="4357694"/>
            <a:ext cx="4286280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spc="-4" dirty="0" smtClean="0">
                <a:solidFill>
                  <a:srgbClr val="000000"/>
                </a:solidFill>
                <a:latin typeface="Lora Bold"/>
              </a:rPr>
              <a:t>ПРОФЕССИОНАЛЬНАЯ СОЛИДАРНОСТЬ</a:t>
            </a:r>
            <a:endParaRPr lang="en-US" sz="1400" spc="-4" dirty="0">
              <a:solidFill>
                <a:srgbClr val="000000"/>
              </a:solidFill>
              <a:latin typeface="Lora Bold"/>
            </a:endParaRPr>
          </a:p>
        </p:txBody>
      </p:sp>
      <p:sp>
        <p:nvSpPr>
          <p:cNvPr id="38" name="TextBox 12"/>
          <p:cNvSpPr txBox="1"/>
          <p:nvPr/>
        </p:nvSpPr>
        <p:spPr>
          <a:xfrm>
            <a:off x="785786" y="4857760"/>
            <a:ext cx="4714908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spc="-4" dirty="0" smtClean="0">
                <a:solidFill>
                  <a:srgbClr val="000000"/>
                </a:solidFill>
                <a:latin typeface="Lora Bold"/>
              </a:rPr>
              <a:t>НЕПРЕРЫВНОСТЬ ПРОФЕССИОНАЛЬНОГО РАЗВИТИЯ</a:t>
            </a:r>
            <a:endParaRPr lang="en-US" sz="1400" spc="-4" dirty="0">
              <a:solidFill>
                <a:srgbClr val="000000"/>
              </a:solidFill>
              <a:latin typeface="Lora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965651" y="-1880166"/>
            <a:ext cx="7107238" cy="9476317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85720" y="357166"/>
            <a:ext cx="5429288" cy="280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352"/>
              </a:lnSpc>
              <a:spcBef>
                <a:spcPct val="0"/>
              </a:spcBef>
            </a:pPr>
            <a:r>
              <a:rPr lang="en-US" sz="1700" b="1" dirty="0" smtClean="0">
                <a:solidFill>
                  <a:srgbClr val="004AAD"/>
                </a:solidFill>
                <a:latin typeface="Lora Bold"/>
              </a:rPr>
              <a:t>О</a:t>
            </a:r>
            <a:r>
              <a:rPr lang="ru-RU" sz="1700" b="1" dirty="0" smtClean="0">
                <a:solidFill>
                  <a:srgbClr val="004AAD"/>
                </a:solidFill>
                <a:latin typeface="Lora Bold"/>
              </a:rPr>
              <a:t>СНОВНЫЕ НОРМЫ ПЕДАГОГИЧЕСКОЙ ЭТИКИ</a:t>
            </a:r>
            <a:r>
              <a:rPr lang="en-US" sz="1700" b="1" dirty="0" smtClean="0">
                <a:solidFill>
                  <a:srgbClr val="004AAD"/>
                </a:solidFill>
                <a:latin typeface="Lora Bold"/>
              </a:rPr>
              <a:t> </a:t>
            </a:r>
            <a:endParaRPr lang="en-US" sz="1700" b="1" dirty="0">
              <a:solidFill>
                <a:srgbClr val="004AAD"/>
              </a:solidFill>
              <a:latin typeface="Lora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14348" y="857232"/>
            <a:ext cx="5214974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59"/>
              </a:lnSpc>
            </a:pPr>
            <a:r>
              <a:rPr lang="ru-RU" sz="1400" dirty="0" smtClean="0">
                <a:solidFill>
                  <a:srgbClr val="000000"/>
                </a:solidFill>
                <a:latin typeface="Lora Bold"/>
              </a:rPr>
              <a:t>соблюдают основные принципы педагогической этики</a:t>
            </a:r>
            <a:endParaRPr lang="en-US" sz="1400" dirty="0">
              <a:solidFill>
                <a:srgbClr val="000000"/>
              </a:solidFill>
              <a:latin typeface="Lora Bold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285720" y="785794"/>
            <a:ext cx="351731" cy="468974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85720" y="1357298"/>
            <a:ext cx="351731" cy="468974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2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714348" y="1214422"/>
            <a:ext cx="61436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способствуют воспитанию обучающихся и воспитанников в духе высокой </a:t>
            </a:r>
            <a:r>
              <a:rPr lang="ru-RU" sz="1400" dirty="0" smtClean="0">
                <a:latin typeface="Lora Bold" charset="-52"/>
              </a:rPr>
              <a:t>нравственности</a:t>
            </a:r>
            <a:r>
              <a:rPr lang="ru-RU" sz="1400" dirty="0" smtClean="0">
                <a:latin typeface="Lora Bold" charset="-52"/>
              </a:rPr>
              <a:t>, уважения к родителям, этнокультурным ценностям, бережного </a:t>
            </a:r>
            <a:r>
              <a:rPr lang="ru-RU" sz="1400" dirty="0" smtClean="0">
                <a:latin typeface="Lora Bold" charset="-52"/>
              </a:rPr>
              <a:t>отношения </a:t>
            </a:r>
            <a:r>
              <a:rPr lang="ru-RU" sz="1400" dirty="0" smtClean="0">
                <a:latin typeface="Lora Bold" charset="-52"/>
              </a:rPr>
              <a:t>к окружающему миру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4348" y="1928802"/>
            <a:ext cx="59293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прививают обучающимся уважительное отношение к Родине - Республики </a:t>
            </a:r>
            <a:r>
              <a:rPr lang="ru-RU" sz="1400" dirty="0" smtClean="0">
                <a:latin typeface="Lora Bold" charset="-52"/>
              </a:rPr>
              <a:t>Казахстан</a:t>
            </a:r>
            <a:r>
              <a:rPr lang="ru-RU" sz="1400" dirty="0" smtClean="0">
                <a:latin typeface="Lora Bold" charset="-52"/>
              </a:rPr>
              <a:t>, вселяют дух патриотизма</a:t>
            </a:r>
            <a:endParaRPr lang="ru-RU" sz="1400" dirty="0">
              <a:latin typeface="Lora Bold" charset="-52"/>
            </a:endParaRPr>
          </a:p>
        </p:txBody>
      </p:sp>
      <p:grpSp>
        <p:nvGrpSpPr>
          <p:cNvPr id="21" name="Group 16"/>
          <p:cNvGrpSpPr/>
          <p:nvPr/>
        </p:nvGrpSpPr>
        <p:grpSpPr>
          <a:xfrm>
            <a:off x="285720" y="2000240"/>
            <a:ext cx="351731" cy="468974"/>
            <a:chOff x="0" y="0"/>
            <a:chExt cx="812800" cy="812800"/>
          </a:xfrm>
        </p:grpSpPr>
        <p:sp>
          <p:nvSpPr>
            <p:cNvPr id="22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3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3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24" name="Group 16"/>
          <p:cNvGrpSpPr/>
          <p:nvPr/>
        </p:nvGrpSpPr>
        <p:grpSpPr>
          <a:xfrm>
            <a:off x="285720" y="3286124"/>
            <a:ext cx="351731" cy="468974"/>
            <a:chOff x="0" y="0"/>
            <a:chExt cx="812800" cy="812800"/>
          </a:xfrm>
        </p:grpSpPr>
        <p:sp>
          <p:nvSpPr>
            <p:cNvPr id="25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6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5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27" name="Group 16"/>
          <p:cNvGrpSpPr/>
          <p:nvPr/>
        </p:nvGrpSpPr>
        <p:grpSpPr>
          <a:xfrm>
            <a:off x="285720" y="2643182"/>
            <a:ext cx="351731" cy="468974"/>
            <a:chOff x="0" y="0"/>
            <a:chExt cx="812800" cy="812800"/>
          </a:xfrm>
        </p:grpSpPr>
        <p:sp>
          <p:nvSpPr>
            <p:cNvPr id="28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9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4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0" name="Group 16"/>
          <p:cNvGrpSpPr/>
          <p:nvPr/>
        </p:nvGrpSpPr>
        <p:grpSpPr>
          <a:xfrm>
            <a:off x="285720" y="3929066"/>
            <a:ext cx="351731" cy="468974"/>
            <a:chOff x="0" y="0"/>
            <a:chExt cx="812800" cy="812800"/>
          </a:xfrm>
        </p:grpSpPr>
        <p:sp>
          <p:nvSpPr>
            <p:cNvPr id="31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2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6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3" name="Group 16"/>
          <p:cNvGrpSpPr/>
          <p:nvPr/>
        </p:nvGrpSpPr>
        <p:grpSpPr>
          <a:xfrm>
            <a:off x="285720" y="4572008"/>
            <a:ext cx="351731" cy="468974"/>
            <a:chOff x="0" y="0"/>
            <a:chExt cx="812800" cy="812800"/>
          </a:xfrm>
        </p:grpSpPr>
        <p:sp>
          <p:nvSpPr>
            <p:cNvPr id="34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5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7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36" name="Прямоугольник 35"/>
          <p:cNvSpPr/>
          <p:nvPr/>
        </p:nvSpPr>
        <p:spPr>
          <a:xfrm>
            <a:off x="714348" y="2571744"/>
            <a:ext cx="5857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не допускают совершения действий, способных дискредитировать высокое </a:t>
            </a:r>
            <a:r>
              <a:rPr lang="ru-RU" sz="1400" dirty="0" smtClean="0">
                <a:latin typeface="Lora Bold" charset="-52"/>
              </a:rPr>
              <a:t> звание </a:t>
            </a:r>
            <a:r>
              <a:rPr lang="ru-RU" sz="1400" dirty="0" smtClean="0">
                <a:latin typeface="Lora Bold" charset="-52"/>
              </a:rPr>
              <a:t>педагога Республики Казахстан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14348" y="321468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добросовестно и качественно исполняют свои служебные обязанности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85786" y="3857628"/>
            <a:ext cx="6000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непрерывно совершенствуют свое профессиональное мастерство, активно </a:t>
            </a:r>
            <a:r>
              <a:rPr lang="ru-RU" sz="1400" dirty="0" smtClean="0">
                <a:latin typeface="Lora Bold" charset="-52"/>
              </a:rPr>
              <a:t> занимаются </a:t>
            </a:r>
            <a:r>
              <a:rPr lang="ru-RU" sz="1400" dirty="0" smtClean="0">
                <a:latin typeface="Lora Bold" charset="-52"/>
              </a:rPr>
              <a:t>самообразованием и самосовершенствованием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85786" y="4643446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неукоснительно соблюдают трудовую дисциплину</a:t>
            </a:r>
            <a:endParaRPr lang="ru-RU" sz="1400" dirty="0">
              <a:latin typeface="Lora Bold" charset="-52"/>
            </a:endParaRPr>
          </a:p>
        </p:txBody>
      </p:sp>
      <p:grpSp>
        <p:nvGrpSpPr>
          <p:cNvPr id="40" name="Group 16"/>
          <p:cNvGrpSpPr/>
          <p:nvPr/>
        </p:nvGrpSpPr>
        <p:grpSpPr>
          <a:xfrm>
            <a:off x="285720" y="5214950"/>
            <a:ext cx="351731" cy="468974"/>
            <a:chOff x="0" y="0"/>
            <a:chExt cx="812800" cy="812800"/>
          </a:xfrm>
        </p:grpSpPr>
        <p:sp>
          <p:nvSpPr>
            <p:cNvPr id="41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42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8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43" name="Group 16"/>
          <p:cNvGrpSpPr/>
          <p:nvPr/>
        </p:nvGrpSpPr>
        <p:grpSpPr>
          <a:xfrm>
            <a:off x="285720" y="5857892"/>
            <a:ext cx="351731" cy="468974"/>
            <a:chOff x="0" y="0"/>
            <a:chExt cx="812800" cy="812800"/>
          </a:xfrm>
        </p:grpSpPr>
        <p:sp>
          <p:nvSpPr>
            <p:cNvPr id="44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45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9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46" name="Прямоугольник 45"/>
          <p:cNvSpPr/>
          <p:nvPr/>
        </p:nvSpPr>
        <p:spPr>
          <a:xfrm>
            <a:off x="714348" y="5143512"/>
            <a:ext cx="62151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бережно относятся к имуществу организации образования и не используют его в </a:t>
            </a:r>
            <a:r>
              <a:rPr lang="ru-RU" sz="1400" dirty="0" smtClean="0">
                <a:latin typeface="Lora Bold" charset="-52"/>
              </a:rPr>
              <a:t>личных </a:t>
            </a:r>
            <a:r>
              <a:rPr lang="ru-RU" sz="1400" dirty="0" smtClean="0">
                <a:latin typeface="Lora Bold" charset="-52"/>
              </a:rPr>
              <a:t>целях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85786" y="5786454"/>
            <a:ext cx="6858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принимают меры по предупреждению коррупции, своим личным поведением </a:t>
            </a:r>
            <a:r>
              <a:rPr lang="ru-RU" sz="1400" dirty="0" smtClean="0">
                <a:latin typeface="Lora Bold" charset="-52"/>
              </a:rPr>
              <a:t>подают </a:t>
            </a:r>
            <a:r>
              <a:rPr lang="ru-RU" sz="1400" dirty="0" smtClean="0">
                <a:latin typeface="Lora Bold" charset="-52"/>
              </a:rPr>
              <a:t>пример честности, беспристрастности и справедливости</a:t>
            </a:r>
            <a:endParaRPr lang="ru-RU" sz="1400" dirty="0">
              <a:latin typeface="Lora Bold" charset="-5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358082" y="-1857412"/>
            <a:ext cx="6892924" cy="9476317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85720" y="285728"/>
            <a:ext cx="4560469" cy="2805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352"/>
              </a:lnSpc>
              <a:spcBef>
                <a:spcPct val="0"/>
              </a:spcBef>
            </a:pPr>
            <a:r>
              <a:rPr lang="en-US" sz="1700" dirty="0" smtClean="0">
                <a:solidFill>
                  <a:srgbClr val="004AAD"/>
                </a:solidFill>
                <a:latin typeface="Lora Bold"/>
              </a:rPr>
              <a:t> </a:t>
            </a:r>
            <a:endParaRPr lang="en-US" sz="1700" dirty="0">
              <a:solidFill>
                <a:srgbClr val="004AAD"/>
              </a:solidFill>
              <a:latin typeface="Lora Bold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214282" y="785794"/>
            <a:ext cx="351731" cy="468974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en-US" sz="1100" dirty="0" smtClean="0">
                  <a:solidFill>
                    <a:srgbClr val="FFFFFF"/>
                  </a:solidFill>
                  <a:latin typeface="Lora Bold"/>
                </a:rPr>
                <a:t>1</a:t>
              </a: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0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14282" y="1357298"/>
            <a:ext cx="351731" cy="468974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11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285720" y="285728"/>
            <a:ext cx="6858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352"/>
              </a:lnSpc>
              <a:spcBef>
                <a:spcPct val="0"/>
              </a:spcBef>
            </a:pPr>
            <a:r>
              <a:rPr lang="en-US" b="1" dirty="0" smtClean="0">
                <a:solidFill>
                  <a:srgbClr val="004AAD"/>
                </a:solidFill>
                <a:latin typeface="Lora Bold"/>
              </a:rPr>
              <a:t>О</a:t>
            </a:r>
            <a:r>
              <a:rPr lang="ru-RU" b="1" dirty="0" smtClean="0">
                <a:solidFill>
                  <a:srgbClr val="004AAD"/>
                </a:solidFill>
                <a:latin typeface="Lora Bold"/>
              </a:rPr>
              <a:t>СНОВНЫЕ НОРМЫ ПЕДАГОГИЧЕСКОЙ ЭТИКИ</a:t>
            </a:r>
            <a:r>
              <a:rPr lang="en-US" b="1" dirty="0" smtClean="0">
                <a:solidFill>
                  <a:srgbClr val="004AAD"/>
                </a:solidFill>
                <a:latin typeface="Lora Bold"/>
              </a:rPr>
              <a:t> </a:t>
            </a:r>
            <a:endParaRPr lang="en-US" b="1" dirty="0">
              <a:solidFill>
                <a:srgbClr val="004AAD"/>
              </a:solidFill>
              <a:latin typeface="Lora Bold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2910" y="714356"/>
            <a:ext cx="6929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не допускают использования служебной информации в корыстных и иных </a:t>
            </a:r>
            <a:r>
              <a:rPr lang="ru-RU" sz="1400" dirty="0" smtClean="0">
                <a:latin typeface="Lora Bold" charset="-52"/>
              </a:rPr>
              <a:t>личных </a:t>
            </a:r>
            <a:r>
              <a:rPr lang="ru-RU" sz="1400" dirty="0" smtClean="0">
                <a:latin typeface="Lora Bold" charset="-52"/>
              </a:rPr>
              <a:t>целях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2910" y="1285860"/>
            <a:ext cx="6786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личным примером способствуют созданию устойчивой и позитивной </a:t>
            </a:r>
          </a:p>
          <a:p>
            <a:r>
              <a:rPr lang="ru-RU" sz="1400" dirty="0" smtClean="0">
                <a:latin typeface="Lora Bold" charset="-52"/>
              </a:rPr>
              <a:t>морально-психологической обстановки в коллектив</a:t>
            </a:r>
            <a:endParaRPr lang="ru-RU" sz="1400" dirty="0">
              <a:latin typeface="Lora Bold" charset="-52"/>
            </a:endParaRPr>
          </a:p>
        </p:txBody>
      </p:sp>
      <p:grpSp>
        <p:nvGrpSpPr>
          <p:cNvPr id="22" name="Group 16"/>
          <p:cNvGrpSpPr/>
          <p:nvPr/>
        </p:nvGrpSpPr>
        <p:grpSpPr>
          <a:xfrm>
            <a:off x="214282" y="1928802"/>
            <a:ext cx="351731" cy="468974"/>
            <a:chOff x="0" y="0"/>
            <a:chExt cx="812800" cy="812800"/>
          </a:xfrm>
        </p:grpSpPr>
        <p:sp>
          <p:nvSpPr>
            <p:cNvPr id="23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4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</a:t>
              </a:r>
              <a:r>
                <a:rPr lang="en-US" sz="1100" dirty="0" smtClean="0">
                  <a:solidFill>
                    <a:srgbClr val="FFFFFF"/>
                  </a:solidFill>
                  <a:latin typeface="Lora Bold"/>
                </a:rPr>
                <a:t>2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25" name="Group 16"/>
          <p:cNvGrpSpPr/>
          <p:nvPr/>
        </p:nvGrpSpPr>
        <p:grpSpPr>
          <a:xfrm>
            <a:off x="214282" y="2428868"/>
            <a:ext cx="351731" cy="468974"/>
            <a:chOff x="0" y="0"/>
            <a:chExt cx="812800" cy="812800"/>
          </a:xfrm>
        </p:grpSpPr>
        <p:sp>
          <p:nvSpPr>
            <p:cNvPr id="26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27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13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28" name="Group 16"/>
          <p:cNvGrpSpPr/>
          <p:nvPr/>
        </p:nvGrpSpPr>
        <p:grpSpPr>
          <a:xfrm>
            <a:off x="214282" y="3000372"/>
            <a:ext cx="351731" cy="468974"/>
            <a:chOff x="0" y="0"/>
            <a:chExt cx="812800" cy="812800"/>
          </a:xfrm>
        </p:grpSpPr>
        <p:sp>
          <p:nvSpPr>
            <p:cNvPr id="29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0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14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1" name="Group 16"/>
          <p:cNvGrpSpPr/>
          <p:nvPr/>
        </p:nvGrpSpPr>
        <p:grpSpPr>
          <a:xfrm>
            <a:off x="214282" y="3571876"/>
            <a:ext cx="351731" cy="468974"/>
            <a:chOff x="0" y="0"/>
            <a:chExt cx="812800" cy="812800"/>
          </a:xfrm>
        </p:grpSpPr>
        <p:sp>
          <p:nvSpPr>
            <p:cNvPr id="32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3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15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4" name="Group 16"/>
          <p:cNvGrpSpPr/>
          <p:nvPr/>
        </p:nvGrpSpPr>
        <p:grpSpPr>
          <a:xfrm>
            <a:off x="214282" y="4143380"/>
            <a:ext cx="351731" cy="468974"/>
            <a:chOff x="0" y="0"/>
            <a:chExt cx="812800" cy="812800"/>
          </a:xfrm>
        </p:grpSpPr>
        <p:sp>
          <p:nvSpPr>
            <p:cNvPr id="35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6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16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37" name="Group 16"/>
          <p:cNvGrpSpPr/>
          <p:nvPr/>
        </p:nvGrpSpPr>
        <p:grpSpPr>
          <a:xfrm>
            <a:off x="214282" y="5286388"/>
            <a:ext cx="351731" cy="468974"/>
            <a:chOff x="0" y="0"/>
            <a:chExt cx="812800" cy="812800"/>
          </a:xfrm>
        </p:grpSpPr>
        <p:sp>
          <p:nvSpPr>
            <p:cNvPr id="38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39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16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40" name="Group 16"/>
          <p:cNvGrpSpPr/>
          <p:nvPr/>
        </p:nvGrpSpPr>
        <p:grpSpPr>
          <a:xfrm>
            <a:off x="214282" y="4714884"/>
            <a:ext cx="351731" cy="468974"/>
            <a:chOff x="0" y="0"/>
            <a:chExt cx="812800" cy="812800"/>
          </a:xfrm>
        </p:grpSpPr>
        <p:sp>
          <p:nvSpPr>
            <p:cNvPr id="41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42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16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grpSp>
        <p:nvGrpSpPr>
          <p:cNvPr id="43" name="Group 16"/>
          <p:cNvGrpSpPr/>
          <p:nvPr/>
        </p:nvGrpSpPr>
        <p:grpSpPr>
          <a:xfrm>
            <a:off x="214282" y="5857892"/>
            <a:ext cx="351731" cy="468974"/>
            <a:chOff x="0" y="0"/>
            <a:chExt cx="812800" cy="812800"/>
          </a:xfrm>
        </p:grpSpPr>
        <p:sp>
          <p:nvSpPr>
            <p:cNvPr id="44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F5496"/>
            </a:solidFill>
            <a:ln cap="sq">
              <a:noFill/>
              <a:prstDash val="solid"/>
              <a:miter/>
            </a:ln>
          </p:spPr>
        </p:sp>
        <p:sp>
          <p:nvSpPr>
            <p:cNvPr id="45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9"/>
                </a:lnSpc>
              </a:pPr>
              <a:r>
                <a:rPr lang="ru-RU" sz="1100" dirty="0" smtClean="0">
                  <a:solidFill>
                    <a:srgbClr val="FFFFFF"/>
                  </a:solidFill>
                  <a:latin typeface="Lora Bold"/>
                </a:rPr>
                <a:t>16</a:t>
              </a:r>
              <a:endParaRPr lang="en-US" sz="1100" dirty="0">
                <a:solidFill>
                  <a:srgbClr val="FFFFFF"/>
                </a:solidFill>
                <a:latin typeface="Lora Bold"/>
              </a:endParaRPr>
            </a:p>
          </p:txBody>
        </p:sp>
      </p:grpSp>
      <p:sp>
        <p:nvSpPr>
          <p:cNvPr id="46" name="Прямоугольник 45"/>
          <p:cNvSpPr/>
          <p:nvPr/>
        </p:nvSpPr>
        <p:spPr>
          <a:xfrm>
            <a:off x="642910" y="1857364"/>
            <a:ext cx="67151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придерживаются делового стиля в одежде в период исполнения своих </a:t>
            </a:r>
            <a:r>
              <a:rPr lang="ru-RU" sz="1400" dirty="0" smtClean="0">
                <a:latin typeface="Lora Bold" charset="-52"/>
              </a:rPr>
              <a:t>служебных обязанностей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42910" y="2357430"/>
            <a:ext cx="66437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избегают использование своего статуса педагога в корыстных и иных личных </a:t>
            </a:r>
            <a:r>
              <a:rPr lang="ru-RU" sz="1400" dirty="0" smtClean="0">
                <a:latin typeface="Lora Bold" charset="-52"/>
              </a:rPr>
              <a:t>целях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42910" y="2928934"/>
            <a:ext cx="6786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в своей деятельности неукоснительно соблюдают принципы академической </a:t>
            </a:r>
            <a:r>
              <a:rPr lang="ru-RU" sz="1400" dirty="0" smtClean="0">
                <a:latin typeface="Lora Bold" charset="-52"/>
              </a:rPr>
              <a:t>честности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42910" y="3429000"/>
            <a:ext cx="66437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публикуют материалы в СМИ</a:t>
            </a:r>
            <a:r>
              <a:rPr lang="ru-RU" sz="1400" dirty="0" smtClean="0">
                <a:latin typeface="Lora Bold" charset="-52"/>
              </a:rPr>
              <a:t>,, </a:t>
            </a:r>
            <a:r>
              <a:rPr lang="ru-RU" sz="1400" dirty="0" smtClean="0">
                <a:latin typeface="Lora Bold" charset="-52"/>
              </a:rPr>
              <a:t>выступают </a:t>
            </a:r>
            <a:r>
              <a:rPr lang="ru-RU" sz="1400" dirty="0" smtClean="0">
                <a:latin typeface="Lora Bold" charset="-52"/>
              </a:rPr>
              <a:t>публично </a:t>
            </a:r>
            <a:r>
              <a:rPr lang="ru-RU" sz="1400" dirty="0" smtClean="0">
                <a:latin typeface="Lora Bold" charset="-52"/>
              </a:rPr>
              <a:t>только от собственного имени как частного лица, </a:t>
            </a:r>
            <a:r>
              <a:rPr lang="ru-RU" sz="1400" dirty="0" smtClean="0">
                <a:latin typeface="Lora Bold" charset="-52"/>
              </a:rPr>
              <a:t>ведут дискуссии </a:t>
            </a:r>
            <a:r>
              <a:rPr lang="ru-RU" sz="1400" dirty="0" smtClean="0">
                <a:latin typeface="Lora Bold" charset="-52"/>
              </a:rPr>
              <a:t>в корректной форме, воздерживаются от неконструктивной </a:t>
            </a:r>
            <a:r>
              <a:rPr lang="ru-RU" sz="1400" dirty="0" smtClean="0">
                <a:latin typeface="Lora Bold" charset="-52"/>
              </a:rPr>
              <a:t>критики и </a:t>
            </a:r>
            <a:r>
              <a:rPr lang="ru-RU" sz="1400" dirty="0" smtClean="0">
                <a:latin typeface="Lora Bold" charset="-52"/>
              </a:rPr>
              <a:t>неэтичных </a:t>
            </a:r>
            <a:r>
              <a:rPr lang="ru-RU" sz="1400" dirty="0" smtClean="0">
                <a:latin typeface="Lora Bold" charset="-52"/>
              </a:rPr>
              <a:t>высказываний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42910" y="4643446"/>
            <a:ext cx="6929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публичные выступления, публикации СМИ от имени организации образования </a:t>
            </a:r>
            <a:r>
              <a:rPr lang="ru-RU" sz="1400" dirty="0" smtClean="0">
                <a:latin typeface="Lora Bold" charset="-52"/>
              </a:rPr>
              <a:t>согласовывают </a:t>
            </a:r>
            <a:r>
              <a:rPr lang="ru-RU" sz="1400" dirty="0" smtClean="0">
                <a:latin typeface="Lora Bold" charset="-52"/>
              </a:rPr>
              <a:t>с руководителем данной </a:t>
            </a:r>
            <a:r>
              <a:rPr lang="ru-RU" sz="1400" dirty="0" smtClean="0">
                <a:latin typeface="Lora Bold" charset="-52"/>
              </a:rPr>
              <a:t>организации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42910" y="5143512"/>
            <a:ext cx="8001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в социальных сетях не распространяют непроверенную и (или) недостоверную, </a:t>
            </a:r>
          </a:p>
          <a:p>
            <a:r>
              <a:rPr lang="ru-RU" sz="1400" dirty="0" smtClean="0">
                <a:latin typeface="Lora Bold" charset="-52"/>
              </a:rPr>
              <a:t>и (или) неэтичную информацию, способствуют укреплению в обществе высокого </a:t>
            </a:r>
          </a:p>
          <a:p>
            <a:r>
              <a:rPr lang="ru-RU" sz="1400" dirty="0" smtClean="0">
                <a:latin typeface="Lora Bold" charset="-52"/>
              </a:rPr>
              <a:t>звания педагога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42910" y="5786454"/>
            <a:ext cx="79296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обеспечивают конфиденциальность успехов (</a:t>
            </a:r>
            <a:r>
              <a:rPr lang="ru-RU" sz="1400" dirty="0" smtClean="0">
                <a:latin typeface="Lora Bold" charset="-52"/>
              </a:rPr>
              <a:t>неуспехов)воспитанника</a:t>
            </a:r>
            <a:r>
              <a:rPr lang="ru-RU" sz="1400" dirty="0" smtClean="0">
                <a:latin typeface="Lora Bold" charset="-52"/>
              </a:rPr>
              <a:t>, его социального положения, места работы </a:t>
            </a:r>
            <a:r>
              <a:rPr lang="ru-RU" sz="1400" dirty="0" smtClean="0">
                <a:latin typeface="Lora Bold" charset="-52"/>
              </a:rPr>
              <a:t>и </a:t>
            </a:r>
            <a:r>
              <a:rPr lang="ru-RU" sz="1400" dirty="0" smtClean="0">
                <a:latin typeface="Lora Bold" charset="-52"/>
              </a:rPr>
              <a:t>данные сведения разглашаются только с письменного согласия </a:t>
            </a:r>
            <a:r>
              <a:rPr lang="ru-RU" sz="1400" dirty="0" smtClean="0">
                <a:latin typeface="Lora Bold" charset="-52"/>
              </a:rPr>
              <a:t>родителей </a:t>
            </a:r>
            <a:r>
              <a:rPr lang="ru-RU" sz="1400" dirty="0" smtClean="0">
                <a:latin typeface="Lora Bold" charset="-52"/>
              </a:rPr>
              <a:t>(законных представителей) </a:t>
            </a:r>
            <a:r>
              <a:rPr lang="ru-RU" sz="1400" dirty="0" smtClean="0">
                <a:latin typeface="Lora Bold" charset="-52"/>
              </a:rPr>
              <a:t>несовершеннолетнего) воспитанника</a:t>
            </a:r>
            <a:endParaRPr lang="ru-RU" sz="1400" dirty="0">
              <a:latin typeface="Lora Bold" charset="-52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14348" y="4143380"/>
            <a:ext cx="67151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Lora Bold" charset="-52"/>
              </a:rPr>
              <a:t>не разглашают служебную информацию, которая не разрешена к обнародованию, не подрывают высокого звания педагога в обществе</a:t>
            </a:r>
            <a:endParaRPr lang="ru-RU" sz="1400" dirty="0">
              <a:latin typeface="Lora Bold" charset="-5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5781" y="76200"/>
            <a:ext cx="2344518" cy="6692900"/>
            <a:chOff x="0" y="0"/>
            <a:chExt cx="2524254" cy="31246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24254" cy="3124600"/>
            </a:xfrm>
            <a:custGeom>
              <a:avLst/>
              <a:gdLst/>
              <a:ahLst/>
              <a:cxnLst/>
              <a:rect l="l" t="t" r="r" b="b"/>
              <a:pathLst>
                <a:path w="2524254" h="3124600">
                  <a:moveTo>
                    <a:pt x="0" y="0"/>
                  </a:moveTo>
                  <a:lnTo>
                    <a:pt x="2524254" y="0"/>
                  </a:lnTo>
                  <a:lnTo>
                    <a:pt x="2524254" y="3124600"/>
                  </a:lnTo>
                  <a:lnTo>
                    <a:pt x="0" y="3124600"/>
                  </a:ln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2524254" cy="31722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2357422" y="214290"/>
            <a:ext cx="6786578" cy="6451600"/>
            <a:chOff x="0" y="0"/>
            <a:chExt cx="2167467" cy="216746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67467" cy="2167467"/>
            </a:xfrm>
            <a:custGeom>
              <a:avLst/>
              <a:gdLst/>
              <a:ahLst/>
              <a:cxnLst/>
              <a:rect l="l" t="t" r="r" b="b"/>
              <a:pathLst>
                <a:path w="2167467" h="2167467">
                  <a:moveTo>
                    <a:pt x="0" y="0"/>
                  </a:moveTo>
                  <a:lnTo>
                    <a:pt x="2167467" y="0"/>
                  </a:lnTo>
                  <a:lnTo>
                    <a:pt x="2167467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2F5496"/>
            </a:solidFill>
            <a:ln w="47625" cap="sq">
              <a:solidFill>
                <a:srgbClr val="E5E5E5"/>
              </a:solidFill>
              <a:prstDash val="solid"/>
              <a:miter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167467" cy="221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285992"/>
            <a:ext cx="1681146" cy="218599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14282" y="214290"/>
            <a:ext cx="21431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66CC"/>
                </a:solidFill>
                <a:latin typeface="Lora Bold" charset="-52"/>
              </a:rPr>
              <a:t>В отношениях с участниками образовательного процесса педагоги:</a:t>
            </a:r>
            <a:endParaRPr lang="ru-RU" sz="1600" b="1" dirty="0">
              <a:solidFill>
                <a:srgbClr val="0066CC"/>
              </a:solidFill>
              <a:latin typeface="Lora Bold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71736" y="357166"/>
            <a:ext cx="6429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1) уважают права, честь и достоинство человека независимо от возраста, пола,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национальности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, вероисповедания, гражданства, происхождения, социального,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должностного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и имущественного положения или любых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иных обстоятельств</a:t>
            </a:r>
            <a:r>
              <a:rPr lang="ru-RU" sz="1400" dirty="0" smtClean="0">
                <a:solidFill>
                  <a:schemeClr val="bg1"/>
                </a:solidFill>
                <a:latin typeface="Lora Bold" charset="-52"/>
              </a:rPr>
              <a:t>;</a:t>
            </a:r>
            <a:endParaRPr lang="ru-RU" sz="1400" dirty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71736" y="1643050"/>
            <a:ext cx="635798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bg1"/>
                </a:solidFill>
              </a:rPr>
              <a:t> </a:t>
            </a:r>
            <a:r>
              <a:rPr lang="ru-RU" sz="1500" dirty="0" smtClean="0">
                <a:solidFill>
                  <a:schemeClr val="bg1"/>
                </a:solidFill>
              </a:rPr>
              <a:t>2).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обращаются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к участникам образовательного процесса по имени, в уважительной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 форме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, а также с соблюдением общепринятых морально-этических норм, не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допускают фактов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произвольного искажения в написании и произношении имен участников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 образовательного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процесса</a:t>
            </a:r>
            <a:endParaRPr lang="ru-RU" sz="1500" dirty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00298" y="3000372"/>
            <a:ext cx="650085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3) не допускают фактов финансовых и иных вымогательств по отношению к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участникам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образовательного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процесса, прилагают усилия по пресечению таких действий со стороны своих коллег</a:t>
            </a:r>
            <a:r>
              <a:rPr lang="ru-RU" sz="1500" dirty="0" smtClean="0">
                <a:latin typeface="Lora Bold" charset="-52"/>
              </a:rPr>
              <a:t>;</a:t>
            </a:r>
            <a:endParaRPr lang="ru-RU" sz="1500" dirty="0">
              <a:latin typeface="Lora Bold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00298" y="4000504"/>
            <a:ext cx="65008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4) своими действиями не дают повода для обоснованной критики со стороны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общества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, терпимо относиться к ней, используют конструктивную критику для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устранения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недостатков и улучшения своей профессиональной деятельности</a:t>
            </a:r>
            <a:endParaRPr lang="ru-RU" sz="1500" dirty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71736" y="5143512"/>
            <a:ext cx="64294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5) оказывают профессиональную поддержку участникам образовательного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процесса</a:t>
            </a:r>
            <a:endParaRPr lang="ru-RU" sz="1500" dirty="0" smtClean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00298" y="5857892"/>
            <a:ext cx="64294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6) не подвергают дискриминации лиц, обратившихся с жалобой на нарушение  педагогической </a:t>
            </a:r>
            <a:r>
              <a:rPr lang="ru-RU" sz="1500" dirty="0" smtClean="0">
                <a:solidFill>
                  <a:schemeClr val="bg1"/>
                </a:solidFill>
                <a:latin typeface="Lora Bold" charset="-52"/>
              </a:rPr>
              <a:t>этик</a:t>
            </a:r>
            <a:endParaRPr lang="ru-RU" sz="1500" dirty="0">
              <a:solidFill>
                <a:schemeClr val="bg1"/>
              </a:solidFill>
              <a:latin typeface="Lora Bold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414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5781" y="76200"/>
            <a:ext cx="2344518" cy="6692900"/>
            <a:chOff x="0" y="0"/>
            <a:chExt cx="2524254" cy="31246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24254" cy="3124600"/>
            </a:xfrm>
            <a:custGeom>
              <a:avLst/>
              <a:gdLst/>
              <a:ahLst/>
              <a:cxnLst/>
              <a:rect l="l" t="t" r="r" b="b"/>
              <a:pathLst>
                <a:path w="2524254" h="3124600">
                  <a:moveTo>
                    <a:pt x="0" y="0"/>
                  </a:moveTo>
                  <a:lnTo>
                    <a:pt x="2524254" y="0"/>
                  </a:lnTo>
                  <a:lnTo>
                    <a:pt x="2524254" y="3124600"/>
                  </a:lnTo>
                  <a:lnTo>
                    <a:pt x="0" y="3124600"/>
                  </a:ln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2524254" cy="31722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2357422" y="0"/>
            <a:ext cx="6786578" cy="6451600"/>
            <a:chOff x="0" y="0"/>
            <a:chExt cx="2167467" cy="216746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67467" cy="2167467"/>
            </a:xfrm>
            <a:custGeom>
              <a:avLst/>
              <a:gdLst/>
              <a:ahLst/>
              <a:cxnLst/>
              <a:rect l="l" t="t" r="r" b="b"/>
              <a:pathLst>
                <a:path w="2167467" h="2167467">
                  <a:moveTo>
                    <a:pt x="0" y="0"/>
                  </a:moveTo>
                  <a:lnTo>
                    <a:pt x="2167467" y="0"/>
                  </a:lnTo>
                  <a:lnTo>
                    <a:pt x="2167467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2F5496"/>
            </a:solidFill>
            <a:ln w="47625" cap="sq">
              <a:solidFill>
                <a:srgbClr val="E5E5E5"/>
              </a:solidFill>
              <a:prstDash val="solid"/>
              <a:miter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167467" cy="221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285992"/>
            <a:ext cx="1681146" cy="218599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14282" y="214290"/>
            <a:ext cx="2143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66CC"/>
                </a:solidFill>
                <a:latin typeface="Lora Bold" charset="-52"/>
              </a:rPr>
              <a:t>В отношениях с </a:t>
            </a:r>
            <a:r>
              <a:rPr lang="ru-RU" sz="1600" b="1" dirty="0" smtClean="0">
                <a:solidFill>
                  <a:srgbClr val="0066CC"/>
                </a:solidFill>
                <a:latin typeface="Lora Bold" charset="-52"/>
              </a:rPr>
              <a:t>коллегами педагоги</a:t>
            </a:r>
            <a:r>
              <a:rPr lang="ru-RU" sz="1600" b="1" dirty="0" smtClean="0">
                <a:solidFill>
                  <a:srgbClr val="0066CC"/>
                </a:solidFill>
                <a:latin typeface="Lora Bold" charset="-52"/>
              </a:rPr>
              <a:t>:</a:t>
            </a:r>
            <a:endParaRPr lang="ru-RU" sz="1600" b="1" dirty="0">
              <a:solidFill>
                <a:srgbClr val="0066CC"/>
              </a:solidFill>
              <a:latin typeface="Lora Bold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71736" y="428604"/>
            <a:ext cx="6215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1) соблюдают общепринятые морально-этические нормы, вежливы и корректны</a:t>
            </a:r>
            <a:endParaRPr lang="ru-RU" dirty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43174" y="1214422"/>
            <a:ext cx="628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2) не ставят публично под сомнение профессиональную квалификацию другого </a:t>
            </a:r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 педагога</a:t>
            </a:r>
            <a:endParaRPr lang="ru-RU" dirty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14612" y="2071678"/>
            <a:ext cx="6215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3) воздерживаются от голословных и бездоказательных жалоб и обращений, не </a:t>
            </a:r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 принимают </a:t>
            </a:r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ответных мер против лица, который обратился с жалобой на нарушение </a:t>
            </a:r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педагогической </a:t>
            </a:r>
            <a:r>
              <a:rPr lang="ru-RU" dirty="0" smtClean="0">
                <a:solidFill>
                  <a:schemeClr val="bg1"/>
                </a:solidFill>
                <a:latin typeface="Lora Bold" charset="-52"/>
              </a:rPr>
              <a:t>этики.</a:t>
            </a:r>
            <a:endParaRPr lang="ru-RU" dirty="0">
              <a:solidFill>
                <a:schemeClr val="bg1"/>
              </a:solidFill>
              <a:latin typeface="Lora Bold" charset="-5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14612" y="4357694"/>
            <a:ext cx="607223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Lora Bold" charset="-52"/>
              </a:rPr>
              <a:t>За нарушение педагогической этики педагоги в соответствии с </a:t>
            </a:r>
          </a:p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Lora Bold" charset="-52"/>
              </a:rPr>
              <a:t>законодательством Республики Казахстан привлекаются к ответственности.</a:t>
            </a:r>
            <a:endParaRPr lang="ru-RU" sz="2400" b="1" dirty="0">
              <a:solidFill>
                <a:srgbClr val="FFFF00"/>
              </a:solidFill>
              <a:latin typeface="Lora Bold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4142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561</Words>
  <PresentationFormat>Экран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Metod1</dc:creator>
  <cp:lastModifiedBy>Metod1</cp:lastModifiedBy>
  <cp:revision>11</cp:revision>
  <dcterms:created xsi:type="dcterms:W3CDTF">2025-02-06T04:34:41Z</dcterms:created>
  <dcterms:modified xsi:type="dcterms:W3CDTF">2025-02-06T06:22:03Z</dcterms:modified>
</cp:coreProperties>
</file>