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1" r:id="rId2"/>
    <p:sldId id="256" r:id="rId3"/>
    <p:sldId id="258" r:id="rId4"/>
    <p:sldId id="259" r:id="rId5"/>
    <p:sldId id="260" r:id="rId6"/>
    <p:sldId id="263" r:id="rId7"/>
    <p:sldId id="264" r:id="rId8"/>
    <p:sldId id="265" r:id="rId9"/>
    <p:sldId id="266" r:id="rId10"/>
    <p:sldId id="268" r:id="rId11"/>
    <p:sldId id="269" r:id="rId12"/>
    <p:sldId id="275" r:id="rId13"/>
    <p:sldId id="270" r:id="rId14"/>
    <p:sldId id="271" r:id="rId15"/>
    <p:sldId id="272" r:id="rId16"/>
    <p:sldId id="273"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94660"/>
  </p:normalViewPr>
  <p:slideViewPr>
    <p:cSldViewPr snapToGrid="0">
      <p:cViewPr varScale="1">
        <p:scale>
          <a:sx n="118" d="100"/>
          <a:sy n="118" d="100"/>
        </p:scale>
        <p:origin x="108"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D99CF7-38FF-4A2F-B225-71DE74CCA59F}" type="datetimeFigureOut">
              <a:rPr lang="ru-RU" smtClean="0"/>
              <a:t>04.06.2026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24FFE-C146-41E1-96BF-AC407681AC51}" type="slidenum">
              <a:rPr lang="ru-RU" smtClean="0"/>
              <a:t>‹#›</a:t>
            </a:fld>
            <a:endParaRPr lang="ru-RU"/>
          </a:p>
        </p:txBody>
      </p:sp>
    </p:spTree>
    <p:extLst>
      <p:ext uri="{BB962C8B-B14F-4D97-AF65-F5344CB8AC3E}">
        <p14:creationId xmlns:p14="http://schemas.microsoft.com/office/powerpoint/2010/main" val="2453944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4224FFE-C146-41E1-96BF-AC407681AC51}" type="slidenum">
              <a:rPr lang="ru-RU" smtClean="0"/>
              <a:t>11</a:t>
            </a:fld>
            <a:endParaRPr lang="ru-RU"/>
          </a:p>
        </p:txBody>
      </p:sp>
    </p:spTree>
    <p:extLst>
      <p:ext uri="{BB962C8B-B14F-4D97-AF65-F5344CB8AC3E}">
        <p14:creationId xmlns:p14="http://schemas.microsoft.com/office/powerpoint/2010/main" val="4165959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4224FFE-C146-41E1-96BF-AC407681AC51}" type="slidenum">
              <a:rPr lang="ru-RU" smtClean="0"/>
              <a:t>15</a:t>
            </a:fld>
            <a:endParaRPr lang="ru-RU"/>
          </a:p>
        </p:txBody>
      </p:sp>
    </p:spTree>
    <p:extLst>
      <p:ext uri="{BB962C8B-B14F-4D97-AF65-F5344CB8AC3E}">
        <p14:creationId xmlns:p14="http://schemas.microsoft.com/office/powerpoint/2010/main" val="199590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BC9ECC-D073-C77D-EFA9-9C3C1C576B9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6FEDA61B-2B3A-E2AD-03A3-5F2061D119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99608BC-F47D-DE0D-B36A-BF43858294A7}"/>
              </a:ext>
            </a:extLst>
          </p:cNvPr>
          <p:cNvSpPr>
            <a:spLocks noGrp="1"/>
          </p:cNvSpPr>
          <p:nvPr>
            <p:ph type="dt" sz="half" idx="10"/>
          </p:nvPr>
        </p:nvSpPr>
        <p:spPr/>
        <p:txBody>
          <a:bodyPr/>
          <a:lstStyle/>
          <a:p>
            <a:fld id="{BE209018-EBBC-40DF-8F98-4220B0D35421}" type="datetimeFigureOut">
              <a:rPr lang="ru-RU" smtClean="0"/>
              <a:t>04.06.2026</a:t>
            </a:fld>
            <a:endParaRPr lang="ru-RU"/>
          </a:p>
        </p:txBody>
      </p:sp>
      <p:sp>
        <p:nvSpPr>
          <p:cNvPr id="5" name="Нижний колонтитул 4">
            <a:extLst>
              <a:ext uri="{FF2B5EF4-FFF2-40B4-BE49-F238E27FC236}">
                <a16:creationId xmlns:a16="http://schemas.microsoft.com/office/drawing/2014/main" id="{7D061C72-31B9-E727-51BC-672DCDFCA05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0936FD0-E979-1753-5FA8-BB3DA31B6439}"/>
              </a:ext>
            </a:extLst>
          </p:cNvPr>
          <p:cNvSpPr>
            <a:spLocks noGrp="1"/>
          </p:cNvSpPr>
          <p:nvPr>
            <p:ph type="sldNum" sz="quarter" idx="12"/>
          </p:nvPr>
        </p:nvSpPr>
        <p:spPr/>
        <p:txBody>
          <a:bodyPr/>
          <a:lstStyle/>
          <a:p>
            <a:fld id="{A11B302E-EF0E-44B7-8BDE-2E10EC55CD75}" type="slidenum">
              <a:rPr lang="ru-RU" smtClean="0"/>
              <a:t>‹#›</a:t>
            </a:fld>
            <a:endParaRPr lang="ru-RU"/>
          </a:p>
        </p:txBody>
      </p:sp>
    </p:spTree>
    <p:extLst>
      <p:ext uri="{BB962C8B-B14F-4D97-AF65-F5344CB8AC3E}">
        <p14:creationId xmlns:p14="http://schemas.microsoft.com/office/powerpoint/2010/main" val="788229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217BD6-554E-20E7-8DF1-FF0CEFDC97C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0F9AF70-6186-3F7E-14E1-8ED87B4CF04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9D188CC-E3E3-6BDE-DB0E-877AFD0BE32D}"/>
              </a:ext>
            </a:extLst>
          </p:cNvPr>
          <p:cNvSpPr>
            <a:spLocks noGrp="1"/>
          </p:cNvSpPr>
          <p:nvPr>
            <p:ph type="dt" sz="half" idx="10"/>
          </p:nvPr>
        </p:nvSpPr>
        <p:spPr/>
        <p:txBody>
          <a:bodyPr/>
          <a:lstStyle/>
          <a:p>
            <a:fld id="{BE209018-EBBC-40DF-8F98-4220B0D35421}" type="datetimeFigureOut">
              <a:rPr lang="ru-RU" smtClean="0"/>
              <a:t>04.06.2026</a:t>
            </a:fld>
            <a:endParaRPr lang="ru-RU"/>
          </a:p>
        </p:txBody>
      </p:sp>
      <p:sp>
        <p:nvSpPr>
          <p:cNvPr id="5" name="Нижний колонтитул 4">
            <a:extLst>
              <a:ext uri="{FF2B5EF4-FFF2-40B4-BE49-F238E27FC236}">
                <a16:creationId xmlns:a16="http://schemas.microsoft.com/office/drawing/2014/main" id="{60A12ACC-E9BB-FAC3-7487-8F7BC01026E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56CFD77-243B-5549-C83C-2CB67500344D}"/>
              </a:ext>
            </a:extLst>
          </p:cNvPr>
          <p:cNvSpPr>
            <a:spLocks noGrp="1"/>
          </p:cNvSpPr>
          <p:nvPr>
            <p:ph type="sldNum" sz="quarter" idx="12"/>
          </p:nvPr>
        </p:nvSpPr>
        <p:spPr/>
        <p:txBody>
          <a:bodyPr/>
          <a:lstStyle/>
          <a:p>
            <a:fld id="{A11B302E-EF0E-44B7-8BDE-2E10EC55CD75}" type="slidenum">
              <a:rPr lang="ru-RU" smtClean="0"/>
              <a:t>‹#›</a:t>
            </a:fld>
            <a:endParaRPr lang="ru-RU"/>
          </a:p>
        </p:txBody>
      </p:sp>
    </p:spTree>
    <p:extLst>
      <p:ext uri="{BB962C8B-B14F-4D97-AF65-F5344CB8AC3E}">
        <p14:creationId xmlns:p14="http://schemas.microsoft.com/office/powerpoint/2010/main" val="915611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47C7A75-5E4D-B759-982C-A4268169361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8C20F20-42D0-5ACF-EC46-D950B87C052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FC28A29-2F1B-C3CD-CE4B-C0BD8E0E6080}"/>
              </a:ext>
            </a:extLst>
          </p:cNvPr>
          <p:cNvSpPr>
            <a:spLocks noGrp="1"/>
          </p:cNvSpPr>
          <p:nvPr>
            <p:ph type="dt" sz="half" idx="10"/>
          </p:nvPr>
        </p:nvSpPr>
        <p:spPr/>
        <p:txBody>
          <a:bodyPr/>
          <a:lstStyle/>
          <a:p>
            <a:fld id="{BE209018-EBBC-40DF-8F98-4220B0D35421}" type="datetimeFigureOut">
              <a:rPr lang="ru-RU" smtClean="0"/>
              <a:t>04.06.2026</a:t>
            </a:fld>
            <a:endParaRPr lang="ru-RU"/>
          </a:p>
        </p:txBody>
      </p:sp>
      <p:sp>
        <p:nvSpPr>
          <p:cNvPr id="5" name="Нижний колонтитул 4">
            <a:extLst>
              <a:ext uri="{FF2B5EF4-FFF2-40B4-BE49-F238E27FC236}">
                <a16:creationId xmlns:a16="http://schemas.microsoft.com/office/drawing/2014/main" id="{2E7664DF-0007-FDCA-B8CE-6B6FE5B2650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068D087-A158-B3E2-70E8-04F5D62EC4D2}"/>
              </a:ext>
            </a:extLst>
          </p:cNvPr>
          <p:cNvSpPr>
            <a:spLocks noGrp="1"/>
          </p:cNvSpPr>
          <p:nvPr>
            <p:ph type="sldNum" sz="quarter" idx="12"/>
          </p:nvPr>
        </p:nvSpPr>
        <p:spPr/>
        <p:txBody>
          <a:bodyPr/>
          <a:lstStyle/>
          <a:p>
            <a:fld id="{A11B302E-EF0E-44B7-8BDE-2E10EC55CD75}" type="slidenum">
              <a:rPr lang="ru-RU" smtClean="0"/>
              <a:t>‹#›</a:t>
            </a:fld>
            <a:endParaRPr lang="ru-RU"/>
          </a:p>
        </p:txBody>
      </p:sp>
    </p:spTree>
    <p:extLst>
      <p:ext uri="{BB962C8B-B14F-4D97-AF65-F5344CB8AC3E}">
        <p14:creationId xmlns:p14="http://schemas.microsoft.com/office/powerpoint/2010/main" val="4219705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2CD5E2-DCB6-FFCC-13C7-B6CAA22FD95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7F3A83D-3E53-5B9F-6788-383CE536EBB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8114BE5-6576-10EC-5AEA-DA5D3265681A}"/>
              </a:ext>
            </a:extLst>
          </p:cNvPr>
          <p:cNvSpPr>
            <a:spLocks noGrp="1"/>
          </p:cNvSpPr>
          <p:nvPr>
            <p:ph type="dt" sz="half" idx="10"/>
          </p:nvPr>
        </p:nvSpPr>
        <p:spPr/>
        <p:txBody>
          <a:bodyPr/>
          <a:lstStyle/>
          <a:p>
            <a:fld id="{BE209018-EBBC-40DF-8F98-4220B0D35421}" type="datetimeFigureOut">
              <a:rPr lang="ru-RU" smtClean="0"/>
              <a:t>04.06.2026</a:t>
            </a:fld>
            <a:endParaRPr lang="ru-RU"/>
          </a:p>
        </p:txBody>
      </p:sp>
      <p:sp>
        <p:nvSpPr>
          <p:cNvPr id="5" name="Нижний колонтитул 4">
            <a:extLst>
              <a:ext uri="{FF2B5EF4-FFF2-40B4-BE49-F238E27FC236}">
                <a16:creationId xmlns:a16="http://schemas.microsoft.com/office/drawing/2014/main" id="{6A3905B2-D899-B10F-27EB-1BAC734D5C4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D75545B-DF62-59CD-06BA-13E26FAC9217}"/>
              </a:ext>
            </a:extLst>
          </p:cNvPr>
          <p:cNvSpPr>
            <a:spLocks noGrp="1"/>
          </p:cNvSpPr>
          <p:nvPr>
            <p:ph type="sldNum" sz="quarter" idx="12"/>
          </p:nvPr>
        </p:nvSpPr>
        <p:spPr/>
        <p:txBody>
          <a:bodyPr/>
          <a:lstStyle/>
          <a:p>
            <a:fld id="{A11B302E-EF0E-44B7-8BDE-2E10EC55CD75}" type="slidenum">
              <a:rPr lang="ru-RU" smtClean="0"/>
              <a:t>‹#›</a:t>
            </a:fld>
            <a:endParaRPr lang="ru-RU"/>
          </a:p>
        </p:txBody>
      </p:sp>
    </p:spTree>
    <p:extLst>
      <p:ext uri="{BB962C8B-B14F-4D97-AF65-F5344CB8AC3E}">
        <p14:creationId xmlns:p14="http://schemas.microsoft.com/office/powerpoint/2010/main" val="1061505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450937-183C-16FE-F1C1-2685D208A1A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6DE0CD5-9AE2-55A6-5DCA-F510579E39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7212107-8A78-8585-5470-409F0D4CC266}"/>
              </a:ext>
            </a:extLst>
          </p:cNvPr>
          <p:cNvSpPr>
            <a:spLocks noGrp="1"/>
          </p:cNvSpPr>
          <p:nvPr>
            <p:ph type="dt" sz="half" idx="10"/>
          </p:nvPr>
        </p:nvSpPr>
        <p:spPr/>
        <p:txBody>
          <a:bodyPr/>
          <a:lstStyle/>
          <a:p>
            <a:fld id="{BE209018-EBBC-40DF-8F98-4220B0D35421}" type="datetimeFigureOut">
              <a:rPr lang="ru-RU" smtClean="0"/>
              <a:t>04.06.2026</a:t>
            </a:fld>
            <a:endParaRPr lang="ru-RU"/>
          </a:p>
        </p:txBody>
      </p:sp>
      <p:sp>
        <p:nvSpPr>
          <p:cNvPr id="5" name="Нижний колонтитул 4">
            <a:extLst>
              <a:ext uri="{FF2B5EF4-FFF2-40B4-BE49-F238E27FC236}">
                <a16:creationId xmlns:a16="http://schemas.microsoft.com/office/drawing/2014/main" id="{DC6F3967-8C42-46FB-1E5B-3034F847524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C605D18-DA86-CC43-A53A-26EA81E6A4CF}"/>
              </a:ext>
            </a:extLst>
          </p:cNvPr>
          <p:cNvSpPr>
            <a:spLocks noGrp="1"/>
          </p:cNvSpPr>
          <p:nvPr>
            <p:ph type="sldNum" sz="quarter" idx="12"/>
          </p:nvPr>
        </p:nvSpPr>
        <p:spPr/>
        <p:txBody>
          <a:bodyPr/>
          <a:lstStyle/>
          <a:p>
            <a:fld id="{A11B302E-EF0E-44B7-8BDE-2E10EC55CD75}" type="slidenum">
              <a:rPr lang="ru-RU" smtClean="0"/>
              <a:t>‹#›</a:t>
            </a:fld>
            <a:endParaRPr lang="ru-RU"/>
          </a:p>
        </p:txBody>
      </p:sp>
    </p:spTree>
    <p:extLst>
      <p:ext uri="{BB962C8B-B14F-4D97-AF65-F5344CB8AC3E}">
        <p14:creationId xmlns:p14="http://schemas.microsoft.com/office/powerpoint/2010/main" val="232306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112B6E-2B5D-8C91-F7DC-7575B9D9E45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F87A5BC-52CC-4554-DBC1-114A3D23524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BDD9F10-FD64-1BC7-301D-5F19FCEFC33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D848D34-20BE-E458-9E1B-05C5250581DB}"/>
              </a:ext>
            </a:extLst>
          </p:cNvPr>
          <p:cNvSpPr>
            <a:spLocks noGrp="1"/>
          </p:cNvSpPr>
          <p:nvPr>
            <p:ph type="dt" sz="half" idx="10"/>
          </p:nvPr>
        </p:nvSpPr>
        <p:spPr/>
        <p:txBody>
          <a:bodyPr/>
          <a:lstStyle/>
          <a:p>
            <a:fld id="{BE209018-EBBC-40DF-8F98-4220B0D35421}" type="datetimeFigureOut">
              <a:rPr lang="ru-RU" smtClean="0"/>
              <a:t>04.06.2026</a:t>
            </a:fld>
            <a:endParaRPr lang="ru-RU"/>
          </a:p>
        </p:txBody>
      </p:sp>
      <p:sp>
        <p:nvSpPr>
          <p:cNvPr id="6" name="Нижний колонтитул 5">
            <a:extLst>
              <a:ext uri="{FF2B5EF4-FFF2-40B4-BE49-F238E27FC236}">
                <a16:creationId xmlns:a16="http://schemas.microsoft.com/office/drawing/2014/main" id="{A1C9E74D-9BF7-661C-2442-CBD5D2AF978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101DCE2-51FA-71CE-91F3-88E7C6425A21}"/>
              </a:ext>
            </a:extLst>
          </p:cNvPr>
          <p:cNvSpPr>
            <a:spLocks noGrp="1"/>
          </p:cNvSpPr>
          <p:nvPr>
            <p:ph type="sldNum" sz="quarter" idx="12"/>
          </p:nvPr>
        </p:nvSpPr>
        <p:spPr/>
        <p:txBody>
          <a:bodyPr/>
          <a:lstStyle/>
          <a:p>
            <a:fld id="{A11B302E-EF0E-44B7-8BDE-2E10EC55CD75}" type="slidenum">
              <a:rPr lang="ru-RU" smtClean="0"/>
              <a:t>‹#›</a:t>
            </a:fld>
            <a:endParaRPr lang="ru-RU"/>
          </a:p>
        </p:txBody>
      </p:sp>
    </p:spTree>
    <p:extLst>
      <p:ext uri="{BB962C8B-B14F-4D97-AF65-F5344CB8AC3E}">
        <p14:creationId xmlns:p14="http://schemas.microsoft.com/office/powerpoint/2010/main" val="3330575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981B1C-1EC4-63B3-02E2-1EE46CF4504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D731327-2E26-CF54-B5EE-0421276D82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188F1D9-ED1E-BF5A-0865-13F488EFB527}"/>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447C96BE-0B1F-0850-DBB2-1B6843703F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15FFD652-039E-51D3-B7FF-CF83CBCEE21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66907A12-AD93-C420-3F58-39B0CA6C57AB}"/>
              </a:ext>
            </a:extLst>
          </p:cNvPr>
          <p:cNvSpPr>
            <a:spLocks noGrp="1"/>
          </p:cNvSpPr>
          <p:nvPr>
            <p:ph type="dt" sz="half" idx="10"/>
          </p:nvPr>
        </p:nvSpPr>
        <p:spPr/>
        <p:txBody>
          <a:bodyPr/>
          <a:lstStyle/>
          <a:p>
            <a:fld id="{BE209018-EBBC-40DF-8F98-4220B0D35421}" type="datetimeFigureOut">
              <a:rPr lang="ru-RU" smtClean="0"/>
              <a:t>04.06.2026</a:t>
            </a:fld>
            <a:endParaRPr lang="ru-RU"/>
          </a:p>
        </p:txBody>
      </p:sp>
      <p:sp>
        <p:nvSpPr>
          <p:cNvPr id="8" name="Нижний колонтитул 7">
            <a:extLst>
              <a:ext uri="{FF2B5EF4-FFF2-40B4-BE49-F238E27FC236}">
                <a16:creationId xmlns:a16="http://schemas.microsoft.com/office/drawing/2014/main" id="{1AEF67B1-20B2-6CC0-22E6-B737EDC072C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7A6C6CB4-57A7-1459-BD3D-9EDCAC383D96}"/>
              </a:ext>
            </a:extLst>
          </p:cNvPr>
          <p:cNvSpPr>
            <a:spLocks noGrp="1"/>
          </p:cNvSpPr>
          <p:nvPr>
            <p:ph type="sldNum" sz="quarter" idx="12"/>
          </p:nvPr>
        </p:nvSpPr>
        <p:spPr/>
        <p:txBody>
          <a:bodyPr/>
          <a:lstStyle/>
          <a:p>
            <a:fld id="{A11B302E-EF0E-44B7-8BDE-2E10EC55CD75}" type="slidenum">
              <a:rPr lang="ru-RU" smtClean="0"/>
              <a:t>‹#›</a:t>
            </a:fld>
            <a:endParaRPr lang="ru-RU"/>
          </a:p>
        </p:txBody>
      </p:sp>
    </p:spTree>
    <p:extLst>
      <p:ext uri="{BB962C8B-B14F-4D97-AF65-F5344CB8AC3E}">
        <p14:creationId xmlns:p14="http://schemas.microsoft.com/office/powerpoint/2010/main" val="3557627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A3ECD0-F904-50E9-1F73-B3522F9C881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1420563-0010-A904-E6F6-820AE6052F9E}"/>
              </a:ext>
            </a:extLst>
          </p:cNvPr>
          <p:cNvSpPr>
            <a:spLocks noGrp="1"/>
          </p:cNvSpPr>
          <p:nvPr>
            <p:ph type="dt" sz="half" idx="10"/>
          </p:nvPr>
        </p:nvSpPr>
        <p:spPr/>
        <p:txBody>
          <a:bodyPr/>
          <a:lstStyle/>
          <a:p>
            <a:fld id="{BE209018-EBBC-40DF-8F98-4220B0D35421}" type="datetimeFigureOut">
              <a:rPr lang="ru-RU" smtClean="0"/>
              <a:t>04.06.2026</a:t>
            </a:fld>
            <a:endParaRPr lang="ru-RU"/>
          </a:p>
        </p:txBody>
      </p:sp>
      <p:sp>
        <p:nvSpPr>
          <p:cNvPr id="4" name="Нижний колонтитул 3">
            <a:extLst>
              <a:ext uri="{FF2B5EF4-FFF2-40B4-BE49-F238E27FC236}">
                <a16:creationId xmlns:a16="http://schemas.microsoft.com/office/drawing/2014/main" id="{926EF769-64EF-F8CD-5B47-9ACC82A456F0}"/>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BD01B40-24EB-F104-3D03-5A5328E27E48}"/>
              </a:ext>
            </a:extLst>
          </p:cNvPr>
          <p:cNvSpPr>
            <a:spLocks noGrp="1"/>
          </p:cNvSpPr>
          <p:nvPr>
            <p:ph type="sldNum" sz="quarter" idx="12"/>
          </p:nvPr>
        </p:nvSpPr>
        <p:spPr/>
        <p:txBody>
          <a:bodyPr/>
          <a:lstStyle/>
          <a:p>
            <a:fld id="{A11B302E-EF0E-44B7-8BDE-2E10EC55CD75}" type="slidenum">
              <a:rPr lang="ru-RU" smtClean="0"/>
              <a:t>‹#›</a:t>
            </a:fld>
            <a:endParaRPr lang="ru-RU"/>
          </a:p>
        </p:txBody>
      </p:sp>
    </p:spTree>
    <p:extLst>
      <p:ext uri="{BB962C8B-B14F-4D97-AF65-F5344CB8AC3E}">
        <p14:creationId xmlns:p14="http://schemas.microsoft.com/office/powerpoint/2010/main" val="9186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9E22FD9-874C-CBB5-D1D1-351C1C11854C}"/>
              </a:ext>
            </a:extLst>
          </p:cNvPr>
          <p:cNvSpPr>
            <a:spLocks noGrp="1"/>
          </p:cNvSpPr>
          <p:nvPr>
            <p:ph type="dt" sz="half" idx="10"/>
          </p:nvPr>
        </p:nvSpPr>
        <p:spPr/>
        <p:txBody>
          <a:bodyPr/>
          <a:lstStyle/>
          <a:p>
            <a:fld id="{BE209018-EBBC-40DF-8F98-4220B0D35421}" type="datetimeFigureOut">
              <a:rPr lang="ru-RU" smtClean="0"/>
              <a:t>04.06.2026</a:t>
            </a:fld>
            <a:endParaRPr lang="ru-RU"/>
          </a:p>
        </p:txBody>
      </p:sp>
      <p:sp>
        <p:nvSpPr>
          <p:cNvPr id="3" name="Нижний колонтитул 2">
            <a:extLst>
              <a:ext uri="{FF2B5EF4-FFF2-40B4-BE49-F238E27FC236}">
                <a16:creationId xmlns:a16="http://schemas.microsoft.com/office/drawing/2014/main" id="{2F1EA6CE-B652-5968-B830-10CBD070530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C3AC089E-5630-676F-D04A-52B4CC1E6B5A}"/>
              </a:ext>
            </a:extLst>
          </p:cNvPr>
          <p:cNvSpPr>
            <a:spLocks noGrp="1"/>
          </p:cNvSpPr>
          <p:nvPr>
            <p:ph type="sldNum" sz="quarter" idx="12"/>
          </p:nvPr>
        </p:nvSpPr>
        <p:spPr/>
        <p:txBody>
          <a:bodyPr/>
          <a:lstStyle/>
          <a:p>
            <a:fld id="{A11B302E-EF0E-44B7-8BDE-2E10EC55CD75}" type="slidenum">
              <a:rPr lang="ru-RU" smtClean="0"/>
              <a:t>‹#›</a:t>
            </a:fld>
            <a:endParaRPr lang="ru-RU"/>
          </a:p>
        </p:txBody>
      </p:sp>
    </p:spTree>
    <p:extLst>
      <p:ext uri="{BB962C8B-B14F-4D97-AF65-F5344CB8AC3E}">
        <p14:creationId xmlns:p14="http://schemas.microsoft.com/office/powerpoint/2010/main" val="2127015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86BBF7-D360-B796-870B-DD89705F9E2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A984DFCB-A73C-B707-2CB8-E98793046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8A6CCD2-656B-46B8-0942-C6EB56D515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B6A58DB-3B66-C439-47D8-BF80BA791BB9}"/>
              </a:ext>
            </a:extLst>
          </p:cNvPr>
          <p:cNvSpPr>
            <a:spLocks noGrp="1"/>
          </p:cNvSpPr>
          <p:nvPr>
            <p:ph type="dt" sz="half" idx="10"/>
          </p:nvPr>
        </p:nvSpPr>
        <p:spPr/>
        <p:txBody>
          <a:bodyPr/>
          <a:lstStyle/>
          <a:p>
            <a:fld id="{BE209018-EBBC-40DF-8F98-4220B0D35421}" type="datetimeFigureOut">
              <a:rPr lang="ru-RU" smtClean="0"/>
              <a:t>04.06.2026</a:t>
            </a:fld>
            <a:endParaRPr lang="ru-RU"/>
          </a:p>
        </p:txBody>
      </p:sp>
      <p:sp>
        <p:nvSpPr>
          <p:cNvPr id="6" name="Нижний колонтитул 5">
            <a:extLst>
              <a:ext uri="{FF2B5EF4-FFF2-40B4-BE49-F238E27FC236}">
                <a16:creationId xmlns:a16="http://schemas.microsoft.com/office/drawing/2014/main" id="{9CDFCFA2-4AE7-721C-67FC-CB9F0B39AA9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86ED34F-97B2-5220-BDD6-86640F91622F}"/>
              </a:ext>
            </a:extLst>
          </p:cNvPr>
          <p:cNvSpPr>
            <a:spLocks noGrp="1"/>
          </p:cNvSpPr>
          <p:nvPr>
            <p:ph type="sldNum" sz="quarter" idx="12"/>
          </p:nvPr>
        </p:nvSpPr>
        <p:spPr/>
        <p:txBody>
          <a:bodyPr/>
          <a:lstStyle/>
          <a:p>
            <a:fld id="{A11B302E-EF0E-44B7-8BDE-2E10EC55CD75}" type="slidenum">
              <a:rPr lang="ru-RU" smtClean="0"/>
              <a:t>‹#›</a:t>
            </a:fld>
            <a:endParaRPr lang="ru-RU"/>
          </a:p>
        </p:txBody>
      </p:sp>
    </p:spTree>
    <p:extLst>
      <p:ext uri="{BB962C8B-B14F-4D97-AF65-F5344CB8AC3E}">
        <p14:creationId xmlns:p14="http://schemas.microsoft.com/office/powerpoint/2010/main" val="603918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47CBCA-40CC-DB38-0181-ADD9D2C988B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19F22F5A-FB4D-BB2C-9A2C-C4976FD0CB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1FABB69-CC04-4815-9248-A7FABE7AF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A1C32C7-D9D8-FBAA-83AD-80AFAEE2CBD8}"/>
              </a:ext>
            </a:extLst>
          </p:cNvPr>
          <p:cNvSpPr>
            <a:spLocks noGrp="1"/>
          </p:cNvSpPr>
          <p:nvPr>
            <p:ph type="dt" sz="half" idx="10"/>
          </p:nvPr>
        </p:nvSpPr>
        <p:spPr/>
        <p:txBody>
          <a:bodyPr/>
          <a:lstStyle/>
          <a:p>
            <a:fld id="{BE209018-EBBC-40DF-8F98-4220B0D35421}" type="datetimeFigureOut">
              <a:rPr lang="ru-RU" smtClean="0"/>
              <a:t>04.06.2026</a:t>
            </a:fld>
            <a:endParaRPr lang="ru-RU"/>
          </a:p>
        </p:txBody>
      </p:sp>
      <p:sp>
        <p:nvSpPr>
          <p:cNvPr id="6" name="Нижний колонтитул 5">
            <a:extLst>
              <a:ext uri="{FF2B5EF4-FFF2-40B4-BE49-F238E27FC236}">
                <a16:creationId xmlns:a16="http://schemas.microsoft.com/office/drawing/2014/main" id="{3C8A1B87-3CCF-ADD0-9068-E2A37088199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62DC06F-AFC3-067E-4627-2DD248FE67DB}"/>
              </a:ext>
            </a:extLst>
          </p:cNvPr>
          <p:cNvSpPr>
            <a:spLocks noGrp="1"/>
          </p:cNvSpPr>
          <p:nvPr>
            <p:ph type="sldNum" sz="quarter" idx="12"/>
          </p:nvPr>
        </p:nvSpPr>
        <p:spPr/>
        <p:txBody>
          <a:bodyPr/>
          <a:lstStyle/>
          <a:p>
            <a:fld id="{A11B302E-EF0E-44B7-8BDE-2E10EC55CD75}" type="slidenum">
              <a:rPr lang="ru-RU" smtClean="0"/>
              <a:t>‹#›</a:t>
            </a:fld>
            <a:endParaRPr lang="ru-RU"/>
          </a:p>
        </p:txBody>
      </p:sp>
    </p:spTree>
    <p:extLst>
      <p:ext uri="{BB962C8B-B14F-4D97-AF65-F5344CB8AC3E}">
        <p14:creationId xmlns:p14="http://schemas.microsoft.com/office/powerpoint/2010/main" val="284650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0BDFE8-1C81-9A9B-2ACC-66A2DF726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99DBFD98-A800-D047-3F95-923EFF6EEC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A52799D-284C-9CD9-ACE2-696880941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09018-EBBC-40DF-8F98-4220B0D35421}" type="datetimeFigureOut">
              <a:rPr lang="ru-RU" smtClean="0"/>
              <a:t>04.06.2026</a:t>
            </a:fld>
            <a:endParaRPr lang="ru-RU"/>
          </a:p>
        </p:txBody>
      </p:sp>
      <p:sp>
        <p:nvSpPr>
          <p:cNvPr id="5" name="Нижний колонтитул 4">
            <a:extLst>
              <a:ext uri="{FF2B5EF4-FFF2-40B4-BE49-F238E27FC236}">
                <a16:creationId xmlns:a16="http://schemas.microsoft.com/office/drawing/2014/main" id="{CA3BA10B-3ACA-126A-CC4E-1133F3FF7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8EA4CAB0-184F-E085-45D0-7C76FF6A26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B302E-EF0E-44B7-8BDE-2E10EC55CD75}" type="slidenum">
              <a:rPr lang="ru-RU" smtClean="0"/>
              <a:t>‹#›</a:t>
            </a:fld>
            <a:endParaRPr lang="ru-RU"/>
          </a:p>
        </p:txBody>
      </p:sp>
    </p:spTree>
    <p:extLst>
      <p:ext uri="{BB962C8B-B14F-4D97-AF65-F5344CB8AC3E}">
        <p14:creationId xmlns:p14="http://schemas.microsoft.com/office/powerpoint/2010/main" val="3223805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4576C9-7B11-613D-E9BF-96372C112B2A}"/>
              </a:ext>
            </a:extLst>
          </p:cNvPr>
          <p:cNvSpPr txBox="1"/>
          <p:nvPr/>
        </p:nvSpPr>
        <p:spPr>
          <a:xfrm>
            <a:off x="3048693" y="1807018"/>
            <a:ext cx="6097384" cy="324396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Дарья </a:t>
            </a:r>
            <a:r>
              <a:rPr kumimoji="0" lang="kk-KZ"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ЖББМ</a:t>
            </a:r>
            <a:endParaRPr kumimoji="0" lang="ru-RU"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«Бастау» </a:t>
            </a:r>
            <a:r>
              <a:rPr kumimoji="0" lang="kk-KZ"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әдістемелік бірлістігінің</a:t>
            </a:r>
            <a:endParaRPr kumimoji="0" lang="ru-RU"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lvl="0" algn="ctr">
              <a:spcBef>
                <a:spcPct val="20000"/>
              </a:spcBef>
              <a:defRPr/>
            </a:pPr>
            <a:r>
              <a:rPr lang="ru-RU" sz="3200" b="1" dirty="0">
                <a:solidFill>
                  <a:srgbClr val="002060"/>
                </a:solidFill>
                <a:latin typeface="Times New Roman" pitchFamily="18" charset="0"/>
                <a:cs typeface="Times New Roman" pitchFamily="18" charset="0"/>
              </a:rPr>
              <a:t>ж</a:t>
            </a:r>
            <a:r>
              <a:rPr kumimoji="0" lang="ru-RU" sz="32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ылдық</a:t>
            </a:r>
            <a:r>
              <a:rPr kumimoji="0" lang="ru-RU"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lang="ru-RU" sz="3200" b="1" dirty="0" err="1">
                <a:solidFill>
                  <a:srgbClr val="002060"/>
                </a:solidFill>
                <a:latin typeface="Times New Roman" pitchFamily="18" charset="0"/>
                <a:cs typeface="Times New Roman" pitchFamily="18" charset="0"/>
              </a:rPr>
              <a:t>жоспар</a:t>
            </a:r>
            <a:r>
              <a:rPr lang="ru-RU" sz="3200" b="1" dirty="0">
                <a:solidFill>
                  <a:srgbClr val="002060"/>
                </a:solidFill>
                <a:latin typeface="Times New Roman" pitchFamily="18" charset="0"/>
                <a:cs typeface="Times New Roman" pitchFamily="18" charset="0"/>
              </a:rPr>
              <a:t> </a:t>
            </a:r>
            <a:r>
              <a:rPr lang="ru-RU" sz="3200" b="1" dirty="0" err="1">
                <a:solidFill>
                  <a:srgbClr val="002060"/>
                </a:solidFill>
                <a:latin typeface="Times New Roman" pitchFamily="18" charset="0"/>
                <a:cs typeface="Times New Roman" pitchFamily="18" charset="0"/>
              </a:rPr>
              <a:t>бойынша</a:t>
            </a:r>
            <a:r>
              <a:rPr lang="ru-RU" sz="3200" b="1" dirty="0">
                <a:solidFill>
                  <a:srgbClr val="002060"/>
                </a:solidFill>
                <a:latin typeface="Times New Roman" pitchFamily="18" charset="0"/>
                <a:cs typeface="Times New Roman" pitchFamily="18" charset="0"/>
              </a:rPr>
              <a:t> </a:t>
            </a:r>
            <a:r>
              <a:rPr kumimoji="0" lang="kk-KZ"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ru-RU"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ru-RU" sz="32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атқарылған</a:t>
            </a:r>
            <a:r>
              <a:rPr kumimoji="0" lang="ru-RU"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ru-RU" sz="32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жұмыстарының</a:t>
            </a:r>
            <a:r>
              <a:rPr kumimoji="0" lang="ru-RU"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ru-RU" sz="32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есебі</a:t>
            </a:r>
            <a:endParaRPr kumimoji="0" lang="ru-RU"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4065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9BD586-610E-2AD3-A672-8EA3DFF17F64}"/>
              </a:ext>
            </a:extLst>
          </p:cNvPr>
          <p:cNvSpPr txBox="1"/>
          <p:nvPr/>
        </p:nvSpPr>
        <p:spPr>
          <a:xfrm>
            <a:off x="1788695" y="276544"/>
            <a:ext cx="7916779" cy="369332"/>
          </a:xfrm>
          <a:prstGeom prst="rect">
            <a:avLst/>
          </a:prstGeom>
          <a:noFill/>
        </p:spPr>
        <p:txBody>
          <a:bodyPr wrap="square">
            <a:spAutoFit/>
          </a:bodyPr>
          <a:lstStyle/>
          <a:p>
            <a:pPr algn="ctr"/>
            <a:r>
              <a:rPr kumimoji="0" lang="kk-KZ" sz="18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rPr>
              <a:t>Көрісу күні.</a:t>
            </a:r>
            <a:endParaRPr lang="ru-RU" dirty="0"/>
          </a:p>
        </p:txBody>
      </p:sp>
      <p:sp>
        <p:nvSpPr>
          <p:cNvPr id="7" name="TextBox 6">
            <a:extLst>
              <a:ext uri="{FF2B5EF4-FFF2-40B4-BE49-F238E27FC236}">
                <a16:creationId xmlns:a16="http://schemas.microsoft.com/office/drawing/2014/main" id="{3658CD43-BC27-64C5-C540-A948444F3698}"/>
              </a:ext>
            </a:extLst>
          </p:cNvPr>
          <p:cNvSpPr txBox="1"/>
          <p:nvPr/>
        </p:nvSpPr>
        <p:spPr>
          <a:xfrm>
            <a:off x="1066800" y="645876"/>
            <a:ext cx="10788316" cy="830997"/>
          </a:xfrm>
          <a:prstGeom prst="rect">
            <a:avLst/>
          </a:prstGeom>
          <a:noFill/>
        </p:spPr>
        <p:txBody>
          <a:bodyPr wrap="square">
            <a:spAutoFit/>
          </a:bodyPr>
          <a:lstStyle/>
          <a:p>
            <a:r>
              <a:rPr kumimoji="0" lang="kk-KZ" sz="12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Мақсаты:</a:t>
            </a:r>
            <a:r>
              <a:rPr kumimoji="0" lang="kk-KZ" sz="12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Оқушыларға халқымыздың қасиетті күні 14-Наурыз амал күнінің маңызы туралы білім беру. Ұлттық дәстүр туралы білімдерін одан әрі дамыту. Адамгершілікке,имандылыққа, ибалылыққа,мейірімді болуға тәрбиелеу. Таң сібірлеп атысымен, көрісу мерекесін асыға күтіп отырған әрбір отбасы алдын ала дайындалып қойған дастарханын жаяды. Міндетті түрде  бауырсақ пісіріп, дастарханға тәтті-пәттісімен қосып үйіп қояды. Отбасының кішілері үлкендеріне қос қолын беріп, көрісіп шығады</a:t>
            </a:r>
            <a:endParaRPr lang="ru-RU" dirty="0"/>
          </a:p>
        </p:txBody>
      </p:sp>
      <p:sp>
        <p:nvSpPr>
          <p:cNvPr id="9" name="TextBox 8">
            <a:extLst>
              <a:ext uri="{FF2B5EF4-FFF2-40B4-BE49-F238E27FC236}">
                <a16:creationId xmlns:a16="http://schemas.microsoft.com/office/drawing/2014/main" id="{2F77887D-EB1A-485E-DCA6-D0CDA3417375}"/>
              </a:ext>
            </a:extLst>
          </p:cNvPr>
          <p:cNvSpPr txBox="1"/>
          <p:nvPr/>
        </p:nvSpPr>
        <p:spPr>
          <a:xfrm>
            <a:off x="465222" y="2553325"/>
            <a:ext cx="10956756" cy="1446550"/>
          </a:xfrm>
          <a:prstGeom prst="rect">
            <a:avLst/>
          </a:prstGeom>
          <a:noFill/>
        </p:spPr>
        <p:txBody>
          <a:bodyPr wrap="square">
            <a:sp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1 - </a:t>
            </a:r>
            <a:r>
              <a:rPr kumimoji="0" lang="ru-RU" sz="18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наурыз</a:t>
            </a:r>
            <a:r>
              <a:rPr kumimoji="0" lang="ru-RU"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 </a:t>
            </a:r>
            <a:r>
              <a:rPr kumimoji="0" lang="ru-RU" sz="18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алғыс</a:t>
            </a:r>
            <a:r>
              <a:rPr kumimoji="0" lang="ru-RU"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ru-RU" sz="18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айту</a:t>
            </a:r>
            <a:r>
              <a:rPr kumimoji="0" lang="ru-RU"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ru-RU" sz="18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күні</a:t>
            </a:r>
            <a:br>
              <a:rPr kumimoji="0" lang="ru-RU"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b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Жалпы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мақсаты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1 -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наурыз</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алғыс</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айту</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күні</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еліміздің</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президенті</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Н. Ә.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Назарбаевтың</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жарлығымен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жарияланғанын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және</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алғыс</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кімге</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не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үшін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айтылатынын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айқындау</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мақсатын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көздеді</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Оқушылар</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ата</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анаға</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мәпелеп</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асырағаны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үшін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мұғалімге</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білім</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тәрбие</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бергені</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үшін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Отан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соғысы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ардагерлеріне</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жеңіс</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үшін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жалпы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кез</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келген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жақсылықпен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көмекке</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алғыс</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айтылатыны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туралы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ойларын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ортаға</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салды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туралы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ой -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өрісін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кеңейтіп</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білімін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тереңдету</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b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Мемлекет</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басшысының</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Мәңгілік</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Ел»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жалпыхалықтық</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идеясын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зерделеу</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және</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қазақ</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халқының</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алатын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орнын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сол</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идеяны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жүзеге</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асырудағы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рөлі</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арқылы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оқушылардың</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бойында</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Отанына</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деген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патриотизмін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тәрбиелеу</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рухани</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адамгершілігін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қалыптастыру</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b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Білім</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алушылардың</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этносаралық</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және</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мәдениетаралық</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байланыс</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жағдайларында</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тағаттылығы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мен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қарым</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қатынас</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жасау</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біліктілігін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дамыту</a:t>
            </a:r>
            <a:b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Күтілетін</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нәтиже</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Өз</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Отанының</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патриоты,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білімге</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құштар</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және</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рухани</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адамгершілік</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қасиеттері</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бар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еңбекқор</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жеке</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тұлғаны</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1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қалыптастыру</a:t>
            </a:r>
            <a:r>
              <a:rPr kumimoji="0" lang="ru-RU"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10" name="AutoShape 2">
            <a:extLst>
              <a:ext uri="{FF2B5EF4-FFF2-40B4-BE49-F238E27FC236}">
                <a16:creationId xmlns:a16="http://schemas.microsoft.com/office/drawing/2014/main" id="{3D18D061-CE7E-FE1A-D299-486277B5068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AutoShape 4">
            <a:extLst>
              <a:ext uri="{FF2B5EF4-FFF2-40B4-BE49-F238E27FC236}">
                <a16:creationId xmlns:a16="http://schemas.microsoft.com/office/drawing/2014/main" id="{73048F0A-E738-4F16-E37E-8B7753F411B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 name="Рисунок 11">
            <a:extLst>
              <a:ext uri="{FF2B5EF4-FFF2-40B4-BE49-F238E27FC236}">
                <a16:creationId xmlns:a16="http://schemas.microsoft.com/office/drawing/2014/main" id="{0D3402C1-7C4D-B644-B270-9C7E2A203659}"/>
              </a:ext>
            </a:extLst>
          </p:cNvPr>
          <p:cNvPicPr>
            <a:picLocks noChangeAspect="1"/>
          </p:cNvPicPr>
          <p:nvPr/>
        </p:nvPicPr>
        <p:blipFill>
          <a:blip r:embed="rId2"/>
          <a:stretch>
            <a:fillRect/>
          </a:stretch>
        </p:blipFill>
        <p:spPr>
          <a:xfrm>
            <a:off x="196532" y="4076072"/>
            <a:ext cx="3328704" cy="2621507"/>
          </a:xfrm>
          <a:prstGeom prst="rect">
            <a:avLst/>
          </a:prstGeom>
        </p:spPr>
      </p:pic>
      <p:pic>
        <p:nvPicPr>
          <p:cNvPr id="13" name="Рисунок 12">
            <a:extLst>
              <a:ext uri="{FF2B5EF4-FFF2-40B4-BE49-F238E27FC236}">
                <a16:creationId xmlns:a16="http://schemas.microsoft.com/office/drawing/2014/main" id="{47A16832-5311-DF55-7B7A-04C39FA2A7EC}"/>
              </a:ext>
            </a:extLst>
          </p:cNvPr>
          <p:cNvPicPr>
            <a:picLocks noChangeAspect="1"/>
          </p:cNvPicPr>
          <p:nvPr/>
        </p:nvPicPr>
        <p:blipFill>
          <a:blip r:embed="rId3"/>
          <a:stretch>
            <a:fillRect/>
          </a:stretch>
        </p:blipFill>
        <p:spPr>
          <a:xfrm>
            <a:off x="4204662" y="3995864"/>
            <a:ext cx="3084843" cy="2749534"/>
          </a:xfrm>
          <a:prstGeom prst="rect">
            <a:avLst/>
          </a:prstGeom>
        </p:spPr>
      </p:pic>
      <p:pic>
        <p:nvPicPr>
          <p:cNvPr id="14" name="Рисунок 13">
            <a:extLst>
              <a:ext uri="{FF2B5EF4-FFF2-40B4-BE49-F238E27FC236}">
                <a16:creationId xmlns:a16="http://schemas.microsoft.com/office/drawing/2014/main" id="{C10454DB-CEBC-06A0-FAA3-DCC87835E32A}"/>
              </a:ext>
            </a:extLst>
          </p:cNvPr>
          <p:cNvPicPr>
            <a:picLocks noChangeAspect="1"/>
          </p:cNvPicPr>
          <p:nvPr/>
        </p:nvPicPr>
        <p:blipFill>
          <a:blip r:embed="rId4"/>
          <a:stretch>
            <a:fillRect/>
          </a:stretch>
        </p:blipFill>
        <p:spPr>
          <a:xfrm>
            <a:off x="7642617" y="4063590"/>
            <a:ext cx="3426249" cy="2517866"/>
          </a:xfrm>
          <a:prstGeom prst="rect">
            <a:avLst/>
          </a:prstGeom>
        </p:spPr>
      </p:pic>
      <p:pic>
        <p:nvPicPr>
          <p:cNvPr id="15" name="Рисунок 14">
            <a:extLst>
              <a:ext uri="{FF2B5EF4-FFF2-40B4-BE49-F238E27FC236}">
                <a16:creationId xmlns:a16="http://schemas.microsoft.com/office/drawing/2014/main" id="{DC5F62FD-6F6D-5BD1-D1EE-AB2115B1FDFB}"/>
              </a:ext>
            </a:extLst>
          </p:cNvPr>
          <p:cNvPicPr>
            <a:picLocks noChangeAspect="1"/>
          </p:cNvPicPr>
          <p:nvPr/>
        </p:nvPicPr>
        <p:blipFill>
          <a:blip r:embed="rId5"/>
          <a:stretch>
            <a:fillRect/>
          </a:stretch>
        </p:blipFill>
        <p:spPr>
          <a:xfrm>
            <a:off x="2671197" y="1282897"/>
            <a:ext cx="2546684" cy="1612232"/>
          </a:xfrm>
          <a:prstGeom prst="rect">
            <a:avLst/>
          </a:prstGeom>
          <a:ln>
            <a:noFill/>
          </a:ln>
          <a:effectLst>
            <a:softEdge rad="112500"/>
          </a:effectLst>
        </p:spPr>
      </p:pic>
      <p:pic>
        <p:nvPicPr>
          <p:cNvPr id="16" name="Рисунок 15">
            <a:extLst>
              <a:ext uri="{FF2B5EF4-FFF2-40B4-BE49-F238E27FC236}">
                <a16:creationId xmlns:a16="http://schemas.microsoft.com/office/drawing/2014/main" id="{CBFBF48A-5121-9DC1-4FDF-FB08AFA9CA02}"/>
              </a:ext>
            </a:extLst>
          </p:cNvPr>
          <p:cNvPicPr>
            <a:picLocks noChangeAspect="1"/>
          </p:cNvPicPr>
          <p:nvPr/>
        </p:nvPicPr>
        <p:blipFill>
          <a:blip r:embed="rId6"/>
          <a:stretch>
            <a:fillRect/>
          </a:stretch>
        </p:blipFill>
        <p:spPr>
          <a:xfrm>
            <a:off x="6566499" y="1205065"/>
            <a:ext cx="4048095" cy="1372543"/>
          </a:xfrm>
          <a:prstGeom prst="rect">
            <a:avLst/>
          </a:prstGeom>
          <a:ln>
            <a:noFill/>
          </a:ln>
          <a:effectLst>
            <a:softEdge rad="112500"/>
          </a:effectLst>
        </p:spPr>
      </p:pic>
    </p:spTree>
    <p:extLst>
      <p:ext uri="{BB962C8B-B14F-4D97-AF65-F5344CB8AC3E}">
        <p14:creationId xmlns:p14="http://schemas.microsoft.com/office/powerpoint/2010/main" val="2226000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AA6549-FA38-3A4A-21FB-5DB533E4F4B8}"/>
              </a:ext>
            </a:extLst>
          </p:cNvPr>
          <p:cNvSpPr txBox="1"/>
          <p:nvPr/>
        </p:nvSpPr>
        <p:spPr>
          <a:xfrm>
            <a:off x="617621" y="190563"/>
            <a:ext cx="11133221" cy="80021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k-KZ" sz="1800" b="1" i="0" u="none" strike="noStrike" kern="1200" cap="none" spc="0" normalizeH="0" baseline="0" noProof="0" dirty="0">
                <a:ln>
                  <a:noFill/>
                </a:ln>
                <a:solidFill>
                  <a:srgbClr val="002060"/>
                </a:solidFill>
                <a:effectLst/>
                <a:uLnTx/>
                <a:uFillTx/>
                <a:latin typeface="Times New Roman" pitchFamily="18" charset="0"/>
                <a:ea typeface="Calibri" pitchFamily="34" charset="0"/>
                <a:cs typeface="Times New Roman" pitchFamily="18" charset="0"/>
              </a:rPr>
              <a:t>«Аяулы менің анашым»</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kk-KZ" sz="1400" b="1" i="0" u="none" strike="noStrike" kern="1200" cap="none" spc="0" normalizeH="0" baseline="0" noProof="0" dirty="0">
                <a:ln>
                  <a:noFill/>
                </a:ln>
                <a:solidFill>
                  <a:srgbClr val="000000"/>
                </a:solidFill>
                <a:effectLst/>
                <a:uLnTx/>
                <a:uFillTx/>
                <a:latin typeface="Times New Roman" pitchFamily="18" charset="0"/>
                <a:ea typeface="Calibri" pitchFamily="34" charset="0"/>
                <a:cs typeface="Times New Roman" pitchFamily="18" charset="0"/>
              </a:rPr>
              <a:t>Мақсаты:</a:t>
            </a:r>
            <a:r>
              <a:rPr kumimoji="0" lang="kk-KZ" sz="1400" b="0" i="0" u="none" strike="noStrike" kern="1200" cap="none" spc="0" normalizeH="0" baseline="0" noProof="0" dirty="0">
                <a:ln>
                  <a:noFill/>
                </a:ln>
                <a:solidFill>
                  <a:srgbClr val="000000"/>
                </a:solidFill>
                <a:effectLst/>
                <a:uLnTx/>
                <a:uFillTx/>
                <a:latin typeface="Times New Roman" pitchFamily="18" charset="0"/>
                <a:ea typeface="Calibri" pitchFamily="34" charset="0"/>
                <a:cs typeface="Times New Roman" pitchFamily="18" charset="0"/>
              </a:rPr>
              <a:t> Ана жайлы тамаша сөздер, өлеңдер, әндер арқылы аналар мен әжелерді мерекемен құттықтау, оқушыларды білімге, мейірімділікке, ұстамдылыққа тәрбиелеу, ұстазға ата-анаға деген құрмет сыйын арттыру, ана еңбегін қадірлей білуге үйрету</a:t>
            </a:r>
            <a:endParaRPr lang="ru-RU" dirty="0"/>
          </a:p>
        </p:txBody>
      </p:sp>
      <p:pic>
        <p:nvPicPr>
          <p:cNvPr id="9" name="Рисунок 8">
            <a:extLst>
              <a:ext uri="{FF2B5EF4-FFF2-40B4-BE49-F238E27FC236}">
                <a16:creationId xmlns:a16="http://schemas.microsoft.com/office/drawing/2014/main" id="{7294B701-4E56-6CEB-3507-6FC89D0291FC}"/>
              </a:ext>
            </a:extLst>
          </p:cNvPr>
          <p:cNvPicPr>
            <a:picLocks noChangeAspect="1"/>
          </p:cNvPicPr>
          <p:nvPr/>
        </p:nvPicPr>
        <p:blipFill>
          <a:blip r:embed="rId3"/>
          <a:stretch>
            <a:fillRect/>
          </a:stretch>
        </p:blipFill>
        <p:spPr>
          <a:xfrm>
            <a:off x="898357" y="990782"/>
            <a:ext cx="9994231" cy="5867217"/>
          </a:xfrm>
          <a:prstGeom prst="rect">
            <a:avLst/>
          </a:prstGeom>
        </p:spPr>
      </p:pic>
    </p:spTree>
    <p:extLst>
      <p:ext uri="{BB962C8B-B14F-4D97-AF65-F5344CB8AC3E}">
        <p14:creationId xmlns:p14="http://schemas.microsoft.com/office/powerpoint/2010/main" val="129850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9F1554-82B9-7224-0009-B856E4F65366}"/>
              </a:ext>
            </a:extLst>
          </p:cNvPr>
          <p:cNvSpPr txBox="1"/>
          <p:nvPr/>
        </p:nvSpPr>
        <p:spPr>
          <a:xfrm>
            <a:off x="778041" y="137971"/>
            <a:ext cx="10475495" cy="1661993"/>
          </a:xfrm>
          <a:prstGeom prst="rect">
            <a:avLst/>
          </a:prstGeom>
          <a:noFill/>
        </p:spPr>
        <p:txBody>
          <a:bodyPr wrap="square">
            <a:spAutoFit/>
          </a:bodyPr>
          <a:lstStyle/>
          <a:p>
            <a:pPr algn="ctr"/>
            <a:r>
              <a:rPr kumimoji="0" lang="kk-KZ" sz="20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«Наурыз-нұрлы жыл басы</a:t>
            </a:r>
            <a:r>
              <a:rPr kumimoji="0" lang="kk-KZ"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br>
              <a:rPr kumimoji="0" lang="ru-RU"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br>
            <a:r>
              <a:rPr kumimoji="0" lang="kk-KZ" sz="1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Мақсаты</a:t>
            </a:r>
            <a:r>
              <a:rPr kumimoji="0" lang="kk-KZ"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kk-KZ" sz="16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kk-KZ"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Әз Наурыз еңсесі биік елдіктің, іргесі сөгілмеген бірліктің,ынтымақ пен ырыстың мерекесі екендігін және қазақ халқының салт дәстурлері,ауыз әдебиетінің мұраларымен таныстырып,олардың тарихи маңызын түсіндіру. Халқымыздың салт –дәстурін дәріптеу арқылы оқушыларды еліне,жеріне деген сүйіспеншілікке,адамгершілікке тәрбиелеу.</a:t>
            </a:r>
            <a:b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endParaRPr lang="ru-RU" dirty="0"/>
          </a:p>
        </p:txBody>
      </p:sp>
      <p:pic>
        <p:nvPicPr>
          <p:cNvPr id="6" name="Рисунок 5">
            <a:extLst>
              <a:ext uri="{FF2B5EF4-FFF2-40B4-BE49-F238E27FC236}">
                <a16:creationId xmlns:a16="http://schemas.microsoft.com/office/drawing/2014/main" id="{2ED1B691-04E7-EB50-17DC-3551203E1A13}"/>
              </a:ext>
            </a:extLst>
          </p:cNvPr>
          <p:cNvPicPr>
            <a:picLocks noChangeAspect="1"/>
          </p:cNvPicPr>
          <p:nvPr/>
        </p:nvPicPr>
        <p:blipFill>
          <a:blip r:embed="rId2"/>
          <a:stretch>
            <a:fillRect/>
          </a:stretch>
        </p:blipFill>
        <p:spPr>
          <a:xfrm>
            <a:off x="1511410" y="1580148"/>
            <a:ext cx="9169179" cy="5045242"/>
          </a:xfrm>
          <a:prstGeom prst="rect">
            <a:avLst/>
          </a:prstGeom>
        </p:spPr>
      </p:pic>
    </p:spTree>
    <p:extLst>
      <p:ext uri="{BB962C8B-B14F-4D97-AF65-F5344CB8AC3E}">
        <p14:creationId xmlns:p14="http://schemas.microsoft.com/office/powerpoint/2010/main" val="2079352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71C4A1-6996-F86F-08F0-9453465BC063}"/>
              </a:ext>
            </a:extLst>
          </p:cNvPr>
          <p:cNvSpPr txBox="1"/>
          <p:nvPr/>
        </p:nvSpPr>
        <p:spPr>
          <a:xfrm>
            <a:off x="2662990" y="188313"/>
            <a:ext cx="6096000" cy="369332"/>
          </a:xfrm>
          <a:prstGeom prst="rect">
            <a:avLst/>
          </a:prstGeom>
          <a:noFill/>
        </p:spPr>
        <p:txBody>
          <a:bodyPr wrap="square">
            <a:spAutoFit/>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kk-KZ"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Ғарышкерлер күні</a:t>
            </a:r>
            <a:endParaRPr kumimoji="0" lang="ru-RU"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id="{06AD1231-412F-7498-247C-583A3B0713A2}"/>
              </a:ext>
            </a:extLst>
          </p:cNvPr>
          <p:cNvSpPr txBox="1"/>
          <p:nvPr/>
        </p:nvSpPr>
        <p:spPr>
          <a:xfrm>
            <a:off x="457200" y="672843"/>
            <a:ext cx="1108509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k-KZ" sz="1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Мақсаты: </a:t>
            </a:r>
            <a:r>
              <a:rPr kumimoji="0" lang="kk-KZ"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оқушылардың ғарыш туралы түсініктерін кеңейту. Еліміздің мақтаныштары –қазақ  ғарышкерлерімен таныстыру.</a:t>
            </a:r>
            <a:r>
              <a:rPr kumimoji="0" lang="kk-KZ" sz="1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9" name="TextBox 8">
            <a:extLst>
              <a:ext uri="{FF2B5EF4-FFF2-40B4-BE49-F238E27FC236}">
                <a16:creationId xmlns:a16="http://schemas.microsoft.com/office/drawing/2014/main" id="{312E5A91-FFF4-DDE6-95C7-4896BE00876A}"/>
              </a:ext>
            </a:extLst>
          </p:cNvPr>
          <p:cNvSpPr txBox="1"/>
          <p:nvPr/>
        </p:nvSpPr>
        <p:spPr>
          <a:xfrm>
            <a:off x="874295" y="3028890"/>
            <a:ext cx="10443410" cy="80021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k-KZ" sz="1800" b="1" i="0" u="none" strike="noStrike" kern="1200" cap="none" spc="0" normalizeH="0" baseline="0" noProof="0" dirty="0">
                <a:ln>
                  <a:noFill/>
                </a:ln>
                <a:solidFill>
                  <a:srgbClr val="002060"/>
                </a:solidFill>
                <a:effectLst/>
                <a:uLnTx/>
                <a:uFillTx/>
                <a:latin typeface="Times New Roman" pitchFamily="18" charset="0"/>
                <a:ea typeface="Times New Roman" pitchFamily="18" charset="0"/>
                <a:cs typeface="Times New Roman" pitchFamily="18" charset="0"/>
              </a:rPr>
              <a:t>1 – мамыр Қазақстан халықтар бірлігі күні, Достық мерекесі</a:t>
            </a:r>
            <a:endParaRPr kumimoji="0" lang="ru-RU" sz="1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kk-KZ" sz="1400" b="1"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Мақсаты: </a:t>
            </a:r>
            <a:r>
              <a:rPr kumimoji="0" lang="kk-KZ" sz="1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Балаларға 1 – мамыр Қазақстан халықтар бірлігі күні мерекесі екенін жеткізу. Ынтымақтыққа, достыққа, өз Отанын сүюге, қорғауға, көп ұлтты халқымыздың тыныштығы мен бірлігін нығайтуға ат салысатын азамат болуға тәрбиелеу.</a:t>
            </a:r>
            <a:endParaRPr kumimoji="0" lang="kk-KZ"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1" name="Рисунок 10">
            <a:extLst>
              <a:ext uri="{FF2B5EF4-FFF2-40B4-BE49-F238E27FC236}">
                <a16:creationId xmlns:a16="http://schemas.microsoft.com/office/drawing/2014/main" id="{E0D8C569-2CAB-9741-E80B-CB1D922E9899}"/>
              </a:ext>
            </a:extLst>
          </p:cNvPr>
          <p:cNvPicPr>
            <a:picLocks noChangeAspect="1"/>
          </p:cNvPicPr>
          <p:nvPr/>
        </p:nvPicPr>
        <p:blipFill>
          <a:blip r:embed="rId2"/>
          <a:stretch>
            <a:fillRect/>
          </a:stretch>
        </p:blipFill>
        <p:spPr>
          <a:xfrm>
            <a:off x="1095125" y="981325"/>
            <a:ext cx="3946358" cy="1971126"/>
          </a:xfrm>
          <a:prstGeom prst="rect">
            <a:avLst/>
          </a:prstGeom>
        </p:spPr>
      </p:pic>
      <p:pic>
        <p:nvPicPr>
          <p:cNvPr id="14" name="Рисунок 13">
            <a:extLst>
              <a:ext uri="{FF2B5EF4-FFF2-40B4-BE49-F238E27FC236}">
                <a16:creationId xmlns:a16="http://schemas.microsoft.com/office/drawing/2014/main" id="{C82A2A46-A081-30AE-A1B2-60810A1D8BAD}"/>
              </a:ext>
            </a:extLst>
          </p:cNvPr>
          <p:cNvPicPr>
            <a:picLocks noChangeAspect="1"/>
          </p:cNvPicPr>
          <p:nvPr/>
        </p:nvPicPr>
        <p:blipFill>
          <a:blip r:embed="rId3"/>
          <a:srcRect t="17193" b="23041"/>
          <a:stretch>
            <a:fillRect/>
          </a:stretch>
        </p:blipFill>
        <p:spPr>
          <a:xfrm>
            <a:off x="5749591" y="904885"/>
            <a:ext cx="4494797" cy="1971127"/>
          </a:xfrm>
          <a:prstGeom prst="rect">
            <a:avLst/>
          </a:prstGeom>
        </p:spPr>
      </p:pic>
      <p:pic>
        <p:nvPicPr>
          <p:cNvPr id="15" name="Рисунок 14">
            <a:extLst>
              <a:ext uri="{FF2B5EF4-FFF2-40B4-BE49-F238E27FC236}">
                <a16:creationId xmlns:a16="http://schemas.microsoft.com/office/drawing/2014/main" id="{00DCABD5-DF08-C5A3-84DE-E834A871922F}"/>
              </a:ext>
            </a:extLst>
          </p:cNvPr>
          <p:cNvPicPr>
            <a:picLocks noChangeAspect="1"/>
          </p:cNvPicPr>
          <p:nvPr/>
        </p:nvPicPr>
        <p:blipFill>
          <a:blip r:embed="rId4"/>
          <a:stretch>
            <a:fillRect/>
          </a:stretch>
        </p:blipFill>
        <p:spPr>
          <a:xfrm>
            <a:off x="985205" y="3981987"/>
            <a:ext cx="4597448" cy="2683986"/>
          </a:xfrm>
          <a:prstGeom prst="rect">
            <a:avLst/>
          </a:prstGeom>
        </p:spPr>
      </p:pic>
      <p:pic>
        <p:nvPicPr>
          <p:cNvPr id="16" name="Рисунок 15">
            <a:extLst>
              <a:ext uri="{FF2B5EF4-FFF2-40B4-BE49-F238E27FC236}">
                <a16:creationId xmlns:a16="http://schemas.microsoft.com/office/drawing/2014/main" id="{663C3A88-1623-242C-B1D0-D6D842EADE2A}"/>
              </a:ext>
            </a:extLst>
          </p:cNvPr>
          <p:cNvPicPr>
            <a:picLocks noChangeAspect="1"/>
          </p:cNvPicPr>
          <p:nvPr/>
        </p:nvPicPr>
        <p:blipFill>
          <a:blip r:embed="rId5"/>
          <a:stretch>
            <a:fillRect/>
          </a:stretch>
        </p:blipFill>
        <p:spPr>
          <a:xfrm>
            <a:off x="6248400" y="3981987"/>
            <a:ext cx="5069305" cy="2683986"/>
          </a:xfrm>
          <a:prstGeom prst="rect">
            <a:avLst/>
          </a:prstGeom>
        </p:spPr>
      </p:pic>
    </p:spTree>
    <p:extLst>
      <p:ext uri="{BB962C8B-B14F-4D97-AF65-F5344CB8AC3E}">
        <p14:creationId xmlns:p14="http://schemas.microsoft.com/office/powerpoint/2010/main" val="3719864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35F4795-361D-183B-C7B5-AD64B6538B58}"/>
              </a:ext>
            </a:extLst>
          </p:cNvPr>
          <p:cNvSpPr txBox="1"/>
          <p:nvPr/>
        </p:nvSpPr>
        <p:spPr>
          <a:xfrm>
            <a:off x="778042" y="153543"/>
            <a:ext cx="11413958" cy="1200329"/>
          </a:xfrm>
          <a:prstGeom prst="rect">
            <a:avLst/>
          </a:prstGeom>
          <a:noFill/>
        </p:spPr>
        <p:txBody>
          <a:bodyPr wrap="square">
            <a:spAutoFit/>
          </a:bodyPr>
          <a:lstStyle/>
          <a:p>
            <a:pPr algn="ctr"/>
            <a:r>
              <a:rPr lang="ru-RU" b="1" dirty="0">
                <a:solidFill>
                  <a:schemeClr val="accent1"/>
                </a:solidFill>
                <a:latin typeface="Times New Roman" panose="02020603050405020304" pitchFamily="18" charset="0"/>
                <a:cs typeface="Times New Roman" panose="02020603050405020304" pitchFamily="18" charset="0"/>
              </a:rPr>
              <a:t>9 </a:t>
            </a:r>
            <a:r>
              <a:rPr lang="ru-RU" b="1" dirty="0" err="1">
                <a:solidFill>
                  <a:schemeClr val="accent1"/>
                </a:solidFill>
                <a:latin typeface="Times New Roman" panose="02020603050405020304" pitchFamily="18" charset="0"/>
                <a:cs typeface="Times New Roman" panose="02020603050405020304" pitchFamily="18" charset="0"/>
              </a:rPr>
              <a:t>мамыр</a:t>
            </a:r>
            <a:r>
              <a:rPr lang="ru-RU" b="1" dirty="0">
                <a:solidFill>
                  <a:schemeClr val="accent1"/>
                </a:solidFill>
                <a:latin typeface="Times New Roman" panose="02020603050405020304" pitchFamily="18" charset="0"/>
                <a:cs typeface="Times New Roman" panose="02020603050405020304" pitchFamily="18" charset="0"/>
              </a:rPr>
              <a:t> - </a:t>
            </a:r>
            <a:r>
              <a:rPr lang="ru-RU" b="1" dirty="0" err="1">
                <a:solidFill>
                  <a:schemeClr val="accent1"/>
                </a:solidFill>
                <a:latin typeface="Times New Roman" panose="02020603050405020304" pitchFamily="18" charset="0"/>
                <a:cs typeface="Times New Roman" panose="02020603050405020304" pitchFamily="18" charset="0"/>
              </a:rPr>
              <a:t>Жеңіс</a:t>
            </a:r>
            <a:r>
              <a:rPr lang="ru-RU" b="1" dirty="0">
                <a:solidFill>
                  <a:schemeClr val="accent1"/>
                </a:solidFill>
                <a:latin typeface="Times New Roman" panose="02020603050405020304" pitchFamily="18" charset="0"/>
                <a:cs typeface="Times New Roman" panose="02020603050405020304" pitchFamily="18" charset="0"/>
              </a:rPr>
              <a:t> </a:t>
            </a:r>
            <a:r>
              <a:rPr lang="ru-RU" b="1" dirty="0" err="1">
                <a:solidFill>
                  <a:schemeClr val="accent1"/>
                </a:solidFill>
                <a:latin typeface="Times New Roman" panose="02020603050405020304" pitchFamily="18" charset="0"/>
                <a:cs typeface="Times New Roman" panose="02020603050405020304" pitchFamily="18" charset="0"/>
              </a:rPr>
              <a:t>күні</a:t>
            </a:r>
            <a:r>
              <a:rPr lang="ru-RU" b="1" dirty="0">
                <a:solidFill>
                  <a:schemeClr val="accent1"/>
                </a:solidFill>
                <a:latin typeface="Times New Roman" panose="02020603050405020304" pitchFamily="18" charset="0"/>
                <a:cs typeface="Times New Roman" panose="02020603050405020304" pitchFamily="18" charset="0"/>
              </a:rPr>
              <a:t> «</a:t>
            </a:r>
            <a:r>
              <a:rPr lang="ru-RU" b="1" dirty="0" err="1">
                <a:solidFill>
                  <a:schemeClr val="accent1"/>
                </a:solidFill>
                <a:latin typeface="Times New Roman" panose="02020603050405020304" pitchFamily="18" charset="0"/>
                <a:cs typeface="Times New Roman" panose="02020603050405020304" pitchFamily="18" charset="0"/>
              </a:rPr>
              <a:t>Ешкім</a:t>
            </a:r>
            <a:r>
              <a:rPr lang="ru-RU" b="1" dirty="0">
                <a:solidFill>
                  <a:schemeClr val="accent1"/>
                </a:solidFill>
                <a:latin typeface="Times New Roman" panose="02020603050405020304" pitchFamily="18" charset="0"/>
                <a:cs typeface="Times New Roman" panose="02020603050405020304" pitchFamily="18" charset="0"/>
              </a:rPr>
              <a:t> де, </a:t>
            </a:r>
            <a:r>
              <a:rPr lang="ru-RU" b="1" dirty="0" err="1">
                <a:solidFill>
                  <a:schemeClr val="accent1"/>
                </a:solidFill>
                <a:latin typeface="Times New Roman" panose="02020603050405020304" pitchFamily="18" charset="0"/>
                <a:cs typeface="Times New Roman" panose="02020603050405020304" pitchFamily="18" charset="0"/>
              </a:rPr>
              <a:t>ештеңе</a:t>
            </a:r>
            <a:r>
              <a:rPr lang="ru-RU" b="1" dirty="0">
                <a:solidFill>
                  <a:schemeClr val="accent1"/>
                </a:solidFill>
                <a:latin typeface="Times New Roman" panose="02020603050405020304" pitchFamily="18" charset="0"/>
                <a:cs typeface="Times New Roman" panose="02020603050405020304" pitchFamily="18" charset="0"/>
              </a:rPr>
              <a:t> де </a:t>
            </a:r>
            <a:r>
              <a:rPr lang="ru-RU" b="1" dirty="0" err="1">
                <a:solidFill>
                  <a:schemeClr val="accent1"/>
                </a:solidFill>
                <a:latin typeface="Times New Roman" panose="02020603050405020304" pitchFamily="18" charset="0"/>
                <a:cs typeface="Times New Roman" panose="02020603050405020304" pitchFamily="18" charset="0"/>
              </a:rPr>
              <a:t>ұмытылмайды</a:t>
            </a:r>
            <a:r>
              <a:rPr lang="ru-RU" b="1" dirty="0">
                <a:solidFill>
                  <a:schemeClr val="accent1"/>
                </a:solidFill>
                <a:latin typeface="Times New Roman" panose="02020603050405020304" pitchFamily="18" charset="0"/>
                <a:cs typeface="Times New Roman" panose="02020603050405020304" pitchFamily="18" charset="0"/>
              </a:rPr>
              <a:t>»</a:t>
            </a:r>
          </a:p>
          <a:p>
            <a:r>
              <a:rPr lang="ru-RU" b="1" dirty="0" err="1">
                <a:latin typeface="Times New Roman" panose="02020603050405020304" pitchFamily="18" charset="0"/>
                <a:cs typeface="Times New Roman" panose="02020603050405020304" pitchFamily="18" charset="0"/>
              </a:rPr>
              <a:t>Мақсаты</a:t>
            </a:r>
            <a:r>
              <a:rPr lang="ru-RU" b="1"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адамгершілікке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отанын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сүюге</a:t>
            </a:r>
            <a:r>
              <a:rPr lang="ru-RU" dirty="0">
                <a:latin typeface="Times New Roman" panose="02020603050405020304" pitchFamily="18" charset="0"/>
                <a:cs typeface="Times New Roman" panose="02020603050405020304" pitchFamily="18" charset="0"/>
              </a:rPr>
              <a:t>, оны </a:t>
            </a:r>
            <a:r>
              <a:rPr lang="ru-RU" dirty="0" err="1">
                <a:latin typeface="Times New Roman" panose="02020603050405020304" pitchFamily="18" charset="0"/>
                <a:cs typeface="Times New Roman" panose="02020603050405020304" pitchFamily="18" charset="0"/>
              </a:rPr>
              <a:t>қорғауға</a:t>
            </a:r>
            <a:r>
              <a:rPr lang="ru-RU" dirty="0">
                <a:latin typeface="Times New Roman" panose="02020603050405020304" pitchFamily="18" charset="0"/>
                <a:cs typeface="Times New Roman" panose="02020603050405020304" pitchFamily="18" charset="0"/>
              </a:rPr>
              <a:t> баулу. </a:t>
            </a:r>
            <a:r>
              <a:rPr lang="ru-RU" dirty="0" err="1">
                <a:latin typeface="Times New Roman" panose="02020603050405020304" pitchFamily="18" charset="0"/>
                <a:cs typeface="Times New Roman" panose="02020603050405020304" pitchFamily="18" charset="0"/>
              </a:rPr>
              <a:t>Отанға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сүйіспеншілігін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арттыру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патриоттық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тәрбие</a:t>
            </a:r>
            <a:r>
              <a:rPr lang="ru-RU" dirty="0">
                <a:latin typeface="Times New Roman" panose="02020603050405020304" pitchFamily="18" charset="0"/>
                <a:cs typeface="Times New Roman" panose="02020603050405020304" pitchFamily="18" charset="0"/>
              </a:rPr>
              <a:t> беру. </a:t>
            </a:r>
            <a:r>
              <a:rPr lang="ru-RU" dirty="0" err="1">
                <a:latin typeface="Times New Roman" panose="02020603050405020304" pitchFamily="18" charset="0"/>
                <a:cs typeface="Times New Roman" panose="02020603050405020304" pitchFamily="18" charset="0"/>
              </a:rPr>
              <a:t>Балаларды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Ұлы</a:t>
            </a:r>
            <a:r>
              <a:rPr lang="ru-RU" dirty="0">
                <a:latin typeface="Times New Roman" panose="02020603050405020304" pitchFamily="18" charset="0"/>
                <a:cs typeface="Times New Roman" panose="02020603050405020304" pitchFamily="18" charset="0"/>
              </a:rPr>
              <a:t> Отан </a:t>
            </a:r>
            <a:r>
              <a:rPr lang="ru-RU" dirty="0" err="1">
                <a:latin typeface="Times New Roman" panose="02020603050405020304" pitchFamily="18" charset="0"/>
                <a:cs typeface="Times New Roman" panose="02020603050405020304" pitchFamily="18" charset="0"/>
              </a:rPr>
              <a:t>соғысымен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қазақстандықтардың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ерлік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істерімен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таныстырып</a:t>
            </a:r>
            <a:r>
              <a:rPr lang="ru-RU" dirty="0">
                <a:latin typeface="Times New Roman" panose="02020603050405020304" pitchFamily="18" charset="0"/>
                <a:cs typeface="Times New Roman" panose="02020603050405020304" pitchFamily="18" charset="0"/>
              </a:rPr>
              <a:t>, ой - </a:t>
            </a:r>
            <a:r>
              <a:rPr lang="ru-RU" dirty="0" err="1">
                <a:latin typeface="Times New Roman" panose="02020603050405020304" pitchFamily="18" charset="0"/>
                <a:cs typeface="Times New Roman" panose="02020603050405020304" pitchFamily="18" charset="0"/>
              </a:rPr>
              <a:t>өрісін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дамыту</a:t>
            </a:r>
            <a:r>
              <a:rPr lang="ru-RU" dirty="0">
                <a:latin typeface="Times New Roman" panose="02020603050405020304" pitchFamily="18" charset="0"/>
                <a:cs typeface="Times New Roman" panose="02020603050405020304" pitchFamily="18" charset="0"/>
              </a:rPr>
              <a:t>.</a:t>
            </a:r>
          </a:p>
        </p:txBody>
      </p:sp>
      <p:pic>
        <p:nvPicPr>
          <p:cNvPr id="10" name="Рисунок 9">
            <a:extLst>
              <a:ext uri="{FF2B5EF4-FFF2-40B4-BE49-F238E27FC236}">
                <a16:creationId xmlns:a16="http://schemas.microsoft.com/office/drawing/2014/main" id="{242FAAEC-9CE5-4FFF-CF77-8D250A215B29}"/>
              </a:ext>
            </a:extLst>
          </p:cNvPr>
          <p:cNvPicPr>
            <a:picLocks noChangeAspect="1"/>
          </p:cNvPicPr>
          <p:nvPr/>
        </p:nvPicPr>
        <p:blipFill>
          <a:blip r:embed="rId2"/>
          <a:stretch>
            <a:fillRect/>
          </a:stretch>
        </p:blipFill>
        <p:spPr>
          <a:xfrm>
            <a:off x="481263" y="1475874"/>
            <a:ext cx="11189369" cy="5382125"/>
          </a:xfrm>
          <a:prstGeom prst="rect">
            <a:avLst/>
          </a:prstGeom>
        </p:spPr>
      </p:pic>
    </p:spTree>
    <p:extLst>
      <p:ext uri="{BB962C8B-B14F-4D97-AF65-F5344CB8AC3E}">
        <p14:creationId xmlns:p14="http://schemas.microsoft.com/office/powerpoint/2010/main" val="218498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1EFBF2-C9B6-A84C-B20D-E31E57C9519C}"/>
              </a:ext>
            </a:extLst>
          </p:cNvPr>
          <p:cNvSpPr txBox="1"/>
          <p:nvPr/>
        </p:nvSpPr>
        <p:spPr>
          <a:xfrm>
            <a:off x="3810000" y="349061"/>
            <a:ext cx="6096000" cy="384721"/>
          </a:xfrm>
          <a:prstGeom prst="rect">
            <a:avLst/>
          </a:prstGeom>
          <a:noFill/>
        </p:spPr>
        <p:txBody>
          <a:bodyPr wrap="square">
            <a:spAutoFit/>
          </a:bodyPr>
          <a:lstStyle/>
          <a:p>
            <a:r>
              <a:rPr kumimoji="0" lang="kk-KZ" sz="19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Бастауыш сыныппен қоштасу</a:t>
            </a:r>
            <a:endParaRPr lang="ru-RU" dirty="0"/>
          </a:p>
        </p:txBody>
      </p:sp>
      <p:pic>
        <p:nvPicPr>
          <p:cNvPr id="7" name="Рисунок 6">
            <a:extLst>
              <a:ext uri="{FF2B5EF4-FFF2-40B4-BE49-F238E27FC236}">
                <a16:creationId xmlns:a16="http://schemas.microsoft.com/office/drawing/2014/main" id="{A3495F95-4A27-1A47-0C6F-889FCA891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21" y="1026693"/>
            <a:ext cx="10499558" cy="5334001"/>
          </a:xfrm>
          <a:prstGeom prst="rect">
            <a:avLst/>
          </a:prstGeom>
        </p:spPr>
      </p:pic>
    </p:spTree>
    <p:extLst>
      <p:ext uri="{BB962C8B-B14F-4D97-AF65-F5344CB8AC3E}">
        <p14:creationId xmlns:p14="http://schemas.microsoft.com/office/powerpoint/2010/main" val="3133818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F35A67-205D-C820-1B03-088C2C7D15B0}"/>
              </a:ext>
            </a:extLst>
          </p:cNvPr>
          <p:cNvSpPr txBox="1"/>
          <p:nvPr/>
        </p:nvSpPr>
        <p:spPr>
          <a:xfrm>
            <a:off x="3898232" y="274403"/>
            <a:ext cx="6096000" cy="646331"/>
          </a:xfrm>
          <a:prstGeom prst="rect">
            <a:avLst/>
          </a:prstGeom>
          <a:noFill/>
        </p:spPr>
        <p:txBody>
          <a:bodyPr wrap="square">
            <a:spAutoFit/>
          </a:bodyPr>
          <a:lstStyle/>
          <a:p>
            <a:r>
              <a:rPr kumimoji="0" lang="kk-KZ" sz="1800" b="1" i="0" u="none" strike="noStrike" kern="1200" cap="none" spc="0" normalizeH="0" baseline="0" noProof="0" dirty="0">
                <a:ln>
                  <a:noFill/>
                </a:ln>
                <a:solidFill>
                  <a:srgbClr val="002060"/>
                </a:solidFill>
                <a:effectLst/>
                <a:uLnTx/>
                <a:uFillTx/>
                <a:latin typeface="Times New Roman" pitchFamily="18" charset="0"/>
                <a:ea typeface="Times New Roman" pitchFamily="18" charset="0"/>
                <a:cs typeface="Times New Roman" pitchFamily="18" charset="0"/>
              </a:rPr>
              <a:t>25 мамыр - Сыңғырла, соңғы қоңырау!</a:t>
            </a:r>
            <a:br>
              <a:rPr kumimoji="0" lang="ru-RU" sz="1800" b="1" i="0" u="none" strike="noStrike" kern="1200" cap="none" spc="0" normalizeH="0" baseline="0" noProof="0" dirty="0">
                <a:ln>
                  <a:noFill/>
                </a:ln>
                <a:solidFill>
                  <a:srgbClr val="002060"/>
                </a:solidFill>
                <a:effectLst/>
                <a:uLnTx/>
                <a:uFillTx/>
                <a:latin typeface="Arial" pitchFamily="34" charset="0"/>
                <a:ea typeface="Times New Roman" pitchFamily="18" charset="0"/>
                <a:cs typeface="Arial" pitchFamily="34" charset="0"/>
              </a:rPr>
            </a:br>
            <a:endParaRPr lang="ru-RU" dirty="0"/>
          </a:p>
        </p:txBody>
      </p:sp>
      <p:pic>
        <p:nvPicPr>
          <p:cNvPr id="7" name="Рисунок 6">
            <a:extLst>
              <a:ext uri="{FF2B5EF4-FFF2-40B4-BE49-F238E27FC236}">
                <a16:creationId xmlns:a16="http://schemas.microsoft.com/office/drawing/2014/main" id="{CC883A12-DBFB-44B9-49DB-624A2CECA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558" y="920734"/>
            <a:ext cx="10924673" cy="5728719"/>
          </a:xfrm>
          <a:prstGeom prst="rect">
            <a:avLst/>
          </a:prstGeom>
        </p:spPr>
      </p:pic>
    </p:spTree>
    <p:extLst>
      <p:ext uri="{BB962C8B-B14F-4D97-AF65-F5344CB8AC3E}">
        <p14:creationId xmlns:p14="http://schemas.microsoft.com/office/powerpoint/2010/main" val="3519999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8203C9-1E7B-7038-130D-D00F45112578}"/>
              </a:ext>
            </a:extLst>
          </p:cNvPr>
          <p:cNvSpPr txBox="1"/>
          <p:nvPr/>
        </p:nvSpPr>
        <p:spPr>
          <a:xfrm>
            <a:off x="3047308" y="570453"/>
            <a:ext cx="60973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Бастауыш сынып «Бастау»</a:t>
            </a:r>
            <a:r>
              <a:rPr kumimoji="0" lang="kk-KZ"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бірлестік мұғалімдері туралы мәлімет</a:t>
            </a:r>
            <a:endParaRPr kumimoji="0" lang="ru-RU"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Таблица 5">
            <a:extLst>
              <a:ext uri="{FF2B5EF4-FFF2-40B4-BE49-F238E27FC236}">
                <a16:creationId xmlns:a16="http://schemas.microsoft.com/office/drawing/2014/main" id="{38823D5B-8CFF-8E14-DE9D-905C4E5123BB}"/>
              </a:ext>
            </a:extLst>
          </p:cNvPr>
          <p:cNvGraphicFramePr>
            <a:graphicFrameLocks noGrp="1"/>
          </p:cNvGraphicFramePr>
          <p:nvPr>
            <p:extLst>
              <p:ext uri="{D42A27DB-BD31-4B8C-83A1-F6EECF244321}">
                <p14:modId xmlns:p14="http://schemas.microsoft.com/office/powerpoint/2010/main" val="733842729"/>
              </p:ext>
            </p:extLst>
          </p:nvPr>
        </p:nvGraphicFramePr>
        <p:xfrm>
          <a:off x="1552631" y="1405445"/>
          <a:ext cx="8534183" cy="4417364"/>
        </p:xfrm>
        <a:graphic>
          <a:graphicData uri="http://schemas.openxmlformats.org/drawingml/2006/table">
            <a:tbl>
              <a:tblPr/>
              <a:tblGrid>
                <a:gridCol w="166727">
                  <a:extLst>
                    <a:ext uri="{9D8B030D-6E8A-4147-A177-3AD203B41FA5}">
                      <a16:colId xmlns:a16="http://schemas.microsoft.com/office/drawing/2014/main" val="20000"/>
                    </a:ext>
                  </a:extLst>
                </a:gridCol>
                <a:gridCol w="1099619">
                  <a:extLst>
                    <a:ext uri="{9D8B030D-6E8A-4147-A177-3AD203B41FA5}">
                      <a16:colId xmlns:a16="http://schemas.microsoft.com/office/drawing/2014/main" val="20001"/>
                    </a:ext>
                  </a:extLst>
                </a:gridCol>
                <a:gridCol w="630879">
                  <a:extLst>
                    <a:ext uri="{9D8B030D-6E8A-4147-A177-3AD203B41FA5}">
                      <a16:colId xmlns:a16="http://schemas.microsoft.com/office/drawing/2014/main" val="20002"/>
                    </a:ext>
                  </a:extLst>
                </a:gridCol>
                <a:gridCol w="450899">
                  <a:extLst>
                    <a:ext uri="{9D8B030D-6E8A-4147-A177-3AD203B41FA5}">
                      <a16:colId xmlns:a16="http://schemas.microsoft.com/office/drawing/2014/main" val="20003"/>
                    </a:ext>
                  </a:extLst>
                </a:gridCol>
                <a:gridCol w="991467">
                  <a:extLst>
                    <a:ext uri="{9D8B030D-6E8A-4147-A177-3AD203B41FA5}">
                      <a16:colId xmlns:a16="http://schemas.microsoft.com/office/drawing/2014/main" val="20004"/>
                    </a:ext>
                  </a:extLst>
                </a:gridCol>
                <a:gridCol w="635328">
                  <a:extLst>
                    <a:ext uri="{9D8B030D-6E8A-4147-A177-3AD203B41FA5}">
                      <a16:colId xmlns:a16="http://schemas.microsoft.com/office/drawing/2014/main" val="20005"/>
                    </a:ext>
                  </a:extLst>
                </a:gridCol>
                <a:gridCol w="897345">
                  <a:extLst>
                    <a:ext uri="{9D8B030D-6E8A-4147-A177-3AD203B41FA5}">
                      <a16:colId xmlns:a16="http://schemas.microsoft.com/office/drawing/2014/main" val="20006"/>
                    </a:ext>
                  </a:extLst>
                </a:gridCol>
                <a:gridCol w="723727">
                  <a:extLst>
                    <a:ext uri="{9D8B030D-6E8A-4147-A177-3AD203B41FA5}">
                      <a16:colId xmlns:a16="http://schemas.microsoft.com/office/drawing/2014/main" val="20007"/>
                    </a:ext>
                  </a:extLst>
                </a:gridCol>
                <a:gridCol w="509409">
                  <a:extLst>
                    <a:ext uri="{9D8B030D-6E8A-4147-A177-3AD203B41FA5}">
                      <a16:colId xmlns:a16="http://schemas.microsoft.com/office/drawing/2014/main" val="20008"/>
                    </a:ext>
                  </a:extLst>
                </a:gridCol>
                <a:gridCol w="870272">
                  <a:extLst>
                    <a:ext uri="{9D8B030D-6E8A-4147-A177-3AD203B41FA5}">
                      <a16:colId xmlns:a16="http://schemas.microsoft.com/office/drawing/2014/main" val="20009"/>
                    </a:ext>
                  </a:extLst>
                </a:gridCol>
                <a:gridCol w="701330">
                  <a:extLst>
                    <a:ext uri="{9D8B030D-6E8A-4147-A177-3AD203B41FA5}">
                      <a16:colId xmlns:a16="http://schemas.microsoft.com/office/drawing/2014/main" val="20010"/>
                    </a:ext>
                  </a:extLst>
                </a:gridCol>
                <a:gridCol w="857181">
                  <a:extLst>
                    <a:ext uri="{9D8B030D-6E8A-4147-A177-3AD203B41FA5}">
                      <a16:colId xmlns:a16="http://schemas.microsoft.com/office/drawing/2014/main" val="20011"/>
                    </a:ext>
                  </a:extLst>
                </a:gridCol>
              </a:tblGrid>
              <a:tr h="7092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600" dirty="0">
                          <a:latin typeface="Times New Roman"/>
                          <a:ea typeface="Calibri"/>
                          <a:cs typeface="Times New Roman"/>
                        </a:rPr>
                        <a:t>№</a:t>
                      </a:r>
                      <a:endParaRPr lang="ru-RU" sz="400" dirty="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Calibri"/>
                          <a:cs typeface="Times New Roman"/>
                        </a:rPr>
                        <a:t>Тегі, аты, әкесінің аты</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a:solidFill>
                            <a:schemeClr val="tx1"/>
                          </a:solidFill>
                          <a:latin typeface="Times New Roman"/>
                          <a:ea typeface="Calibri"/>
                          <a:cs typeface="Times New Roman"/>
                        </a:rPr>
                        <a:t>Туған күні, айы, жылы</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a:solidFill>
                            <a:schemeClr val="tx1"/>
                          </a:solidFill>
                          <a:latin typeface="Times New Roman"/>
                          <a:ea typeface="Calibri"/>
                          <a:cs typeface="Times New Roman"/>
                        </a:rPr>
                        <a:t>Ұлты </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a:solidFill>
                            <a:schemeClr val="tx1"/>
                          </a:solidFill>
                          <a:latin typeface="Times New Roman"/>
                          <a:ea typeface="Calibri"/>
                          <a:cs typeface="Times New Roman"/>
                        </a:rPr>
                        <a:t>Бітірген оқу орны, бітірген жылы</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a:solidFill>
                            <a:schemeClr val="tx1"/>
                          </a:solidFill>
                          <a:latin typeface="Times New Roman"/>
                          <a:ea typeface="Calibri"/>
                          <a:cs typeface="Times New Roman"/>
                        </a:rPr>
                        <a:t>Диплом бойынша мамандығы</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a:solidFill>
                            <a:schemeClr val="tx1"/>
                          </a:solidFill>
                          <a:latin typeface="Times New Roman"/>
                          <a:ea typeface="Calibri"/>
                          <a:cs typeface="Times New Roman"/>
                        </a:rPr>
                        <a:t>Оқылатын пәні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Calibri"/>
                          <a:cs typeface="Times New Roman"/>
                        </a:rPr>
                        <a:t>Педагогикалық еңбек өтілі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a:solidFill>
                            <a:schemeClr val="tx1"/>
                          </a:solidFill>
                          <a:latin typeface="Times New Roman"/>
                          <a:ea typeface="Calibri"/>
                          <a:cs typeface="Times New Roman"/>
                        </a:rPr>
                        <a:t>Жалпы еңбек өтілі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Calibri"/>
                          <a:cs typeface="Times New Roman"/>
                        </a:rPr>
                        <a:t>Санаты </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Calibri"/>
                          <a:cs typeface="Times New Roman"/>
                        </a:rPr>
                        <a:t>Қай жылы, қай жерде Б.А курстан өтті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a:solidFill>
                            <a:schemeClr val="tx1"/>
                          </a:solidFill>
                          <a:latin typeface="Times New Roman"/>
                          <a:ea typeface="Calibri"/>
                          <a:cs typeface="Times New Roman"/>
                        </a:rPr>
                        <a:t>Аттестациядан өткен мерзімі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2868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500">
                          <a:latin typeface="Times New Roman"/>
                          <a:ea typeface="Calibri"/>
                          <a:cs typeface="Times New Roman"/>
                        </a:rPr>
                        <a:t>1</a:t>
                      </a:r>
                      <a:endParaRPr lang="ru-RU" sz="40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Смагулова Зауреш Андурусовна</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kk-KZ" sz="800" b="1">
                          <a:solidFill>
                            <a:schemeClr val="tx1"/>
                          </a:solidFill>
                          <a:latin typeface="Times New Roman"/>
                          <a:ea typeface="Times New Roman"/>
                          <a:cs typeface="Times New Roman"/>
                        </a:rPr>
                        <a:t>27.10.1975</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Calibri"/>
                          <a:cs typeface="Times New Roman"/>
                        </a:rPr>
                        <a:t>Қазақ</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kk-KZ" sz="800" b="1" dirty="0">
                          <a:solidFill>
                            <a:schemeClr val="tx1"/>
                          </a:solidFill>
                          <a:latin typeface="Times New Roman"/>
                          <a:ea typeface="Times New Roman"/>
                          <a:cs typeface="Times New Roman"/>
                        </a:rPr>
                        <a:t>Жоғары </a:t>
                      </a:r>
                      <a:endParaRPr lang="ru-RU" sz="800" b="1" dirty="0">
                        <a:solidFill>
                          <a:schemeClr val="tx1"/>
                        </a:solidFill>
                        <a:latin typeface="Calibri"/>
                        <a:ea typeface="Calibri"/>
                        <a:cs typeface="Times New Roman"/>
                      </a:endParaRPr>
                    </a:p>
                    <a:p>
                      <a:pPr algn="ctr">
                        <a:lnSpc>
                          <a:spcPct val="115000"/>
                        </a:lnSpc>
                        <a:spcAft>
                          <a:spcPts val="1000"/>
                        </a:spcAft>
                      </a:pPr>
                      <a:r>
                        <a:rPr lang="kk-KZ" sz="800" b="1" dirty="0">
                          <a:solidFill>
                            <a:schemeClr val="tx1"/>
                          </a:solidFill>
                          <a:latin typeface="Times New Roman"/>
                          <a:ea typeface="Times New Roman"/>
                          <a:cs typeface="Times New Roman"/>
                        </a:rPr>
                        <a:t>Қарағанды мемлекеттік университеті, 2007ж</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kk-KZ" sz="800" b="1">
                          <a:solidFill>
                            <a:schemeClr val="tx1"/>
                          </a:solidFill>
                          <a:latin typeface="Times New Roman"/>
                          <a:ea typeface="Times New Roman"/>
                          <a:cs typeface="Times New Roman"/>
                        </a:rPr>
                        <a:t>Педогогика және бастауышты оқыту әдістемесі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a:solidFill>
                            <a:schemeClr val="tx1"/>
                          </a:solidFill>
                          <a:latin typeface="Times New Roman"/>
                          <a:ea typeface="Times New Roman"/>
                          <a:cs typeface="Times New Roman"/>
                        </a:rPr>
                        <a:t>Бастауыш білім беру мұғалімі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ru-RU" sz="800" b="1" dirty="0">
                          <a:solidFill>
                            <a:schemeClr val="tx1"/>
                          </a:solidFill>
                          <a:latin typeface="Times New Roman"/>
                          <a:ea typeface="Times New Roman"/>
                          <a:cs typeface="Times New Roman"/>
                        </a:rPr>
                        <a:t>24</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ru-RU" sz="800" b="1" dirty="0">
                          <a:solidFill>
                            <a:schemeClr val="tx1"/>
                          </a:solidFill>
                          <a:latin typeface="Times New Roman"/>
                          <a:ea typeface="Times New Roman"/>
                          <a:cs typeface="Times New Roman"/>
                        </a:rPr>
                        <a:t>24</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Calibri"/>
                          <a:cs typeface="Times New Roman"/>
                        </a:rPr>
                        <a:t>Педагог</a:t>
                      </a:r>
                      <a:r>
                        <a:rPr lang="kk-KZ" sz="800" b="1" baseline="0" dirty="0">
                          <a:solidFill>
                            <a:schemeClr val="tx1"/>
                          </a:solidFill>
                          <a:latin typeface="Times New Roman"/>
                          <a:ea typeface="Calibri"/>
                          <a:cs typeface="Times New Roman"/>
                        </a:rPr>
                        <a:t> сарапшы</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ru-RU" sz="800" b="1" dirty="0">
                          <a:solidFill>
                            <a:schemeClr val="tx1"/>
                          </a:solidFill>
                          <a:latin typeface="Calibri"/>
                          <a:ea typeface="Calibri"/>
                          <a:cs typeface="Times New Roman"/>
                        </a:rPr>
                        <a:t>2025</a:t>
                      </a:r>
                      <a:r>
                        <a:rPr lang="ru-RU" sz="800" b="1" baseline="0" dirty="0">
                          <a:solidFill>
                            <a:schemeClr val="tx1"/>
                          </a:solidFill>
                          <a:latin typeface="Calibri"/>
                          <a:ea typeface="Calibri"/>
                          <a:cs typeface="Times New Roman"/>
                        </a:rPr>
                        <a:t> </a:t>
                      </a:r>
                      <a:r>
                        <a:rPr lang="ru-RU" sz="800" b="1" baseline="0" dirty="0" err="1">
                          <a:solidFill>
                            <a:schemeClr val="tx1"/>
                          </a:solidFill>
                          <a:latin typeface="Calibri"/>
                          <a:ea typeface="Calibri"/>
                          <a:cs typeface="Times New Roman"/>
                        </a:rPr>
                        <a:t>қаңтар</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Calibri"/>
                          <a:cs typeface="Times New Roman"/>
                        </a:rPr>
                        <a:t>2025 жыл</a:t>
                      </a:r>
                      <a:r>
                        <a:rPr lang="kk-KZ" sz="800" b="1" baseline="0" dirty="0">
                          <a:solidFill>
                            <a:schemeClr val="tx1"/>
                          </a:solidFill>
                          <a:latin typeface="Times New Roman"/>
                          <a:ea typeface="Calibri"/>
                          <a:cs typeface="Times New Roman"/>
                        </a:rPr>
                        <a:t> </a:t>
                      </a:r>
                    </a:p>
                    <a:p>
                      <a:pPr>
                        <a:lnSpc>
                          <a:spcPct val="115000"/>
                        </a:lnSpc>
                        <a:spcAft>
                          <a:spcPts val="0"/>
                        </a:spcAft>
                      </a:pPr>
                      <a:r>
                        <a:rPr lang="kk-KZ" sz="800" b="1" baseline="0" dirty="0">
                          <a:solidFill>
                            <a:schemeClr val="tx1"/>
                          </a:solidFill>
                          <a:latin typeface="Times New Roman"/>
                          <a:ea typeface="Calibri"/>
                          <a:cs typeface="Times New Roman"/>
                        </a:rPr>
                        <a:t>қаңтар</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828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500">
                          <a:latin typeface="Times New Roman"/>
                          <a:ea typeface="Calibri"/>
                          <a:cs typeface="Times New Roman"/>
                        </a:rPr>
                        <a:t>2</a:t>
                      </a:r>
                      <a:endParaRPr lang="ru-RU" sz="40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a:solidFill>
                            <a:schemeClr val="tx1"/>
                          </a:solidFill>
                          <a:latin typeface="Times New Roman"/>
                          <a:ea typeface="Times New Roman"/>
                          <a:cs typeface="Times New Roman"/>
                        </a:rPr>
                        <a:t>Садық Арайлым Алпысбайқызы</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kk-KZ" sz="800" b="1">
                          <a:solidFill>
                            <a:schemeClr val="tx1"/>
                          </a:solidFill>
                          <a:latin typeface="Times New Roman"/>
                          <a:ea typeface="Times New Roman"/>
                          <a:cs typeface="Times New Roman"/>
                        </a:rPr>
                        <a:t>06.10.1981</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a:solidFill>
                            <a:schemeClr val="tx1"/>
                          </a:solidFill>
                          <a:latin typeface="Times New Roman"/>
                          <a:ea typeface="Calibri"/>
                          <a:cs typeface="Times New Roman"/>
                        </a:rPr>
                        <a:t>Қазақ</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kk-KZ" sz="800" b="1">
                          <a:solidFill>
                            <a:schemeClr val="tx1"/>
                          </a:solidFill>
                          <a:latin typeface="Times New Roman"/>
                          <a:ea typeface="Times New Roman"/>
                          <a:cs typeface="Times New Roman"/>
                        </a:rPr>
                        <a:t>Орта арнаулы</a:t>
                      </a:r>
                      <a:endParaRPr lang="ru-RU" sz="800" b="1">
                        <a:solidFill>
                          <a:schemeClr val="tx1"/>
                        </a:solidFill>
                        <a:latin typeface="Calibri"/>
                        <a:ea typeface="Calibri"/>
                        <a:cs typeface="Times New Roman"/>
                      </a:endParaRPr>
                    </a:p>
                    <a:p>
                      <a:pPr>
                        <a:lnSpc>
                          <a:spcPct val="115000"/>
                        </a:lnSpc>
                        <a:spcAft>
                          <a:spcPts val="0"/>
                        </a:spcAft>
                      </a:pPr>
                      <a:r>
                        <a:rPr lang="kk-KZ" sz="800" b="1">
                          <a:solidFill>
                            <a:schemeClr val="tx1"/>
                          </a:solidFill>
                          <a:latin typeface="Times New Roman"/>
                          <a:ea typeface="Times New Roman"/>
                          <a:cs typeface="Times New Roman"/>
                        </a:rPr>
                        <a:t>СГТК, 2013 ж</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a:solidFill>
                            <a:schemeClr val="tx1"/>
                          </a:solidFill>
                          <a:latin typeface="Times New Roman"/>
                          <a:ea typeface="Times New Roman"/>
                          <a:cs typeface="Times New Roman"/>
                        </a:rPr>
                        <a:t>Бастауыш білім беру мұғалімі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Бастауыш білім беру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ru-RU" sz="800" b="1" dirty="0">
                          <a:solidFill>
                            <a:schemeClr val="tx1"/>
                          </a:solidFill>
                          <a:latin typeface="Times New Roman"/>
                          <a:ea typeface="Times New Roman"/>
                          <a:cs typeface="Times New Roman"/>
                        </a:rPr>
                        <a:t>15</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ru-RU" sz="800" b="1" dirty="0">
                          <a:solidFill>
                            <a:schemeClr val="tx1"/>
                          </a:solidFill>
                          <a:latin typeface="Times New Roman"/>
                          <a:ea typeface="Times New Roman"/>
                          <a:cs typeface="Times New Roman"/>
                        </a:rPr>
                        <a:t>15</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Calibri"/>
                          <a:cs typeface="Times New Roman"/>
                        </a:rPr>
                        <a:t>Педагог</a:t>
                      </a:r>
                      <a:r>
                        <a:rPr lang="kk-KZ" sz="800" b="1" baseline="0" dirty="0">
                          <a:solidFill>
                            <a:schemeClr val="tx1"/>
                          </a:solidFill>
                          <a:latin typeface="Times New Roman"/>
                          <a:ea typeface="Calibri"/>
                          <a:cs typeface="Times New Roman"/>
                        </a:rPr>
                        <a:t> модератор</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kk-KZ" sz="800" b="1" dirty="0">
                          <a:solidFill>
                            <a:schemeClr val="tx1"/>
                          </a:solidFill>
                          <a:latin typeface="Times New Roman"/>
                          <a:ea typeface="Times New Roman"/>
                          <a:cs typeface="Times New Roman"/>
                        </a:rPr>
                        <a:t>20</a:t>
                      </a:r>
                      <a:r>
                        <a:rPr lang="ru-RU" sz="800" b="1" dirty="0">
                          <a:solidFill>
                            <a:schemeClr val="tx1"/>
                          </a:solidFill>
                          <a:latin typeface="Times New Roman"/>
                          <a:ea typeface="Times New Roman"/>
                          <a:cs typeface="Times New Roman"/>
                        </a:rPr>
                        <a:t>2</a:t>
                      </a:r>
                      <a:r>
                        <a:rPr lang="kk-KZ" sz="800" b="1" dirty="0">
                          <a:solidFill>
                            <a:schemeClr val="tx1"/>
                          </a:solidFill>
                          <a:latin typeface="Times New Roman"/>
                          <a:ea typeface="Times New Roman"/>
                          <a:cs typeface="Times New Roman"/>
                        </a:rPr>
                        <a:t>4</a:t>
                      </a:r>
                      <a:r>
                        <a:rPr lang="kk-KZ" sz="800" b="1" baseline="0" dirty="0">
                          <a:solidFill>
                            <a:schemeClr val="tx1"/>
                          </a:solidFill>
                          <a:latin typeface="Times New Roman"/>
                          <a:ea typeface="Times New Roman"/>
                          <a:cs typeface="Times New Roman"/>
                        </a:rPr>
                        <a:t> мамыр</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Calibri"/>
                          <a:cs typeface="Times New Roman"/>
                        </a:rPr>
                        <a:t>2024</a:t>
                      </a:r>
                      <a:r>
                        <a:rPr lang="kk-KZ" sz="800" b="1" baseline="0" dirty="0">
                          <a:solidFill>
                            <a:schemeClr val="tx1"/>
                          </a:solidFill>
                          <a:latin typeface="Times New Roman"/>
                          <a:ea typeface="Calibri"/>
                          <a:cs typeface="Times New Roman"/>
                        </a:rPr>
                        <a:t> </a:t>
                      </a:r>
                      <a:r>
                        <a:rPr lang="kk-KZ" sz="800" b="1" dirty="0">
                          <a:solidFill>
                            <a:schemeClr val="tx1"/>
                          </a:solidFill>
                          <a:latin typeface="Times New Roman"/>
                          <a:ea typeface="Calibri"/>
                          <a:cs typeface="Times New Roman"/>
                        </a:rPr>
                        <a:t>жыл</a:t>
                      </a:r>
                    </a:p>
                    <a:p>
                      <a:pPr>
                        <a:lnSpc>
                          <a:spcPct val="115000"/>
                        </a:lnSpc>
                        <a:spcAft>
                          <a:spcPts val="0"/>
                        </a:spcAft>
                      </a:pPr>
                      <a:r>
                        <a:rPr lang="kk-KZ" sz="800" b="1" dirty="0">
                          <a:solidFill>
                            <a:schemeClr val="tx1"/>
                          </a:solidFill>
                          <a:latin typeface="Times New Roman"/>
                          <a:ea typeface="Calibri"/>
                          <a:cs typeface="Times New Roman"/>
                        </a:rPr>
                        <a:t>мамыр</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8179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500">
                          <a:latin typeface="Times New Roman"/>
                          <a:ea typeface="Calibri"/>
                          <a:cs typeface="Times New Roman"/>
                        </a:rPr>
                        <a:t>3</a:t>
                      </a:r>
                      <a:endParaRPr lang="ru-RU" sz="40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a:solidFill>
                            <a:schemeClr val="tx1"/>
                          </a:solidFill>
                          <a:latin typeface="Times New Roman"/>
                          <a:ea typeface="Times New Roman"/>
                          <a:cs typeface="Times New Roman"/>
                        </a:rPr>
                        <a:t>Скакова Ансаган Валерьевна</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26.03.1987</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a:solidFill>
                            <a:schemeClr val="tx1"/>
                          </a:solidFill>
                          <a:latin typeface="Times New Roman"/>
                          <a:ea typeface="Calibri"/>
                          <a:cs typeface="Times New Roman"/>
                        </a:rPr>
                        <a:t>Қазақ</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kk-KZ" sz="800" b="1" dirty="0">
                          <a:solidFill>
                            <a:schemeClr val="tx1"/>
                          </a:solidFill>
                          <a:latin typeface="Times New Roman"/>
                          <a:ea typeface="Times New Roman"/>
                          <a:cs typeface="Times New Roman"/>
                        </a:rPr>
                        <a:t>Жоғары </a:t>
                      </a:r>
                      <a:endParaRPr lang="ru-RU" sz="800" b="1" dirty="0">
                        <a:solidFill>
                          <a:schemeClr val="tx1"/>
                        </a:solidFill>
                        <a:latin typeface="Calibri"/>
                        <a:ea typeface="Calibri"/>
                        <a:cs typeface="Times New Roman"/>
                      </a:endParaRPr>
                    </a:p>
                    <a:p>
                      <a:pPr>
                        <a:lnSpc>
                          <a:spcPct val="115000"/>
                        </a:lnSpc>
                        <a:spcAft>
                          <a:spcPts val="0"/>
                        </a:spcAft>
                      </a:pPr>
                      <a:r>
                        <a:rPr lang="kk-KZ" sz="800" b="1" dirty="0">
                          <a:solidFill>
                            <a:schemeClr val="tx1"/>
                          </a:solidFill>
                          <a:latin typeface="Times New Roman"/>
                          <a:ea typeface="Times New Roman"/>
                          <a:cs typeface="Times New Roman"/>
                        </a:rPr>
                        <a:t>СГТИ, 2019 ж</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Бастауыш білім беру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Бастауыш білім беру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kk-KZ" sz="800" b="1" dirty="0">
                          <a:solidFill>
                            <a:schemeClr val="tx1"/>
                          </a:solidFill>
                          <a:latin typeface="Times New Roman"/>
                          <a:ea typeface="Times New Roman"/>
                          <a:cs typeface="Times New Roman"/>
                        </a:rPr>
                        <a:t>1</a:t>
                      </a:r>
                      <a:r>
                        <a:rPr lang="ru-RU" sz="800" b="1" dirty="0">
                          <a:solidFill>
                            <a:schemeClr val="tx1"/>
                          </a:solidFill>
                          <a:latin typeface="Times New Roman"/>
                          <a:ea typeface="Times New Roman"/>
                          <a:cs typeface="Times New Roman"/>
                        </a:rPr>
                        <a:t>7</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kk-KZ" sz="800" b="1" dirty="0">
                          <a:solidFill>
                            <a:schemeClr val="tx1"/>
                          </a:solidFill>
                          <a:latin typeface="Times New Roman"/>
                          <a:ea typeface="Times New Roman"/>
                          <a:cs typeface="Times New Roman"/>
                        </a:rPr>
                        <a:t>1</a:t>
                      </a:r>
                      <a:r>
                        <a:rPr lang="ru-RU" sz="800" b="1" dirty="0">
                          <a:solidFill>
                            <a:schemeClr val="tx1"/>
                          </a:solidFill>
                          <a:latin typeface="Times New Roman"/>
                          <a:ea typeface="Times New Roman"/>
                          <a:cs typeface="Times New Roman"/>
                        </a:rPr>
                        <a:t>7</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kk-KZ" sz="800" b="1" i="0" u="none" strike="noStrike" kern="1200" cap="none" spc="0" normalizeH="0" baseline="0" noProof="0">
                          <a:ln>
                            <a:noFill/>
                          </a:ln>
                          <a:solidFill>
                            <a:prstClr val="black"/>
                          </a:solidFill>
                          <a:effectLst/>
                          <a:uLnTx/>
                          <a:uFillTx/>
                          <a:latin typeface="Times New Roman"/>
                          <a:ea typeface="Calibri"/>
                          <a:cs typeface="Times New Roman"/>
                        </a:rPr>
                        <a:t>Педагог модератор</a:t>
                      </a:r>
                      <a:endParaRPr kumimoji="0" lang="ru-RU" sz="800" b="1" i="0" u="none" strike="noStrike" kern="1200" cap="none" spc="0" normalizeH="0" baseline="0" noProof="0" dirty="0">
                        <a:ln>
                          <a:noFill/>
                        </a:ln>
                        <a:solidFill>
                          <a:prstClr val="black"/>
                        </a:solidFill>
                        <a:effectLst/>
                        <a:uLnTx/>
                        <a:uFillTx/>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Calibri"/>
                          <a:cs typeface="Times New Roman"/>
                        </a:rPr>
                        <a:t>2024жыл</a:t>
                      </a:r>
                    </a:p>
                    <a:p>
                      <a:pPr>
                        <a:lnSpc>
                          <a:spcPct val="115000"/>
                        </a:lnSpc>
                        <a:spcAft>
                          <a:spcPts val="0"/>
                        </a:spcAft>
                      </a:pPr>
                      <a:r>
                        <a:rPr lang="kk-KZ" sz="800" b="1" dirty="0">
                          <a:solidFill>
                            <a:schemeClr val="tx1"/>
                          </a:solidFill>
                          <a:latin typeface="Times New Roman"/>
                          <a:ea typeface="Calibri"/>
                          <a:cs typeface="Times New Roman"/>
                        </a:rPr>
                        <a:t>маусым</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Calibri"/>
                          <a:cs typeface="Times New Roman"/>
                        </a:rPr>
                        <a:t>2024жыл</a:t>
                      </a:r>
                    </a:p>
                    <a:p>
                      <a:pPr>
                        <a:lnSpc>
                          <a:spcPct val="115000"/>
                        </a:lnSpc>
                        <a:spcAft>
                          <a:spcPts val="0"/>
                        </a:spcAft>
                      </a:pPr>
                      <a:r>
                        <a:rPr lang="kk-KZ" sz="800" b="1" dirty="0">
                          <a:solidFill>
                            <a:schemeClr val="tx1"/>
                          </a:solidFill>
                          <a:latin typeface="Times New Roman"/>
                          <a:ea typeface="Calibri"/>
                          <a:cs typeface="Times New Roman"/>
                        </a:rPr>
                        <a:t>маусым</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21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400" dirty="0">
                          <a:latin typeface="Calibri"/>
                          <a:ea typeface="Calibri"/>
                          <a:cs typeface="Times New Roman"/>
                        </a:rPr>
                        <a:t>4</a:t>
                      </a:r>
                      <a:endParaRPr lang="ru-RU" sz="400" dirty="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Calibri"/>
                          <a:ea typeface="Calibri"/>
                          <a:cs typeface="Times New Roman"/>
                        </a:rPr>
                        <a:t>Рахметова</a:t>
                      </a:r>
                      <a:r>
                        <a:rPr lang="kk-KZ" sz="800" b="1" baseline="0" dirty="0">
                          <a:solidFill>
                            <a:schemeClr val="tx1"/>
                          </a:solidFill>
                          <a:latin typeface="Calibri"/>
                          <a:ea typeface="Calibri"/>
                          <a:cs typeface="Times New Roman"/>
                        </a:rPr>
                        <a:t> Лаззат Абдикадировна</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Calibri"/>
                          <a:ea typeface="Calibri"/>
                          <a:cs typeface="Times New Roman"/>
                        </a:rPr>
                        <a:t>04.01.1965</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Calibri"/>
                          <a:ea typeface="Calibri"/>
                          <a:cs typeface="Times New Roman"/>
                        </a:rPr>
                        <a:t>Қазақ</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Calibri"/>
                          <a:ea typeface="Calibri"/>
                          <a:cs typeface="Times New Roman"/>
                        </a:rPr>
                        <a:t>СГТК,</a:t>
                      </a:r>
                      <a:r>
                        <a:rPr lang="kk-KZ" sz="800" b="1" baseline="0" dirty="0">
                          <a:solidFill>
                            <a:schemeClr val="tx1"/>
                          </a:solidFill>
                          <a:latin typeface="Calibri"/>
                          <a:ea typeface="Calibri"/>
                          <a:cs typeface="Times New Roman"/>
                        </a:rPr>
                        <a:t> 2018ж.</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kk-KZ" sz="800" b="1" dirty="0">
                          <a:solidFill>
                            <a:schemeClr val="tx1"/>
                          </a:solidFill>
                          <a:latin typeface="Times New Roman"/>
                          <a:ea typeface="Times New Roman"/>
                          <a:cs typeface="Times New Roman"/>
                        </a:rPr>
                        <a:t>Бастауыш білім беру мұғалімі</a:t>
                      </a:r>
                      <a:endParaRPr lang="ru-RU" sz="800" b="1" dirty="0">
                        <a:solidFill>
                          <a:schemeClr val="tx1"/>
                        </a:solidFill>
                        <a:latin typeface="+mn-lt"/>
                        <a:ea typeface="Calibri"/>
                        <a:cs typeface="Times New Roman"/>
                      </a:endParaRPr>
                    </a:p>
                    <a:p>
                      <a:pPr>
                        <a:lnSpc>
                          <a:spcPct val="115000"/>
                        </a:lnSpc>
                        <a:spcAft>
                          <a:spcPts val="0"/>
                        </a:spcAft>
                      </a:pP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kk-KZ" sz="800" b="1" dirty="0">
                          <a:solidFill>
                            <a:schemeClr val="tx1"/>
                          </a:solidFill>
                          <a:latin typeface="Times New Roman"/>
                          <a:ea typeface="Times New Roman"/>
                          <a:cs typeface="Times New Roman"/>
                        </a:rPr>
                        <a:t>Бастауыш білім беру мұғалімі</a:t>
                      </a:r>
                      <a:endParaRPr lang="ru-RU" sz="800" b="1" dirty="0">
                        <a:solidFill>
                          <a:schemeClr val="tx1"/>
                        </a:solidFill>
                        <a:latin typeface="+mn-lt"/>
                        <a:ea typeface="Calibri"/>
                        <a:cs typeface="Times New Roman"/>
                      </a:endParaRPr>
                    </a:p>
                    <a:p>
                      <a:pPr>
                        <a:lnSpc>
                          <a:spcPct val="115000"/>
                        </a:lnSpc>
                        <a:spcAft>
                          <a:spcPts val="0"/>
                        </a:spcAft>
                      </a:pP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kk-KZ" sz="800" b="1" dirty="0">
                          <a:solidFill>
                            <a:schemeClr val="tx1"/>
                          </a:solidFill>
                          <a:latin typeface="Calibri"/>
                          <a:ea typeface="Calibri"/>
                          <a:cs typeface="Times New Roman"/>
                        </a:rPr>
                        <a:t>35</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kk-KZ" sz="800" b="1" dirty="0">
                          <a:solidFill>
                            <a:schemeClr val="tx1"/>
                          </a:solidFill>
                          <a:latin typeface="Calibri"/>
                          <a:ea typeface="Calibri"/>
                          <a:cs typeface="Times New Roman"/>
                        </a:rPr>
                        <a:t>23</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kk-KZ" sz="800" b="1" i="0" u="none" strike="noStrike" kern="1200" cap="none" spc="0" normalizeH="0" baseline="0" noProof="0">
                          <a:ln>
                            <a:noFill/>
                          </a:ln>
                          <a:solidFill>
                            <a:prstClr val="black"/>
                          </a:solidFill>
                          <a:effectLst/>
                          <a:uLnTx/>
                          <a:uFillTx/>
                          <a:latin typeface="Times New Roman"/>
                          <a:ea typeface="Calibri"/>
                          <a:cs typeface="Times New Roman"/>
                        </a:rPr>
                        <a:t>Педагог модератор</a:t>
                      </a:r>
                      <a:endParaRPr kumimoji="0" lang="ru-RU" sz="800" b="1" i="0" u="none" strike="noStrike" kern="1200" cap="none" spc="0" normalizeH="0" baseline="0" noProof="0" dirty="0">
                        <a:ln>
                          <a:noFill/>
                        </a:ln>
                        <a:solidFill>
                          <a:prstClr val="black"/>
                        </a:solidFill>
                        <a:effectLst/>
                        <a:uLnTx/>
                        <a:uFillTx/>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kk-KZ" sz="800" b="1" dirty="0">
                          <a:solidFill>
                            <a:schemeClr val="tx1"/>
                          </a:solidFill>
                          <a:latin typeface="Times New Roman"/>
                          <a:ea typeface="Calibri"/>
                          <a:cs typeface="Times New Roman"/>
                        </a:rPr>
                        <a:t>2024 жыл</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kk-KZ" sz="800" b="1" dirty="0">
                          <a:solidFill>
                            <a:schemeClr val="tx1"/>
                          </a:solidFill>
                          <a:latin typeface="Times New Roman"/>
                          <a:ea typeface="Calibri"/>
                          <a:cs typeface="Times New Roman"/>
                        </a:rPr>
                        <a:t>2024 жыл</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389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500" dirty="0">
                          <a:latin typeface="Times New Roman"/>
                          <a:ea typeface="Calibri"/>
                          <a:cs typeface="Times New Roman"/>
                        </a:rPr>
                        <a:t>5</a:t>
                      </a:r>
                      <a:endParaRPr lang="ru-RU" sz="400" dirty="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Каримова Сымбат Ауданбаевна</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05.10.1965 ж</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Calibri"/>
                          <a:cs typeface="Times New Roman"/>
                        </a:rPr>
                        <a:t>қазақ</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kk-KZ" sz="800" b="1" dirty="0">
                          <a:solidFill>
                            <a:schemeClr val="tx1"/>
                          </a:solidFill>
                          <a:latin typeface="Times New Roman"/>
                          <a:ea typeface="Times New Roman"/>
                          <a:cs typeface="Times New Roman"/>
                        </a:rPr>
                        <a:t>Жезқазған педагогикалық училищесі. 1985 ж</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Бастауыш класстар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Бастауыш білі беру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kk-KZ" sz="800" b="1" dirty="0">
                          <a:solidFill>
                            <a:schemeClr val="tx1"/>
                          </a:solidFill>
                          <a:latin typeface="Times New Roman"/>
                          <a:ea typeface="Times New Roman"/>
                          <a:cs typeface="Times New Roman"/>
                        </a:rPr>
                        <a:t>3</a:t>
                      </a:r>
                      <a:r>
                        <a:rPr lang="ru-RU" sz="800" b="1" dirty="0">
                          <a:solidFill>
                            <a:schemeClr val="tx1"/>
                          </a:solidFill>
                          <a:latin typeface="Times New Roman"/>
                          <a:ea typeface="Times New Roman"/>
                          <a:cs typeface="Times New Roman"/>
                        </a:rPr>
                        <a:t>7</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kk-KZ" sz="800" b="1" dirty="0">
                          <a:solidFill>
                            <a:schemeClr val="tx1"/>
                          </a:solidFill>
                          <a:latin typeface="Times New Roman"/>
                          <a:ea typeface="Times New Roman"/>
                          <a:cs typeface="Times New Roman"/>
                        </a:rPr>
                        <a:t>3</a:t>
                      </a:r>
                      <a:r>
                        <a:rPr lang="ru-RU" sz="800" b="1" dirty="0">
                          <a:solidFill>
                            <a:schemeClr val="tx1"/>
                          </a:solidFill>
                          <a:latin typeface="Times New Roman"/>
                          <a:ea typeface="Times New Roman"/>
                          <a:cs typeface="Times New Roman"/>
                        </a:rPr>
                        <a:t>7</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kk-KZ" sz="800" b="1" i="0" u="none" strike="noStrike" kern="1200" cap="none" spc="0" normalizeH="0" baseline="0" noProof="0" dirty="0">
                          <a:ln>
                            <a:noFill/>
                          </a:ln>
                          <a:solidFill>
                            <a:prstClr val="black"/>
                          </a:solidFill>
                          <a:effectLst/>
                          <a:uLnTx/>
                          <a:uFillTx/>
                          <a:latin typeface="Times New Roman"/>
                          <a:ea typeface="Calibri"/>
                          <a:cs typeface="Times New Roman"/>
                        </a:rPr>
                        <a:t>Педагог модератор</a:t>
                      </a:r>
                      <a:endParaRPr kumimoji="0" lang="ru-RU" sz="800" b="1" i="0" u="none" strike="noStrike" kern="1200" cap="none" spc="0" normalizeH="0" baseline="0" noProof="0" dirty="0">
                        <a:ln>
                          <a:noFill/>
                        </a:ln>
                        <a:solidFill>
                          <a:prstClr val="black"/>
                        </a:solidFill>
                        <a:effectLst/>
                        <a:uLnTx/>
                        <a:uFillTx/>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kk-KZ" sz="800" b="1" dirty="0">
                          <a:solidFill>
                            <a:schemeClr val="tx1"/>
                          </a:solidFill>
                          <a:latin typeface="Times New Roman"/>
                          <a:ea typeface="Times New Roman"/>
                          <a:cs typeface="Times New Roman"/>
                        </a:rPr>
                        <a:t>2026</a:t>
                      </a:r>
                      <a:endParaRPr lang="ru-RU" sz="800" b="1" dirty="0">
                        <a:solidFill>
                          <a:schemeClr val="tx1"/>
                        </a:solidFill>
                        <a:latin typeface="Calibri"/>
                        <a:ea typeface="Calibri"/>
                        <a:cs typeface="Times New Roman"/>
                      </a:endParaRPr>
                    </a:p>
                    <a:p>
                      <a:pPr algn="ctr">
                        <a:lnSpc>
                          <a:spcPct val="115000"/>
                        </a:lnSpc>
                        <a:spcAft>
                          <a:spcPts val="1000"/>
                        </a:spcAft>
                      </a:pPr>
                      <a:r>
                        <a:rPr lang="kk-KZ" sz="800" b="1" dirty="0">
                          <a:solidFill>
                            <a:schemeClr val="tx1"/>
                          </a:solidFill>
                          <a:latin typeface="Times New Roman"/>
                          <a:ea typeface="Times New Roman"/>
                          <a:cs typeface="Times New Roman"/>
                        </a:rPr>
                        <a:t> қаңтар</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kk-KZ" sz="800" b="1" dirty="0">
                          <a:solidFill>
                            <a:schemeClr val="tx1"/>
                          </a:solidFill>
                          <a:latin typeface="Times New Roman"/>
                          <a:ea typeface="Times New Roman"/>
                          <a:cs typeface="Times New Roman"/>
                        </a:rPr>
                        <a:t>2026</a:t>
                      </a:r>
                      <a:endParaRPr lang="ru-RU" sz="800" b="1" dirty="0">
                        <a:solidFill>
                          <a:schemeClr val="tx1"/>
                        </a:solidFill>
                        <a:latin typeface="Calibri"/>
                        <a:ea typeface="Calibri"/>
                        <a:cs typeface="Times New Roman"/>
                      </a:endParaRPr>
                    </a:p>
                    <a:p>
                      <a:pPr algn="ctr">
                        <a:lnSpc>
                          <a:spcPct val="115000"/>
                        </a:lnSpc>
                        <a:spcAft>
                          <a:spcPts val="1000"/>
                        </a:spcAft>
                      </a:pPr>
                      <a:r>
                        <a:rPr lang="kk-KZ" sz="800" b="1" dirty="0">
                          <a:solidFill>
                            <a:schemeClr val="tx1"/>
                          </a:solidFill>
                          <a:latin typeface="Times New Roman"/>
                          <a:ea typeface="Times New Roman"/>
                          <a:cs typeface="Times New Roman"/>
                        </a:rPr>
                        <a:t> қаңтар</a:t>
                      </a:r>
                      <a:endParaRPr lang="ru-RU" sz="800" b="1" dirty="0">
                        <a:solidFill>
                          <a:schemeClr val="tx1"/>
                        </a:solidFill>
                        <a:latin typeface="Calibri"/>
                        <a:ea typeface="Calibri"/>
                        <a:cs typeface="Times New Roman"/>
                      </a:endParaRPr>
                    </a:p>
                    <a:p>
                      <a:pPr>
                        <a:lnSpc>
                          <a:spcPct val="115000"/>
                        </a:lnSpc>
                        <a:spcAft>
                          <a:spcPts val="0"/>
                        </a:spcAft>
                      </a:pP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7029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500" dirty="0">
                          <a:latin typeface="Times New Roman"/>
                          <a:ea typeface="Calibri"/>
                          <a:cs typeface="Times New Roman"/>
                        </a:rPr>
                        <a:t>6</a:t>
                      </a:r>
                      <a:endParaRPr lang="ru-RU" sz="400" dirty="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Скранжевская Виктория Владимировна</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17.03.1995 ж </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Calibri"/>
                          <a:cs typeface="Times New Roman"/>
                        </a:rPr>
                        <a:t>Русская </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kk-KZ" sz="800" b="1" dirty="0">
                          <a:solidFill>
                            <a:schemeClr val="tx1"/>
                          </a:solidFill>
                          <a:latin typeface="Times New Roman"/>
                          <a:ea typeface="Times New Roman"/>
                          <a:cs typeface="Times New Roman"/>
                        </a:rPr>
                        <a:t>СГТИ, 2015 жыл</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Бастауыш класстар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Бастауыш білі беру мұғалімі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kk-KZ" sz="800" b="1" dirty="0">
                          <a:solidFill>
                            <a:schemeClr val="tx1"/>
                          </a:solidFill>
                          <a:latin typeface="Times New Roman"/>
                          <a:ea typeface="Calibri"/>
                          <a:cs typeface="Times New Roman"/>
                        </a:rPr>
                        <a:t>8</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0"/>
                        </a:spcAft>
                      </a:pPr>
                      <a:r>
                        <a:rPr lang="kk-KZ" sz="800" b="1" dirty="0">
                          <a:solidFill>
                            <a:schemeClr val="tx1"/>
                          </a:solidFill>
                          <a:latin typeface="Times New Roman"/>
                          <a:ea typeface="Calibri"/>
                          <a:cs typeface="Times New Roman"/>
                        </a:rPr>
                        <a:t>8</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0"/>
                        </a:spcAft>
                      </a:pPr>
                      <a:r>
                        <a:rPr lang="kk-KZ" sz="800" b="1" dirty="0">
                          <a:solidFill>
                            <a:schemeClr val="tx1"/>
                          </a:solidFill>
                          <a:latin typeface="Times New Roman"/>
                          <a:ea typeface="Times New Roman"/>
                          <a:cs typeface="Times New Roman"/>
                        </a:rPr>
                        <a:t>-</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800" b="1" dirty="0">
                          <a:solidFill>
                            <a:schemeClr val="tx1"/>
                          </a:solidFill>
                          <a:latin typeface="Times New Roman"/>
                          <a:ea typeface="Calibri"/>
                          <a:cs typeface="Times New Roman"/>
                        </a:rPr>
                        <a:t>2025 ж. </a:t>
                      </a:r>
                      <a:r>
                        <a:rPr lang="ru-RU" sz="800" b="1" dirty="0" err="1">
                          <a:solidFill>
                            <a:schemeClr val="tx1"/>
                          </a:solidFill>
                          <a:latin typeface="Times New Roman"/>
                          <a:ea typeface="Calibri"/>
                          <a:cs typeface="Times New Roman"/>
                        </a:rPr>
                        <a:t>қаңтар</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RU" sz="800" b="1" dirty="0">
                          <a:solidFill>
                            <a:schemeClr val="tx1"/>
                          </a:solidFill>
                          <a:latin typeface="Times New Roman"/>
                          <a:ea typeface="Calibri"/>
                          <a:cs typeface="Times New Roman"/>
                        </a:rPr>
                        <a:t>2025 ж. </a:t>
                      </a:r>
                      <a:r>
                        <a:rPr lang="ru-RU" sz="800" b="1" dirty="0" err="1">
                          <a:solidFill>
                            <a:schemeClr val="tx1"/>
                          </a:solidFill>
                          <a:latin typeface="Times New Roman"/>
                          <a:ea typeface="Calibri"/>
                          <a:cs typeface="Times New Roman"/>
                        </a:rPr>
                        <a:t>қаңтар</a:t>
                      </a:r>
                      <a:endParaRPr lang="ru-RU" sz="800" b="1" dirty="0">
                        <a:solidFill>
                          <a:schemeClr val="tx1"/>
                        </a:solidFill>
                        <a:latin typeface="Calibri"/>
                        <a:ea typeface="Calibri"/>
                        <a:cs typeface="Times New Roman"/>
                      </a:endParaRPr>
                    </a:p>
                    <a:p>
                      <a:pPr>
                        <a:lnSpc>
                          <a:spcPct val="115000"/>
                        </a:lnSpc>
                        <a:spcAft>
                          <a:spcPts val="0"/>
                        </a:spcAft>
                      </a:pP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71711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D3A196-BFD1-550F-E62A-874C8AAE4D8F}"/>
              </a:ext>
            </a:extLst>
          </p:cNvPr>
          <p:cNvSpPr txBox="1"/>
          <p:nvPr/>
        </p:nvSpPr>
        <p:spPr>
          <a:xfrm>
            <a:off x="3206635" y="517554"/>
            <a:ext cx="6097384" cy="984885"/>
          </a:xfrm>
          <a:prstGeom prst="rect">
            <a:avLst/>
          </a:prstGeom>
          <a:noFill/>
        </p:spPr>
        <p:txBody>
          <a:bodyPr wrap="square">
            <a:spAutoFit/>
          </a:bodyPr>
          <a:lstStyle/>
          <a:p>
            <a:pPr algn="ctr"/>
            <a:r>
              <a:rPr kumimoji="0" lang="kk-KZ" sz="20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rPr>
              <a:t>Үлгерім бойынша 1-4 сыныптарында білім сапасының мониторингісі</a:t>
            </a:r>
            <a:br>
              <a:rPr kumimoji="0" lang="ru-RU" sz="2000" b="0" i="0" u="none" strike="noStrike" kern="1200" cap="none" spc="0" normalizeH="0" baseline="0" noProof="0" dirty="0">
                <a:ln>
                  <a:noFill/>
                </a:ln>
                <a:solidFill>
                  <a:srgbClr val="002060"/>
                </a:solidFill>
                <a:effectLst/>
                <a:uLnTx/>
                <a:uFillTx/>
                <a:latin typeface="Calibri"/>
                <a:ea typeface="+mj-ea"/>
                <a:cs typeface="+mj-cs"/>
              </a:rPr>
            </a:br>
            <a:endParaRPr lang="ru-RU" dirty="0"/>
          </a:p>
        </p:txBody>
      </p:sp>
      <p:graphicFrame>
        <p:nvGraphicFramePr>
          <p:cNvPr id="6" name="Содержимое 3">
            <a:extLst>
              <a:ext uri="{FF2B5EF4-FFF2-40B4-BE49-F238E27FC236}">
                <a16:creationId xmlns:a16="http://schemas.microsoft.com/office/drawing/2014/main" id="{CCEB6046-9E68-972B-0E1E-32E0A25CDB7C}"/>
              </a:ext>
            </a:extLst>
          </p:cNvPr>
          <p:cNvGraphicFramePr>
            <a:graphicFrameLocks/>
          </p:cNvGraphicFramePr>
          <p:nvPr>
            <p:extLst>
              <p:ext uri="{D42A27DB-BD31-4B8C-83A1-F6EECF244321}">
                <p14:modId xmlns:p14="http://schemas.microsoft.com/office/powerpoint/2010/main" val="3232265859"/>
              </p:ext>
            </p:extLst>
          </p:nvPr>
        </p:nvGraphicFramePr>
        <p:xfrm>
          <a:off x="1900063" y="1925251"/>
          <a:ext cx="8391874" cy="1869211"/>
        </p:xfrm>
        <a:graphic>
          <a:graphicData uri="http://schemas.openxmlformats.org/drawingml/2006/table">
            <a:tbl>
              <a:tblPr/>
              <a:tblGrid>
                <a:gridCol w="1392041">
                  <a:extLst>
                    <a:ext uri="{9D8B030D-6E8A-4147-A177-3AD203B41FA5}">
                      <a16:colId xmlns:a16="http://schemas.microsoft.com/office/drawing/2014/main" val="20000"/>
                    </a:ext>
                  </a:extLst>
                </a:gridCol>
                <a:gridCol w="1163162">
                  <a:extLst>
                    <a:ext uri="{9D8B030D-6E8A-4147-A177-3AD203B41FA5}">
                      <a16:colId xmlns:a16="http://schemas.microsoft.com/office/drawing/2014/main" val="20001"/>
                    </a:ext>
                  </a:extLst>
                </a:gridCol>
                <a:gridCol w="625618">
                  <a:extLst>
                    <a:ext uri="{9D8B030D-6E8A-4147-A177-3AD203B41FA5}">
                      <a16:colId xmlns:a16="http://schemas.microsoft.com/office/drawing/2014/main" val="20002"/>
                    </a:ext>
                  </a:extLst>
                </a:gridCol>
                <a:gridCol w="565688">
                  <a:extLst>
                    <a:ext uri="{9D8B030D-6E8A-4147-A177-3AD203B41FA5}">
                      <a16:colId xmlns:a16="http://schemas.microsoft.com/office/drawing/2014/main" val="20003"/>
                    </a:ext>
                  </a:extLst>
                </a:gridCol>
                <a:gridCol w="595325">
                  <a:extLst>
                    <a:ext uri="{9D8B030D-6E8A-4147-A177-3AD203B41FA5}">
                      <a16:colId xmlns:a16="http://schemas.microsoft.com/office/drawing/2014/main" val="20004"/>
                    </a:ext>
                  </a:extLst>
                </a:gridCol>
                <a:gridCol w="678958">
                  <a:extLst>
                    <a:ext uri="{9D8B030D-6E8A-4147-A177-3AD203B41FA5}">
                      <a16:colId xmlns:a16="http://schemas.microsoft.com/office/drawing/2014/main" val="20005"/>
                    </a:ext>
                  </a:extLst>
                </a:gridCol>
                <a:gridCol w="505763">
                  <a:extLst>
                    <a:ext uri="{9D8B030D-6E8A-4147-A177-3AD203B41FA5}">
                      <a16:colId xmlns:a16="http://schemas.microsoft.com/office/drawing/2014/main" val="20006"/>
                    </a:ext>
                  </a:extLst>
                </a:gridCol>
                <a:gridCol w="565688">
                  <a:extLst>
                    <a:ext uri="{9D8B030D-6E8A-4147-A177-3AD203B41FA5}">
                      <a16:colId xmlns:a16="http://schemas.microsoft.com/office/drawing/2014/main" val="20007"/>
                    </a:ext>
                  </a:extLst>
                </a:gridCol>
                <a:gridCol w="565688">
                  <a:extLst>
                    <a:ext uri="{9D8B030D-6E8A-4147-A177-3AD203B41FA5}">
                      <a16:colId xmlns:a16="http://schemas.microsoft.com/office/drawing/2014/main" val="20008"/>
                    </a:ext>
                  </a:extLst>
                </a:gridCol>
                <a:gridCol w="565688">
                  <a:extLst>
                    <a:ext uri="{9D8B030D-6E8A-4147-A177-3AD203B41FA5}">
                      <a16:colId xmlns:a16="http://schemas.microsoft.com/office/drawing/2014/main" val="20009"/>
                    </a:ext>
                  </a:extLst>
                </a:gridCol>
                <a:gridCol w="528810">
                  <a:extLst>
                    <a:ext uri="{9D8B030D-6E8A-4147-A177-3AD203B41FA5}">
                      <a16:colId xmlns:a16="http://schemas.microsoft.com/office/drawing/2014/main" val="20010"/>
                    </a:ext>
                  </a:extLst>
                </a:gridCol>
                <a:gridCol w="639445">
                  <a:extLst>
                    <a:ext uri="{9D8B030D-6E8A-4147-A177-3AD203B41FA5}">
                      <a16:colId xmlns:a16="http://schemas.microsoft.com/office/drawing/2014/main" val="20011"/>
                    </a:ext>
                  </a:extLst>
                </a:gridCol>
              </a:tblGrid>
              <a:tr h="88211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kk-KZ" sz="1200" b="1" dirty="0">
                          <a:latin typeface="Times New Roman"/>
                          <a:ea typeface="Calibri"/>
                          <a:cs typeface="Times New Roman"/>
                        </a:rPr>
                        <a:t>2025-2026 оқу жылы</a:t>
                      </a:r>
                      <a:endParaRPr lang="ru-RU" sz="1200" dirty="0">
                        <a:latin typeface="Calibri"/>
                        <a:ea typeface="Calibri"/>
                        <a:cs typeface="Times New Roman"/>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115000"/>
                        </a:lnSpc>
                        <a:spcAft>
                          <a:spcPts val="1000"/>
                        </a:spcAft>
                      </a:pPr>
                      <a:r>
                        <a:rPr lang="kk-KZ" sz="1200" b="1" dirty="0">
                          <a:latin typeface="Times New Roman"/>
                          <a:ea typeface="Calibri"/>
                          <a:cs typeface="Times New Roman"/>
                        </a:rPr>
                        <a:t>Оқушы саны</a:t>
                      </a:r>
                      <a:endParaRPr lang="ru-RU" sz="1200" dirty="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115000"/>
                        </a:lnSpc>
                        <a:spcAft>
                          <a:spcPts val="1000"/>
                        </a:spcAft>
                      </a:pPr>
                      <a:r>
                        <a:rPr lang="kk-KZ" sz="1200" b="1" dirty="0">
                          <a:latin typeface="Times New Roman"/>
                          <a:ea typeface="Calibri"/>
                          <a:cs typeface="Times New Roman"/>
                        </a:rPr>
                        <a:t>Үздіктер </a:t>
                      </a:r>
                      <a:endParaRPr lang="ru-RU" sz="1200" dirty="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115000"/>
                        </a:lnSpc>
                        <a:spcAft>
                          <a:spcPts val="1000"/>
                        </a:spcAft>
                      </a:pPr>
                      <a:r>
                        <a:rPr lang="kk-KZ" sz="1200" b="1" dirty="0">
                          <a:latin typeface="Times New Roman"/>
                          <a:ea typeface="Calibri"/>
                          <a:cs typeface="Times New Roman"/>
                        </a:rPr>
                        <a:t>%</a:t>
                      </a:r>
                      <a:endParaRPr lang="ru-RU" sz="1200" dirty="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115000"/>
                        </a:lnSpc>
                        <a:spcAft>
                          <a:spcPts val="1000"/>
                        </a:spcAft>
                      </a:pPr>
                      <a:r>
                        <a:rPr lang="kk-KZ" sz="1200" b="1">
                          <a:latin typeface="Times New Roman"/>
                          <a:ea typeface="Calibri"/>
                          <a:cs typeface="Times New Roman"/>
                        </a:rPr>
                        <a:t>Екпінділер</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115000"/>
                        </a:lnSpc>
                        <a:spcAft>
                          <a:spcPts val="1000"/>
                        </a:spcAft>
                      </a:pPr>
                      <a:r>
                        <a:rPr lang="kk-KZ" sz="1200" b="1">
                          <a:latin typeface="Times New Roman"/>
                          <a:ea typeface="Calibri"/>
                          <a:cs typeface="Times New Roman"/>
                        </a:rPr>
                        <a:t>%</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115000"/>
                        </a:lnSpc>
                        <a:spcAft>
                          <a:spcPts val="1000"/>
                        </a:spcAft>
                      </a:pPr>
                      <a:r>
                        <a:rPr lang="ru-RU" sz="1200" b="1">
                          <a:latin typeface="Times New Roman"/>
                          <a:ea typeface="Calibri"/>
                          <a:cs typeface="Times New Roman"/>
                        </a:rPr>
                        <a:t>қанағаттанарлық</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115000"/>
                        </a:lnSpc>
                        <a:spcAft>
                          <a:spcPts val="1000"/>
                        </a:spcAft>
                      </a:pPr>
                      <a:r>
                        <a:rPr lang="ru-RU" sz="1200" b="1">
                          <a:latin typeface="Times New Roman"/>
                          <a:ea typeface="Calibri"/>
                          <a:cs typeface="Times New Roman"/>
                        </a:rPr>
                        <a:t>%</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115000"/>
                        </a:lnSpc>
                        <a:spcAft>
                          <a:spcPts val="1000"/>
                        </a:spcAft>
                      </a:pPr>
                      <a:r>
                        <a:rPr lang="kk-KZ" sz="1200" b="1">
                          <a:latin typeface="Times New Roman"/>
                          <a:ea typeface="Calibri"/>
                          <a:cs typeface="Times New Roman"/>
                        </a:rPr>
                        <a:t>Үлге</a:t>
                      </a:r>
                      <a:r>
                        <a:rPr lang="ru-RU" sz="1200" b="1">
                          <a:latin typeface="Times New Roman"/>
                          <a:ea typeface="Calibri"/>
                          <a:cs typeface="Times New Roman"/>
                        </a:rPr>
                        <a:t>р</a:t>
                      </a:r>
                      <a:r>
                        <a:rPr lang="kk-KZ" sz="1200" b="1">
                          <a:latin typeface="Times New Roman"/>
                          <a:ea typeface="Calibri"/>
                          <a:cs typeface="Times New Roman"/>
                        </a:rPr>
                        <a:t>меуші</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115000"/>
                        </a:lnSpc>
                        <a:spcAft>
                          <a:spcPts val="1000"/>
                        </a:spcAft>
                      </a:pPr>
                      <a:r>
                        <a:rPr lang="kk-KZ" sz="1200">
                          <a:latin typeface="Times New Roman"/>
                          <a:ea typeface="Calibri"/>
                          <a:cs typeface="Times New Roman"/>
                        </a:rPr>
                        <a:t>%</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115000"/>
                        </a:lnSpc>
                        <a:spcAft>
                          <a:spcPts val="1000"/>
                        </a:spcAft>
                      </a:pPr>
                      <a:r>
                        <a:rPr lang="kk-KZ" sz="1200" b="1">
                          <a:latin typeface="Times New Roman"/>
                          <a:ea typeface="Calibri"/>
                          <a:cs typeface="Times New Roman"/>
                        </a:rPr>
                        <a:t>Үлгерімі </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115000"/>
                        </a:lnSpc>
                        <a:spcAft>
                          <a:spcPts val="1000"/>
                        </a:spcAft>
                      </a:pPr>
                      <a:r>
                        <a:rPr lang="kk-KZ" sz="1200" b="1">
                          <a:latin typeface="Times New Roman"/>
                          <a:ea typeface="Calibri"/>
                          <a:cs typeface="Times New Roman"/>
                        </a:rPr>
                        <a:t>Білім сапасы %</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750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15000"/>
                        </a:lnSpc>
                        <a:spcBef>
                          <a:spcPts val="0"/>
                        </a:spcBef>
                        <a:spcAft>
                          <a:spcPts val="1000"/>
                        </a:spcAft>
                        <a:buClrTx/>
                        <a:buSzTx/>
                        <a:buFontTx/>
                        <a:buNone/>
                        <a:tabLst/>
                        <a:defRPr/>
                      </a:pPr>
                      <a:endParaRPr lang="ru-RU" sz="14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115000"/>
                        </a:lnSpc>
                        <a:spcAft>
                          <a:spcPts val="1000"/>
                        </a:spcAft>
                      </a:pPr>
                      <a:r>
                        <a:rPr lang="ru-RU" sz="1400" dirty="0">
                          <a:solidFill>
                            <a:schemeClr val="tx1"/>
                          </a:solidFill>
                          <a:latin typeface="Times New Roman" pitchFamily="18" charset="0"/>
                          <a:ea typeface="Calibri"/>
                          <a:cs typeface="Times New Roman" pitchFamily="18" charset="0"/>
                        </a:rPr>
                        <a:t>23 </a:t>
                      </a:r>
                      <a:r>
                        <a:rPr lang="ru-RU" sz="1400" dirty="0" err="1">
                          <a:solidFill>
                            <a:schemeClr val="tx1"/>
                          </a:solidFill>
                          <a:latin typeface="Times New Roman" pitchFamily="18" charset="0"/>
                          <a:ea typeface="Calibri"/>
                          <a:cs typeface="Times New Roman" pitchFamily="18" charset="0"/>
                        </a:rPr>
                        <a:t>баланы</a:t>
                      </a:r>
                      <a:r>
                        <a:rPr lang="kk-KZ" sz="1400" dirty="0">
                          <a:solidFill>
                            <a:schemeClr val="tx1"/>
                          </a:solidFill>
                          <a:latin typeface="Times New Roman" pitchFamily="18" charset="0"/>
                          <a:ea typeface="Calibri"/>
                          <a:cs typeface="Times New Roman" pitchFamily="18" charset="0"/>
                        </a:rPr>
                        <a:t>ң</a:t>
                      </a:r>
                      <a:r>
                        <a:rPr lang="kk-KZ" sz="1400" baseline="0" dirty="0">
                          <a:solidFill>
                            <a:schemeClr val="tx1"/>
                          </a:solidFill>
                          <a:latin typeface="Times New Roman" pitchFamily="18" charset="0"/>
                          <a:ea typeface="Calibri"/>
                          <a:cs typeface="Times New Roman" pitchFamily="18" charset="0"/>
                        </a:rPr>
                        <a:t> 18 бағаланады</a:t>
                      </a:r>
                      <a:endParaRPr lang="ru-RU" sz="14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kk-KZ" sz="1400">
                          <a:solidFill>
                            <a:schemeClr val="tx1"/>
                          </a:solidFill>
                          <a:latin typeface="Times New Roman" pitchFamily="18" charset="0"/>
                          <a:cs typeface="Times New Roman" pitchFamily="18" charset="0"/>
                        </a:rPr>
                        <a:t>4</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kk-KZ" sz="1400">
                          <a:solidFill>
                            <a:schemeClr val="tx1"/>
                          </a:solidFill>
                          <a:latin typeface="Times New Roman" pitchFamily="18" charset="0"/>
                          <a:cs typeface="Times New Roman" pitchFamily="18" charset="0"/>
                        </a:rPr>
                        <a:t>22,22</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kk-KZ" sz="1400">
                          <a:solidFill>
                            <a:schemeClr val="tx1"/>
                          </a:solidFill>
                          <a:latin typeface="Times New Roman" pitchFamily="18" charset="0"/>
                          <a:cs typeface="Times New Roman" pitchFamily="18" charset="0"/>
                        </a:rPr>
                        <a:t>10</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kk-KZ" sz="1400">
                          <a:solidFill>
                            <a:schemeClr val="tx1"/>
                          </a:solidFill>
                          <a:latin typeface="Times New Roman" pitchFamily="18" charset="0"/>
                          <a:cs typeface="Times New Roman" pitchFamily="18" charset="0"/>
                        </a:rPr>
                        <a:t>55,55</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kk-KZ" sz="1400">
                          <a:solidFill>
                            <a:schemeClr val="tx1"/>
                          </a:solidFill>
                          <a:latin typeface="Times New Roman" pitchFamily="18" charset="0"/>
                          <a:cs typeface="Times New Roman" pitchFamily="18" charset="0"/>
                        </a:rPr>
                        <a:t>4</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kk-KZ" sz="1400">
                          <a:solidFill>
                            <a:schemeClr val="tx1"/>
                          </a:solidFill>
                          <a:latin typeface="Times New Roman" pitchFamily="18" charset="0"/>
                          <a:cs typeface="Times New Roman" pitchFamily="18" charset="0"/>
                        </a:rPr>
                        <a:t>22,22</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kk-KZ" sz="1400">
                          <a:solidFill>
                            <a:schemeClr val="tx1"/>
                          </a:solidFill>
                          <a:latin typeface="Times New Roman" pitchFamily="18" charset="0"/>
                          <a:cs typeface="Times New Roman" pitchFamily="18" charset="0"/>
                        </a:rPr>
                        <a:t>-</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kk-KZ" sz="1400">
                          <a:solidFill>
                            <a:schemeClr val="tx1"/>
                          </a:solidFill>
                          <a:latin typeface="Times New Roman" pitchFamily="18" charset="0"/>
                          <a:cs typeface="Times New Roman" pitchFamily="18" charset="0"/>
                        </a:rPr>
                        <a:t>-</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kk-KZ" sz="1400">
                          <a:solidFill>
                            <a:schemeClr val="tx1"/>
                          </a:solidFill>
                          <a:latin typeface="Times New Roman" pitchFamily="18" charset="0"/>
                          <a:cs typeface="Times New Roman" pitchFamily="18" charset="0"/>
                        </a:rPr>
                        <a:t>100</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kk-KZ" sz="1400">
                          <a:solidFill>
                            <a:schemeClr val="tx1"/>
                          </a:solidFill>
                          <a:latin typeface="Times New Roman" pitchFamily="18" charset="0"/>
                          <a:cs typeface="Times New Roman" pitchFamily="18" charset="0"/>
                        </a:rPr>
                        <a:t>7</a:t>
                      </a:r>
                      <a:r>
                        <a:rPr lang="ru-RU" sz="1400">
                          <a:solidFill>
                            <a:schemeClr val="tx1"/>
                          </a:solidFill>
                          <a:latin typeface="Times New Roman" pitchFamily="18" charset="0"/>
                          <a:cs typeface="Times New Roman" pitchFamily="18" charset="0"/>
                        </a:rPr>
                        <a:t>7</a:t>
                      </a:r>
                      <a:endParaRPr lang="ru-RU" sz="14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3408">
                <a:tc gridSpan="12">
                  <a:txBody>
                    <a:bodyPr/>
                    <a:lstStyle/>
                    <a:p>
                      <a:endParaRPr lang="ru-RU" dirty="0"/>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dirty="0"/>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endParaRPr lang="ru-RU" sz="1400" b="1" dirty="0">
                        <a:solidFill>
                          <a:schemeClr val="tx1"/>
                        </a:solidFill>
                        <a:latin typeface="Times New Roman" panose="02020603050405020304" pitchFamily="18" charset="0"/>
                        <a:cs typeface="Times New Roman" panose="02020603050405020304"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400" dirty="0">
                        <a:solidFill>
                          <a:schemeClr val="tx1"/>
                        </a:solidFill>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06615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a:extLst>
              <a:ext uri="{FF2B5EF4-FFF2-40B4-BE49-F238E27FC236}">
                <a16:creationId xmlns:a16="http://schemas.microsoft.com/office/drawing/2014/main" id="{7F0CC2AB-4790-2E72-A180-9885ED9D5C52}"/>
              </a:ext>
            </a:extLst>
          </p:cNvPr>
          <p:cNvSpPr txBox="1">
            <a:spLocks/>
          </p:cNvSpPr>
          <p:nvPr/>
        </p:nvSpPr>
        <p:spPr>
          <a:xfrm>
            <a:off x="457200" y="357166"/>
            <a:ext cx="11222182" cy="5768997"/>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kk-KZ" sz="32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Әлді жақтар:</a:t>
            </a:r>
            <a:endParaRPr kumimoji="0" lang="ru-RU"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kk-KZ"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Барлық мұғалімдер аттестациядан, курстардан уақытылы өтуде. Жаңа технологияларды сабақ барысында пайдаланады.</a:t>
            </a:r>
            <a:endParaRPr kumimoji="0" lang="ru-RU"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kk-KZ"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4 сынып оқушыларында  тест жұмыстары жүргізілуде. Бастауыш сыныптарда әкімшілік тарапынан бақылау жұмыстар өткізіледі. Әр сыныпқа кабинеттер жеткілікті. </a:t>
            </a:r>
            <a:endParaRPr kumimoji="0" lang="ru-RU"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kk-KZ" sz="32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Әлсіз жақтар:</a:t>
            </a:r>
            <a:endParaRPr kumimoji="0" lang="ru-RU"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kk-KZ"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Оқушылардың жоба жұмыстарымен айналысуы  төмен..</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kk-KZ"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kk-KZ" sz="32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Шешу жолдары:</a:t>
            </a:r>
            <a:endParaRPr kumimoji="0" lang="ru-RU"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kk-KZ"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Келесі оқу жылында оқушыларға жобаға қатысуға мүмкіндіктер іздеу.  </a:t>
            </a:r>
            <a:endParaRPr kumimoji="0" lang="ru-RU"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kk-KZ" sz="32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Мүмкіншіліктері:</a:t>
            </a:r>
            <a:br>
              <a:rPr kumimoji="0" lang="kk-KZ"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br>
            <a:r>
              <a:rPr kumimoji="0" lang="kk-KZ"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Оқушылардың білім сапасын жоғарылату үшін, болашақта вариативтік компоненттерді сай таңдау.</a:t>
            </a:r>
            <a:endParaRPr kumimoji="0" lang="ru-RU" sz="32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endParaRPr kumimoji="0" lang="kk-KZ"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202571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EC0DFC-C535-EE16-EC06-0E0FF2A63D17}"/>
              </a:ext>
            </a:extLst>
          </p:cNvPr>
          <p:cNvSpPr txBox="1"/>
          <p:nvPr/>
        </p:nvSpPr>
        <p:spPr>
          <a:xfrm>
            <a:off x="739833" y="-37699"/>
            <a:ext cx="10432473" cy="1692771"/>
          </a:xfrm>
          <a:prstGeom prst="rect">
            <a:avLst/>
          </a:prstGeom>
          <a:noFill/>
        </p:spPr>
        <p:txBody>
          <a:bodyPr wrap="square">
            <a:spAutoFit/>
          </a:bodyPr>
          <a:lstStyle/>
          <a:p>
            <a:pPr algn="ctr"/>
            <a:r>
              <a:rPr kumimoji="0" lang="kk-KZ" sz="20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rPr>
              <a:t>«Дарья жалпы білім беретін мектебі» КММ</a:t>
            </a:r>
          </a:p>
          <a:p>
            <a:pPr algn="ctr"/>
            <a:r>
              <a:rPr lang="kk-KZ" sz="2000" b="1" dirty="0">
                <a:solidFill>
                  <a:srgbClr val="002060"/>
                </a:solidFill>
                <a:latin typeface="Times New Roman" pitchFamily="18" charset="0"/>
                <a:ea typeface="+mj-ea"/>
                <a:cs typeface="Times New Roman" pitchFamily="18" charset="0"/>
              </a:rPr>
              <a:t>«Адал азамат» Біртұтас тәрбие бағдарламасы  бойынша өткізілген ашық тәрбие сағаттары </a:t>
            </a:r>
            <a:endParaRPr kumimoji="0" lang="kk-KZ" sz="20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endParaRPr>
          </a:p>
          <a:p>
            <a:pPr algn="ctr"/>
            <a:br>
              <a:rPr kumimoji="0" lang="kk-KZ" sz="20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rPr>
            </a:br>
            <a:br>
              <a:rPr kumimoji="0" lang="ru-RU" sz="12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rPr>
            </a:br>
            <a:endParaRPr lang="ru-RU" sz="1200" dirty="0"/>
          </a:p>
        </p:txBody>
      </p:sp>
      <p:sp>
        <p:nvSpPr>
          <p:cNvPr id="9" name="TextBox 8">
            <a:extLst>
              <a:ext uri="{FF2B5EF4-FFF2-40B4-BE49-F238E27FC236}">
                <a16:creationId xmlns:a16="http://schemas.microsoft.com/office/drawing/2014/main" id="{F16428A5-C121-BCCE-B9F4-785630C746A0}"/>
              </a:ext>
            </a:extLst>
          </p:cNvPr>
          <p:cNvSpPr txBox="1"/>
          <p:nvPr/>
        </p:nvSpPr>
        <p:spPr>
          <a:xfrm>
            <a:off x="4615296" y="4606521"/>
            <a:ext cx="2961408"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Ашық тәрбие сағаты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Сынып: 2 «А»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Тақырыбы:»Менің елім-Қазақстаным!»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Өткізген:</a:t>
            </a:r>
            <a:r>
              <a:rPr lang="kk-KZ" sz="1400" dirty="0">
                <a:solidFill>
                  <a:prstClr val="black"/>
                </a:solidFill>
                <a:latin typeface="Times New Roman" panose="02020603050405020304" pitchFamily="18" charset="0"/>
                <a:ea typeface="Calibri" panose="020F0502020204030204" pitchFamily="34" charset="0"/>
              </a:rPr>
              <a:t> Садық А.А</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Рисунок 2">
            <a:extLst>
              <a:ext uri="{FF2B5EF4-FFF2-40B4-BE49-F238E27FC236}">
                <a16:creationId xmlns:a16="http://schemas.microsoft.com/office/drawing/2014/main" id="{EABD0871-BDDC-6E8F-90D2-BE50A2F74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578" y="890596"/>
            <a:ext cx="3429000" cy="3429000"/>
          </a:xfrm>
          <a:prstGeom prst="rect">
            <a:avLst/>
          </a:prstGeom>
        </p:spPr>
      </p:pic>
      <p:pic>
        <p:nvPicPr>
          <p:cNvPr id="6" name="Рисунок 5">
            <a:extLst>
              <a:ext uri="{FF2B5EF4-FFF2-40B4-BE49-F238E27FC236}">
                <a16:creationId xmlns:a16="http://schemas.microsoft.com/office/drawing/2014/main" id="{5505295C-121C-38C2-072E-D7C297340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581" y="890595"/>
            <a:ext cx="3429001" cy="3429001"/>
          </a:xfrm>
          <a:prstGeom prst="rect">
            <a:avLst/>
          </a:prstGeom>
        </p:spPr>
      </p:pic>
      <p:pic>
        <p:nvPicPr>
          <p:cNvPr id="11" name="Рисунок 10">
            <a:extLst>
              <a:ext uri="{FF2B5EF4-FFF2-40B4-BE49-F238E27FC236}">
                <a16:creationId xmlns:a16="http://schemas.microsoft.com/office/drawing/2014/main" id="{C1D5879B-F9B1-6F2B-F59E-0824962B4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1288" y="890595"/>
            <a:ext cx="3552650" cy="3429001"/>
          </a:xfrm>
          <a:prstGeom prst="rect">
            <a:avLst/>
          </a:prstGeom>
        </p:spPr>
      </p:pic>
      <p:sp>
        <p:nvSpPr>
          <p:cNvPr id="13" name="TextBox 12">
            <a:extLst>
              <a:ext uri="{FF2B5EF4-FFF2-40B4-BE49-F238E27FC236}">
                <a16:creationId xmlns:a16="http://schemas.microsoft.com/office/drawing/2014/main" id="{46874772-E140-525C-05F0-C804157E4B8D}"/>
              </a:ext>
            </a:extLst>
          </p:cNvPr>
          <p:cNvSpPr txBox="1"/>
          <p:nvPr/>
        </p:nvSpPr>
        <p:spPr>
          <a:xfrm>
            <a:off x="739833" y="4510583"/>
            <a:ext cx="2886594"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Ашық тәрбие сағаты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Сынып: 3 «А»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Тақырыбы:«</a:t>
            </a:r>
            <a:r>
              <a:rPr lang="kk-KZ" sz="1400" dirty="0">
                <a:solidFill>
                  <a:prstClr val="black"/>
                </a:solidFill>
                <a:latin typeface="Times New Roman" panose="02020603050405020304" pitchFamily="18" charset="0"/>
                <a:ea typeface="Calibri" panose="020F0502020204030204" pitchFamily="34" charset="0"/>
              </a:rPr>
              <a:t>Тәуелсіздік теңдесі жоқ байлығым»</a:t>
            </a: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Өткізген: Скакова А.В.</a:t>
            </a:r>
            <a:endParaRPr lang="ru-RU" dirty="0"/>
          </a:p>
        </p:txBody>
      </p:sp>
      <p:sp>
        <p:nvSpPr>
          <p:cNvPr id="15" name="TextBox 14">
            <a:extLst>
              <a:ext uri="{FF2B5EF4-FFF2-40B4-BE49-F238E27FC236}">
                <a16:creationId xmlns:a16="http://schemas.microsoft.com/office/drawing/2014/main" id="{4219CE4C-1815-01D1-C54D-F86498006BC5}"/>
              </a:ext>
            </a:extLst>
          </p:cNvPr>
          <p:cNvSpPr txBox="1"/>
          <p:nvPr/>
        </p:nvSpPr>
        <p:spPr>
          <a:xfrm>
            <a:off x="8565573" y="4510583"/>
            <a:ext cx="2446019" cy="16004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Ашық тәрбие сағаты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Сынып: 4 «</a:t>
            </a:r>
            <a:r>
              <a:rPr lang="kk-KZ" sz="1400" dirty="0">
                <a:solidFill>
                  <a:prstClr val="black"/>
                </a:solidFill>
                <a:latin typeface="Times New Roman" panose="02020603050405020304" pitchFamily="18" charset="0"/>
                <a:ea typeface="Calibri" panose="020F0502020204030204" pitchFamily="34" charset="0"/>
              </a:rPr>
              <a:t>Б</a:t>
            </a: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Тақырыбы:«Национальный праздник 25 октября-День Республики» «Мря Республика –моя гордость!»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Өткізген: Скранжевская В.В.</a:t>
            </a:r>
            <a:endParaRPr lang="ru-RU" dirty="0"/>
          </a:p>
        </p:txBody>
      </p:sp>
    </p:spTree>
    <p:extLst>
      <p:ext uri="{BB962C8B-B14F-4D97-AF65-F5344CB8AC3E}">
        <p14:creationId xmlns:p14="http://schemas.microsoft.com/office/powerpoint/2010/main" val="1522286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CC52BB-C1CD-EE4A-433C-78DF0668A2E4}"/>
              </a:ext>
            </a:extLst>
          </p:cNvPr>
          <p:cNvSpPr txBox="1"/>
          <p:nvPr/>
        </p:nvSpPr>
        <p:spPr>
          <a:xfrm>
            <a:off x="1930628" y="6070661"/>
            <a:ext cx="5029201" cy="369332"/>
          </a:xfrm>
          <a:prstGeom prst="rect">
            <a:avLst/>
          </a:prstGeom>
          <a:noFill/>
        </p:spPr>
        <p:txBody>
          <a:bodyPr wrap="square">
            <a:spAutoFit/>
          </a:bodyPr>
          <a:lstStyle/>
          <a:p>
            <a:r>
              <a:rPr lang="ru-RU" b="1" dirty="0">
                <a:solidFill>
                  <a:srgbClr val="002060"/>
                </a:solidFill>
                <a:latin typeface="Times New Roman" pitchFamily="18" charset="0"/>
                <a:ea typeface="+mj-ea"/>
                <a:cs typeface="Times New Roman" pitchFamily="18" charset="0"/>
              </a:rPr>
              <a:t>Республика </a:t>
            </a:r>
            <a:r>
              <a:rPr kumimoji="0" lang="kk-KZ" sz="18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rPr>
              <a:t>күні</a:t>
            </a:r>
            <a:endParaRPr lang="ru-RU" dirty="0"/>
          </a:p>
        </p:txBody>
      </p:sp>
      <p:sp>
        <p:nvSpPr>
          <p:cNvPr id="7" name="TextBox 6">
            <a:extLst>
              <a:ext uri="{FF2B5EF4-FFF2-40B4-BE49-F238E27FC236}">
                <a16:creationId xmlns:a16="http://schemas.microsoft.com/office/drawing/2014/main" id="{2FE110D9-3C4B-174A-C841-046D461B9862}"/>
              </a:ext>
            </a:extLst>
          </p:cNvPr>
          <p:cNvSpPr txBox="1"/>
          <p:nvPr/>
        </p:nvSpPr>
        <p:spPr>
          <a:xfrm>
            <a:off x="5297285" y="6153788"/>
            <a:ext cx="609738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Жаңа жыл</a:t>
            </a:r>
            <a:endParaRPr kumimoji="0" lang="ru-RU"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pic>
        <p:nvPicPr>
          <p:cNvPr id="3" name="Рисунок 2">
            <a:extLst>
              <a:ext uri="{FF2B5EF4-FFF2-40B4-BE49-F238E27FC236}">
                <a16:creationId xmlns:a16="http://schemas.microsoft.com/office/drawing/2014/main" id="{340BDFDC-EB26-6B27-815C-B3B861432059}"/>
              </a:ext>
            </a:extLst>
          </p:cNvPr>
          <p:cNvPicPr>
            <a:picLocks noChangeAspect="1"/>
          </p:cNvPicPr>
          <p:nvPr/>
        </p:nvPicPr>
        <p:blipFill>
          <a:blip r:embed="rId2"/>
          <a:stretch>
            <a:fillRect/>
          </a:stretch>
        </p:blipFill>
        <p:spPr>
          <a:xfrm>
            <a:off x="6267797" y="224443"/>
            <a:ext cx="5029200" cy="5769033"/>
          </a:xfrm>
          <a:prstGeom prst="rect">
            <a:avLst/>
          </a:prstGeom>
        </p:spPr>
      </p:pic>
      <p:pic>
        <p:nvPicPr>
          <p:cNvPr id="4" name="Рисунок 3">
            <a:extLst>
              <a:ext uri="{FF2B5EF4-FFF2-40B4-BE49-F238E27FC236}">
                <a16:creationId xmlns:a16="http://schemas.microsoft.com/office/drawing/2014/main" id="{C97ACDF4-C828-395F-3C00-F4036E674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26" y="276690"/>
            <a:ext cx="5877098" cy="5877098"/>
          </a:xfrm>
          <a:prstGeom prst="rect">
            <a:avLst/>
          </a:prstGeom>
        </p:spPr>
      </p:pic>
    </p:spTree>
    <p:extLst>
      <p:ext uri="{BB962C8B-B14F-4D97-AF65-F5344CB8AC3E}">
        <p14:creationId xmlns:p14="http://schemas.microsoft.com/office/powerpoint/2010/main" val="4246882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2399CF-F8A0-F24E-3654-9D18F13129A2}"/>
              </a:ext>
            </a:extLst>
          </p:cNvPr>
          <p:cNvSpPr txBox="1"/>
          <p:nvPr/>
        </p:nvSpPr>
        <p:spPr>
          <a:xfrm>
            <a:off x="4229100" y="0"/>
            <a:ext cx="6097384" cy="369332"/>
          </a:xfrm>
          <a:prstGeom prst="rect">
            <a:avLst/>
          </a:prstGeom>
          <a:noFill/>
        </p:spPr>
        <p:txBody>
          <a:bodyPr wrap="square">
            <a:spAutoFit/>
          </a:bodyPr>
          <a:lstStyle/>
          <a:p>
            <a:r>
              <a:rPr kumimoji="0" lang="kk-KZ" sz="18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rPr>
              <a:t>Әліппемен қоштасу</a:t>
            </a:r>
            <a:endParaRPr lang="ru-RU" dirty="0"/>
          </a:p>
        </p:txBody>
      </p:sp>
      <p:pic>
        <p:nvPicPr>
          <p:cNvPr id="6" name="Рисунок 2" descr="WhatsApp Image 2025-11-10 at 15.56.57">
            <a:extLst>
              <a:ext uri="{FF2B5EF4-FFF2-40B4-BE49-F238E27FC236}">
                <a16:creationId xmlns:a16="http://schemas.microsoft.com/office/drawing/2014/main" id="{696CFEFB-2BDC-EACA-DACF-D363808A2935}"/>
              </a:ext>
            </a:extLst>
          </p:cNvPr>
          <p:cNvPicPr>
            <a:picLocks noChangeAspect="1" noChangeArrowheads="1"/>
          </p:cNvPicPr>
          <p:nvPr/>
        </p:nvPicPr>
        <p:blipFill>
          <a:blip r:embed="rId2" cstate="print"/>
          <a:srcRect/>
          <a:stretch>
            <a:fillRect/>
          </a:stretch>
        </p:blipFill>
        <p:spPr bwMode="auto">
          <a:xfrm>
            <a:off x="581891" y="4464519"/>
            <a:ext cx="2982898" cy="222514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2B09B45D-1ED0-343D-5E34-02B7286599F5}"/>
              </a:ext>
            </a:extLst>
          </p:cNvPr>
          <p:cNvSpPr txBox="1"/>
          <p:nvPr/>
        </p:nvSpPr>
        <p:spPr>
          <a:xfrm>
            <a:off x="4170911" y="4933989"/>
            <a:ext cx="6097384" cy="73866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kk-KZ" sz="1400" b="0" i="0" u="none" strike="noStrike" kern="1200" cap="none" spc="0" normalizeH="0" baseline="0" noProof="0" dirty="0">
                <a:ln>
                  <a:noFill/>
                </a:ln>
                <a:solidFill>
                  <a:srgbClr val="000000"/>
                </a:solidFill>
                <a:effectLst/>
                <a:uLnTx/>
                <a:uFillTx/>
                <a:latin typeface="Times New Roman" pitchFamily="18" charset="0"/>
                <a:ea typeface="Calibri" pitchFamily="34" charset="0"/>
                <a:cs typeface="Times New Roman" pitchFamily="18" charset="0"/>
              </a:rPr>
              <a:t>4 сынып оқушылары</a:t>
            </a:r>
            <a:r>
              <a:rPr kumimoji="0" lang="kk-KZ" sz="1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арасында </a:t>
            </a:r>
            <a:r>
              <a:rPr kumimoji="0" lang="kk-KZ" sz="1400" b="0" i="0" u="none" strike="noStrike" kern="1200" cap="none" spc="0" normalizeH="0" baseline="0" noProof="0" dirty="0">
                <a:ln>
                  <a:noFill/>
                </a:ln>
                <a:solidFill>
                  <a:prstClr val="black"/>
                </a:solidFill>
                <a:effectLst/>
                <a:uLnTx/>
                <a:uFillTx/>
                <a:latin typeface="Calibri"/>
                <a:ea typeface="Calibri" pitchFamily="34" charset="0"/>
                <a:cs typeface="Times New Roman" pitchFamily="18" charset="0"/>
              </a:rPr>
              <a:t>«</a:t>
            </a:r>
            <a:r>
              <a:rPr kumimoji="0" lang="kk-KZ" sz="1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КІМ БОЛАМ?</a:t>
            </a:r>
            <a:r>
              <a:rPr kumimoji="0" lang="kk-KZ" sz="1400" b="0" i="0" u="none" strike="noStrike" kern="1200" cap="none" spc="0" normalizeH="0" baseline="0" noProof="0" dirty="0">
                <a:ln>
                  <a:noFill/>
                </a:ln>
                <a:solidFill>
                  <a:prstClr val="black"/>
                </a:solidFill>
                <a:effectLst/>
                <a:uLnTx/>
                <a:uFillTx/>
                <a:latin typeface="Calibri"/>
                <a:ea typeface="Calibri" pitchFamily="34" charset="0"/>
                <a:cs typeface="Times New Roman" pitchFamily="18" charset="0"/>
              </a:rPr>
              <a:t>»</a:t>
            </a:r>
            <a:r>
              <a:rPr kumimoji="0" lang="kk-KZ" sz="1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танымдық ойыны өткізілді.</a:t>
            </a:r>
            <a:r>
              <a:rPr kumimoji="0" lang="kk-KZ" sz="1400" b="0" i="0" u="none" strike="noStrike" kern="1200" cap="none" spc="0" normalizeH="0" baseline="0" noProof="0" dirty="0">
                <a:ln>
                  <a:noFill/>
                </a:ln>
                <a:solidFill>
                  <a:srgbClr val="000000"/>
                </a:solidFill>
                <a:effectLst/>
                <a:uLnTx/>
                <a:uFillTx/>
                <a:latin typeface="Times New Roman" pitchFamily="18" charset="0"/>
                <a:ea typeface="Calibri" pitchFamily="34" charset="0"/>
                <a:cs typeface="Times New Roman" pitchFamily="18" charset="0"/>
              </a:rPr>
              <a:t> Білім алушылар танымдық ойын арқылы  әртүрлі мамандықтар туралы түсінік алды</a:t>
            </a:r>
            <a:endParaRPr kumimoji="0" lang="ru-RU"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TextBox 9">
            <a:extLst>
              <a:ext uri="{FF2B5EF4-FFF2-40B4-BE49-F238E27FC236}">
                <a16:creationId xmlns:a16="http://schemas.microsoft.com/office/drawing/2014/main" id="{D956C221-C293-0CD0-055E-AA5F9E35BD8B}"/>
              </a:ext>
            </a:extLst>
          </p:cNvPr>
          <p:cNvSpPr txBox="1"/>
          <p:nvPr/>
        </p:nvSpPr>
        <p:spPr>
          <a:xfrm>
            <a:off x="2957253" y="3609201"/>
            <a:ext cx="6097384" cy="104644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kk-KZ" sz="1600" b="1" i="1" dirty="0">
              <a:solidFill>
                <a:prstClr val="black"/>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kk-KZ" sz="1600" b="1" i="1" dirty="0">
              <a:solidFill>
                <a:prstClr val="black"/>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kk-KZ" sz="1600" b="1" i="1" dirty="0">
                <a:solidFill>
                  <a:prstClr val="black"/>
                </a:solidFill>
                <a:latin typeface="Times New Roman" pitchFamily="18" charset="0"/>
                <a:ea typeface="Calibri" pitchFamily="34" charset="0"/>
                <a:cs typeface="Times New Roman" pitchFamily="18" charset="0"/>
              </a:rPr>
              <a:t>К</a:t>
            </a:r>
            <a:r>
              <a:rPr kumimoji="0" lang="kk-KZ" sz="1600" b="1"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әсіби бағдар бойынша атқарылған іс-шара</a:t>
            </a:r>
            <a:r>
              <a:rPr kumimoji="0" lang="kk-KZ"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kk-KZ"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2" name="Рисунок 11">
            <a:extLst>
              <a:ext uri="{FF2B5EF4-FFF2-40B4-BE49-F238E27FC236}">
                <a16:creationId xmlns:a16="http://schemas.microsoft.com/office/drawing/2014/main" id="{368A04BA-0CB3-7F03-9CD9-CCF6A8195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637" y="385340"/>
            <a:ext cx="6858000" cy="3521642"/>
          </a:xfrm>
          <a:prstGeom prst="rect">
            <a:avLst/>
          </a:prstGeom>
        </p:spPr>
      </p:pic>
    </p:spTree>
    <p:extLst>
      <p:ext uri="{BB962C8B-B14F-4D97-AF65-F5344CB8AC3E}">
        <p14:creationId xmlns:p14="http://schemas.microsoft.com/office/powerpoint/2010/main" val="3007796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749B9D-45C8-328A-FD5C-44E4D4BF1571}"/>
              </a:ext>
            </a:extLst>
          </p:cNvPr>
          <p:cNvSpPr txBox="1"/>
          <p:nvPr/>
        </p:nvSpPr>
        <p:spPr>
          <a:xfrm>
            <a:off x="2161309" y="461494"/>
            <a:ext cx="7209211" cy="584775"/>
          </a:xfrm>
          <a:prstGeom prst="rect">
            <a:avLst/>
          </a:prstGeom>
          <a:noFill/>
        </p:spPr>
        <p:txBody>
          <a:bodyPr wrap="square">
            <a:spAutoFit/>
          </a:bodyPr>
          <a:lstStyle/>
          <a:p>
            <a:pPr algn="ctr"/>
            <a:r>
              <a:rPr kumimoji="0" lang="ru-RU" sz="16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«Дарья </a:t>
            </a:r>
            <a:r>
              <a:rPr kumimoji="0" lang="ru-RU" sz="1600" b="1" i="0" u="none" strike="noStrike" kern="1200" cap="none" spc="0" normalizeH="0" baseline="0" noProof="0" dirty="0" err="1">
                <a:ln>
                  <a:noFill/>
                </a:ln>
                <a:solidFill>
                  <a:prstClr val="black"/>
                </a:solidFill>
                <a:effectLst/>
                <a:uLnTx/>
                <a:uFillTx/>
                <a:latin typeface="Times New Roman" pitchFamily="18" charset="0"/>
                <a:ea typeface="+mj-ea"/>
                <a:cs typeface="Times New Roman" pitchFamily="18" charset="0"/>
              </a:rPr>
              <a:t>жалпы</a:t>
            </a:r>
            <a:r>
              <a:rPr kumimoji="0" lang="ru-RU" sz="16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б</a:t>
            </a:r>
            <a:r>
              <a:rPr kumimoji="0" lang="kk-KZ" sz="16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ілім беретін мектеп</a:t>
            </a:r>
            <a:r>
              <a:rPr kumimoji="0" lang="ru-RU" sz="16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a:t>
            </a:r>
            <a:r>
              <a:rPr kumimoji="0" lang="kk-KZ" sz="16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КММ </a:t>
            </a:r>
            <a:r>
              <a:rPr kumimoji="0" lang="ru-RU" sz="16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a:t>
            </a:r>
            <a:r>
              <a:rPr kumimoji="0" lang="ru-RU" sz="1600" b="1" i="0" u="none" strike="noStrike" kern="1200" cap="none" spc="0" normalizeH="0" baseline="0" noProof="0" dirty="0" err="1">
                <a:ln>
                  <a:noFill/>
                </a:ln>
                <a:solidFill>
                  <a:prstClr val="black"/>
                </a:solidFill>
                <a:effectLst/>
                <a:uLnTx/>
                <a:uFillTx/>
                <a:latin typeface="Times New Roman" pitchFamily="18" charset="0"/>
                <a:ea typeface="+mj-ea"/>
                <a:cs typeface="Times New Roman" pitchFamily="18" charset="0"/>
              </a:rPr>
              <a:t>Балалар</a:t>
            </a:r>
            <a:r>
              <a:rPr kumimoji="0" lang="ru-RU" sz="16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a:t>
            </a:r>
            <a:r>
              <a:rPr kumimoji="0" lang="ru-RU" sz="1600" b="1" i="0" u="none" strike="noStrike" kern="1200" cap="none" spc="0" normalizeH="0" baseline="0" noProof="0" dirty="0" err="1">
                <a:ln>
                  <a:noFill/>
                </a:ln>
                <a:solidFill>
                  <a:prstClr val="black"/>
                </a:solidFill>
                <a:effectLst/>
                <a:uLnTx/>
                <a:uFillTx/>
                <a:latin typeface="Times New Roman" pitchFamily="18" charset="0"/>
                <a:ea typeface="+mj-ea"/>
                <a:cs typeface="Times New Roman" pitchFamily="18" charset="0"/>
              </a:rPr>
              <a:t>кітапханасы»жобасы</a:t>
            </a:r>
            <a:r>
              <a:rPr kumimoji="0" lang="ru-RU" sz="16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a:t>
            </a:r>
            <a:r>
              <a:rPr kumimoji="0" lang="ru-RU" sz="1600" b="1" i="0" u="none" strike="noStrike" kern="1200" cap="none" spc="0" normalizeH="0" baseline="0" noProof="0" dirty="0" err="1">
                <a:ln>
                  <a:noFill/>
                </a:ln>
                <a:solidFill>
                  <a:prstClr val="black"/>
                </a:solidFill>
                <a:effectLst/>
                <a:uLnTx/>
                <a:uFillTx/>
                <a:latin typeface="Times New Roman" pitchFamily="18" charset="0"/>
                <a:ea typeface="+mj-ea"/>
                <a:cs typeface="Times New Roman" pitchFamily="18" charset="0"/>
              </a:rPr>
              <a:t>бойынша</a:t>
            </a:r>
            <a:r>
              <a:rPr kumimoji="0" lang="ru-RU" sz="16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І </a:t>
            </a:r>
            <a:r>
              <a:rPr kumimoji="0" lang="ru-RU" sz="1600" b="1" i="0" u="none" strike="noStrike" kern="1200" cap="none" spc="0" normalizeH="0" baseline="0" noProof="0" dirty="0" err="1">
                <a:ln>
                  <a:noFill/>
                </a:ln>
                <a:solidFill>
                  <a:prstClr val="black"/>
                </a:solidFill>
                <a:effectLst/>
                <a:uLnTx/>
                <a:uFillTx/>
                <a:latin typeface="Times New Roman" pitchFamily="18" charset="0"/>
                <a:ea typeface="+mj-ea"/>
                <a:cs typeface="Times New Roman" pitchFamily="18" charset="0"/>
              </a:rPr>
              <a:t>жартыжылдық</a:t>
            </a:r>
            <a:r>
              <a:rPr kumimoji="0" lang="ru-RU" sz="16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a:t>
            </a:r>
            <a:r>
              <a:rPr kumimoji="0" lang="ru-RU" sz="1600" b="1" i="0" u="none" strike="noStrike" kern="1200" cap="none" spc="0" normalizeH="0" baseline="0" noProof="0" dirty="0" err="1">
                <a:ln>
                  <a:noFill/>
                </a:ln>
                <a:solidFill>
                  <a:prstClr val="black"/>
                </a:solidFill>
                <a:effectLst/>
                <a:uLnTx/>
                <a:uFillTx/>
                <a:latin typeface="Times New Roman" pitchFamily="18" charset="0"/>
                <a:ea typeface="+mj-ea"/>
                <a:cs typeface="Times New Roman" pitchFamily="18" charset="0"/>
              </a:rPr>
              <a:t>жұмыс</a:t>
            </a:r>
            <a:r>
              <a:rPr kumimoji="0" lang="ru-RU" sz="16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a:t>
            </a:r>
            <a:r>
              <a:rPr kumimoji="0" lang="ru-RU" sz="1600" b="1" i="0" u="none" strike="noStrike" kern="1200" cap="none" spc="0" normalizeH="0" baseline="0" noProof="0" dirty="0" err="1">
                <a:ln>
                  <a:noFill/>
                </a:ln>
                <a:solidFill>
                  <a:prstClr val="black"/>
                </a:solidFill>
                <a:effectLst/>
                <a:uLnTx/>
                <a:uFillTx/>
                <a:latin typeface="Times New Roman" pitchFamily="18" charset="0"/>
                <a:ea typeface="+mj-ea"/>
                <a:cs typeface="Times New Roman" pitchFamily="18" charset="0"/>
              </a:rPr>
              <a:t>жоспары</a:t>
            </a:r>
            <a:endParaRPr lang="ru-RU" dirty="0"/>
          </a:p>
        </p:txBody>
      </p:sp>
      <p:sp>
        <p:nvSpPr>
          <p:cNvPr id="7" name="TextBox 6">
            <a:extLst>
              <a:ext uri="{FF2B5EF4-FFF2-40B4-BE49-F238E27FC236}">
                <a16:creationId xmlns:a16="http://schemas.microsoft.com/office/drawing/2014/main" id="{A51CBD7A-C637-89FE-8A09-554D4685E378}"/>
              </a:ext>
            </a:extLst>
          </p:cNvPr>
          <p:cNvSpPr txBox="1"/>
          <p:nvPr/>
        </p:nvSpPr>
        <p:spPr>
          <a:xfrm>
            <a:off x="839585" y="4077393"/>
            <a:ext cx="10033462" cy="800219"/>
          </a:xfrm>
          <a:prstGeom prst="rect">
            <a:avLst/>
          </a:prstGeom>
          <a:noFill/>
        </p:spPr>
        <p:txBody>
          <a:bodyPr wrap="square">
            <a:spAutoFit/>
          </a:bodyPr>
          <a:lstStyle/>
          <a:p>
            <a:r>
              <a:rPr kumimoji="0" lang="kk-KZ" sz="14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Желтоқсан айында«Балалар кітапханасы»жобасы аясында «Бір отбасы-бір кітап»отбасылық кітап оқу.Ата-ата баламен бірге кітап арқылы отбасындағы байланыспен жылы қарым-катынасты нығайту,тәрбиелік рөлін күшейту.</a:t>
            </a:r>
            <a:br>
              <a:rPr kumimoji="0" lang="ru-RU" sz="14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endParaRPr lang="ru-RU" dirty="0"/>
          </a:p>
        </p:txBody>
      </p:sp>
      <p:pic>
        <p:nvPicPr>
          <p:cNvPr id="8" name="Содержимое 3" descr="C:\Users\Бибигуль\Desktop\WhatsApp Image 2025-12-23 at 13.15.29.jpeg">
            <a:extLst>
              <a:ext uri="{FF2B5EF4-FFF2-40B4-BE49-F238E27FC236}">
                <a16:creationId xmlns:a16="http://schemas.microsoft.com/office/drawing/2014/main" id="{B023E8C6-57EB-86E7-CC1B-AAF80C607A73}"/>
              </a:ext>
            </a:extLst>
          </p:cNvPr>
          <p:cNvPicPr>
            <a:picLocks/>
          </p:cNvPicPr>
          <p:nvPr/>
        </p:nvPicPr>
        <p:blipFill>
          <a:blip r:embed="rId2" cstate="print"/>
          <a:srcRect/>
          <a:stretch>
            <a:fillRect/>
          </a:stretch>
        </p:blipFill>
        <p:spPr bwMode="auto">
          <a:xfrm>
            <a:off x="943341" y="1877543"/>
            <a:ext cx="4177297" cy="2199850"/>
          </a:xfrm>
          <a:prstGeom prst="rect">
            <a:avLst/>
          </a:prstGeom>
          <a:noFill/>
          <a:ln w="9525">
            <a:noFill/>
            <a:miter lim="800000"/>
            <a:headEnd/>
            <a:tailEnd/>
          </a:ln>
        </p:spPr>
      </p:pic>
      <p:pic>
        <p:nvPicPr>
          <p:cNvPr id="9" name="Рисунок 8">
            <a:extLst>
              <a:ext uri="{FF2B5EF4-FFF2-40B4-BE49-F238E27FC236}">
                <a16:creationId xmlns:a16="http://schemas.microsoft.com/office/drawing/2014/main" id="{DE1CDC13-C142-8A21-B66F-2E87F1DC670C}"/>
              </a:ext>
            </a:extLst>
          </p:cNvPr>
          <p:cNvPicPr>
            <a:picLocks noChangeAspect="1"/>
          </p:cNvPicPr>
          <p:nvPr/>
        </p:nvPicPr>
        <p:blipFill>
          <a:blip r:embed="rId3"/>
          <a:stretch>
            <a:fillRect/>
          </a:stretch>
        </p:blipFill>
        <p:spPr>
          <a:xfrm>
            <a:off x="5458341" y="1877543"/>
            <a:ext cx="5104016" cy="2199850"/>
          </a:xfrm>
          <a:prstGeom prst="rect">
            <a:avLst/>
          </a:prstGeom>
        </p:spPr>
      </p:pic>
      <p:sp>
        <p:nvSpPr>
          <p:cNvPr id="11" name="TextBox 10">
            <a:extLst>
              <a:ext uri="{FF2B5EF4-FFF2-40B4-BE49-F238E27FC236}">
                <a16:creationId xmlns:a16="http://schemas.microsoft.com/office/drawing/2014/main" id="{070D1E8F-0FCD-1006-144B-5CC2C1314CCA}"/>
              </a:ext>
            </a:extLst>
          </p:cNvPr>
          <p:cNvSpPr txBox="1"/>
          <p:nvPr/>
        </p:nvSpPr>
        <p:spPr>
          <a:xfrm>
            <a:off x="839584" y="926458"/>
            <a:ext cx="9833957" cy="1231106"/>
          </a:xfrm>
          <a:prstGeom prst="rect">
            <a:avLst/>
          </a:prstGeom>
          <a:noFill/>
        </p:spPr>
        <p:txBody>
          <a:bodyPr wrap="square">
            <a:spAutoFit/>
          </a:bodyPr>
          <a:lstStyle/>
          <a:p>
            <a:endParaRPr kumimoji="0" lang="kk-KZ" sz="14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endParaRPr>
          </a:p>
          <a:p>
            <a:r>
              <a:rPr kumimoji="0" lang="kk-KZ" sz="14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Қараша, айында «Балалар кітапханасы» жобасы аясында,күзгі демалыста «Оқыған бір кітап»2-3 «а»сынып оқушылары кітаптарды жарнамалау. Мақсаты:Оқу мәдениетін қалыптастыру және күзгі демалыс уақытын тиімді әрі пайдалы өткізуге ықпал ету.</a:t>
            </a:r>
            <a:br>
              <a:rPr kumimoji="0" lang="ru-RU" sz="14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endParaRPr lang="ru-RU" dirty="0"/>
          </a:p>
        </p:txBody>
      </p:sp>
      <p:pic>
        <p:nvPicPr>
          <p:cNvPr id="12" name="Содержимое 3" descr="C:\Users\Бибигуль\Desktop\959230f8-8651-4ead-b390-5cd593f6958f.jpg">
            <a:extLst>
              <a:ext uri="{FF2B5EF4-FFF2-40B4-BE49-F238E27FC236}">
                <a16:creationId xmlns:a16="http://schemas.microsoft.com/office/drawing/2014/main" id="{891BD3B0-5A87-B683-1A23-FE78E27890EA}"/>
              </a:ext>
            </a:extLst>
          </p:cNvPr>
          <p:cNvPicPr>
            <a:picLocks/>
          </p:cNvPicPr>
          <p:nvPr/>
        </p:nvPicPr>
        <p:blipFill>
          <a:blip r:embed="rId4" cstate="print"/>
          <a:srcRect/>
          <a:stretch>
            <a:fillRect/>
          </a:stretch>
        </p:blipFill>
        <p:spPr bwMode="auto">
          <a:xfrm>
            <a:off x="1055716" y="4867934"/>
            <a:ext cx="2784764" cy="1679171"/>
          </a:xfrm>
          <a:prstGeom prst="rect">
            <a:avLst/>
          </a:prstGeom>
          <a:noFill/>
          <a:ln w="9525">
            <a:noFill/>
            <a:miter lim="800000"/>
            <a:headEnd/>
            <a:tailEnd/>
          </a:ln>
        </p:spPr>
      </p:pic>
      <p:pic>
        <p:nvPicPr>
          <p:cNvPr id="13" name="Рисунок 12" descr="C:\Users\Бибигуль\Desktop\01f3c94f-d94d-4b8e-9199-339912119a2a.jpg">
            <a:extLst>
              <a:ext uri="{FF2B5EF4-FFF2-40B4-BE49-F238E27FC236}">
                <a16:creationId xmlns:a16="http://schemas.microsoft.com/office/drawing/2014/main" id="{9BBAE312-F37E-545D-F205-E1C03A738CB8}"/>
              </a:ext>
            </a:extLst>
          </p:cNvPr>
          <p:cNvPicPr/>
          <p:nvPr/>
        </p:nvPicPr>
        <p:blipFill>
          <a:blip r:embed="rId5" cstate="print"/>
          <a:srcRect/>
          <a:stretch>
            <a:fillRect/>
          </a:stretch>
        </p:blipFill>
        <p:spPr bwMode="auto">
          <a:xfrm>
            <a:off x="4251475" y="4867596"/>
            <a:ext cx="3010174" cy="1678939"/>
          </a:xfrm>
          <a:prstGeom prst="rect">
            <a:avLst/>
          </a:prstGeom>
          <a:noFill/>
          <a:ln w="9525">
            <a:noFill/>
            <a:miter lim="800000"/>
            <a:headEnd/>
            <a:tailEnd/>
          </a:ln>
        </p:spPr>
      </p:pic>
      <p:pic>
        <p:nvPicPr>
          <p:cNvPr id="14" name="Рисунок 13" descr="C:\Users\Бибигуль\Desktop\WhatsApp Image 2026-01-12 at 12.23.25.jpeg">
            <a:extLst>
              <a:ext uri="{FF2B5EF4-FFF2-40B4-BE49-F238E27FC236}">
                <a16:creationId xmlns:a16="http://schemas.microsoft.com/office/drawing/2014/main" id="{F953669D-E9E5-1EF3-8545-F9DDF1C138DB}"/>
              </a:ext>
            </a:extLst>
          </p:cNvPr>
          <p:cNvPicPr/>
          <p:nvPr/>
        </p:nvPicPr>
        <p:blipFill>
          <a:blip r:embed="rId6" cstate="print"/>
          <a:srcRect/>
          <a:stretch>
            <a:fillRect/>
          </a:stretch>
        </p:blipFill>
        <p:spPr bwMode="auto">
          <a:xfrm>
            <a:off x="7730835" y="4868166"/>
            <a:ext cx="3233651" cy="1678939"/>
          </a:xfrm>
          <a:prstGeom prst="rect">
            <a:avLst/>
          </a:prstGeom>
          <a:noFill/>
          <a:ln w="9525">
            <a:noFill/>
            <a:miter lim="800000"/>
            <a:headEnd/>
            <a:tailEnd/>
          </a:ln>
        </p:spPr>
      </p:pic>
    </p:spTree>
    <p:extLst>
      <p:ext uri="{BB962C8B-B14F-4D97-AF65-F5344CB8AC3E}">
        <p14:creationId xmlns:p14="http://schemas.microsoft.com/office/powerpoint/2010/main" val="2799689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a:extLst>
              <a:ext uri="{FF2B5EF4-FFF2-40B4-BE49-F238E27FC236}">
                <a16:creationId xmlns:a16="http://schemas.microsoft.com/office/drawing/2014/main" id="{C8A82664-BE1A-4E23-D128-E9DC33C2D42F}"/>
              </a:ext>
            </a:extLst>
          </p:cNvPr>
          <p:cNvSpPr txBox="1">
            <a:spLocks/>
          </p:cNvSpPr>
          <p:nvPr/>
        </p:nvSpPr>
        <p:spPr>
          <a:xfrm>
            <a:off x="312515" y="463293"/>
            <a:ext cx="8964489" cy="2232249"/>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kk-KZ" sz="3200" b="1" i="0" u="none" strike="noStrike" kern="1200" cap="none" spc="0" normalizeH="0" baseline="0" noProof="0" dirty="0">
                <a:ln>
                  <a:noFill/>
                </a:ln>
                <a:solidFill>
                  <a:sysClr val="windowText" lastClr="000000"/>
                </a:solidFill>
                <a:effectLst/>
                <a:uLnTx/>
                <a:uFillTx/>
                <a:latin typeface="Calibri"/>
                <a:ea typeface="+mn-ea"/>
                <a:cs typeface="+mn-cs"/>
              </a:rPr>
              <a:t> </a:t>
            </a:r>
            <a:endParaRPr kumimoji="0" lang="ru-RU"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kk-KZ" sz="56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Іс-шаралар мақсаты:</a:t>
            </a:r>
            <a:endParaRPr kumimoji="0" lang="ru-RU"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kk-KZ"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Математикалық мәдениетті қалыптастыру, математикалық сауаттылықты дамыту, ашық іс-шараларды ұйымдастыру және өткізу арқылы педагогтар мен оқушылардың кәсіби шеберлігін жетілдіру.</a:t>
            </a:r>
            <a:endParaRPr kumimoji="0" lang="ru-RU"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kk-KZ" sz="56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Міндеттері:</a:t>
            </a:r>
            <a:endParaRPr kumimoji="0" lang="ru-RU"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kk-KZ"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білім алушыларды математикалық тапсырмаларды орындауға тарту;</a:t>
            </a:r>
            <a:endParaRPr kumimoji="0" lang="ru-RU"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kk-KZ"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математика бойынша білім деңгейі жоғары білім алушыларды анықтау;</a:t>
            </a:r>
            <a:endParaRPr kumimoji="0" lang="ru-RU"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kk-KZ"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оқушылар арасында математиканың өмірдегі маңыздылығын насихаттау;</a:t>
            </a:r>
            <a:endParaRPr kumimoji="0" lang="ru-RU"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kk-KZ"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білім алушыларды өз бетінше жұмысқа тарту, олардың математикаға қызығушылығын арттыру;</a:t>
            </a:r>
            <a:endParaRPr kumimoji="0" lang="ru-RU"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kk-KZ"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математикалық қабілеттері бар білім алушыларды анықтау, математикалық ғылымдарды тереңдетіп оқуға ұмтылу;</a:t>
            </a:r>
            <a:endParaRPr kumimoji="0" lang="ru-RU"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kk-KZ"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математика саласында білім алушыларды дамыту үшін педагогикалық технологиялар банкін қалыптастыру.</a:t>
            </a:r>
            <a:endParaRPr kumimoji="0" lang="ru-RU" sz="5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id="{3131F6C1-9A49-21CE-6FD5-0DB73AB92D19}"/>
              </a:ext>
            </a:extLst>
          </p:cNvPr>
          <p:cNvSpPr txBox="1"/>
          <p:nvPr/>
        </p:nvSpPr>
        <p:spPr>
          <a:xfrm>
            <a:off x="3047308" y="67505"/>
            <a:ext cx="6097384" cy="1046440"/>
          </a:xfrm>
          <a:prstGeom prst="rect">
            <a:avLst/>
          </a:prstGeom>
          <a:noFill/>
        </p:spPr>
        <p:txBody>
          <a:bodyPr wrap="square">
            <a:spAutoFit/>
          </a:bodyPr>
          <a:lstStyle/>
          <a:p>
            <a:r>
              <a:rPr kumimoji="0" lang="kk-KZ" sz="22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rPr>
              <a:t>«МАТЕМАТИКА АЙНАЛАМЫЗДА»</a:t>
            </a:r>
            <a:br>
              <a:rPr kumimoji="0" lang="kk-KZ" sz="22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rPr>
            </a:br>
            <a:r>
              <a:rPr kumimoji="0" lang="kk-KZ" sz="22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rPr>
              <a:t> математикалық сауаттылық апталығы </a:t>
            </a:r>
            <a:br>
              <a:rPr kumimoji="0" lang="ru-RU" sz="4400" b="0" i="0" u="none" strike="noStrike" kern="1200" cap="none" spc="0" normalizeH="0" baseline="0" noProof="0" dirty="0">
                <a:ln>
                  <a:noFill/>
                </a:ln>
                <a:solidFill>
                  <a:srgbClr val="002060"/>
                </a:solidFill>
                <a:effectLst/>
                <a:uLnTx/>
                <a:uFillTx/>
                <a:latin typeface="Calibri"/>
                <a:ea typeface="+mj-ea"/>
                <a:cs typeface="+mj-cs"/>
              </a:rPr>
            </a:br>
            <a:endParaRPr lang="ru-RU" dirty="0"/>
          </a:p>
        </p:txBody>
      </p:sp>
      <p:pic>
        <p:nvPicPr>
          <p:cNvPr id="8" name="Рисунок 7">
            <a:extLst>
              <a:ext uri="{FF2B5EF4-FFF2-40B4-BE49-F238E27FC236}">
                <a16:creationId xmlns:a16="http://schemas.microsoft.com/office/drawing/2014/main" id="{86A9787E-63B9-3F8F-330A-512B11230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99" y="2914807"/>
            <a:ext cx="2650375" cy="1434266"/>
          </a:xfrm>
          <a:prstGeom prst="rect">
            <a:avLst/>
          </a:prstGeom>
        </p:spPr>
      </p:pic>
      <p:pic>
        <p:nvPicPr>
          <p:cNvPr id="10" name="Рисунок 9">
            <a:extLst>
              <a:ext uri="{FF2B5EF4-FFF2-40B4-BE49-F238E27FC236}">
                <a16:creationId xmlns:a16="http://schemas.microsoft.com/office/drawing/2014/main" id="{9580D823-9D9F-08AC-06BF-ED0DE501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09239" y="2914807"/>
            <a:ext cx="2475807" cy="1434266"/>
          </a:xfrm>
          <a:prstGeom prst="rect">
            <a:avLst/>
          </a:prstGeom>
        </p:spPr>
      </p:pic>
      <p:pic>
        <p:nvPicPr>
          <p:cNvPr id="12" name="Рисунок 11">
            <a:extLst>
              <a:ext uri="{FF2B5EF4-FFF2-40B4-BE49-F238E27FC236}">
                <a16:creationId xmlns:a16="http://schemas.microsoft.com/office/drawing/2014/main" id="{A4854471-AC6E-274B-8DBB-ACD319C780BC}"/>
              </a:ext>
            </a:extLst>
          </p:cNvPr>
          <p:cNvPicPr>
            <a:picLocks noChangeAspect="1"/>
          </p:cNvPicPr>
          <p:nvPr/>
        </p:nvPicPr>
        <p:blipFill>
          <a:blip r:embed="rId4">
            <a:extLst>
              <a:ext uri="{28A0092B-C50C-407E-A947-70E740481C1C}">
                <a14:useLocalDpi xmlns:a14="http://schemas.microsoft.com/office/drawing/2010/main" val="0"/>
              </a:ext>
            </a:extLst>
          </a:blip>
          <a:srcRect l="7586" t="8982" r="8164" b="7408"/>
          <a:stretch>
            <a:fillRect/>
          </a:stretch>
        </p:blipFill>
        <p:spPr>
          <a:xfrm>
            <a:off x="6037811" y="2954014"/>
            <a:ext cx="2416237" cy="1395059"/>
          </a:xfrm>
          <a:prstGeom prst="rect">
            <a:avLst/>
          </a:prstGeom>
        </p:spPr>
      </p:pic>
      <p:pic>
        <p:nvPicPr>
          <p:cNvPr id="14" name="Рисунок 13">
            <a:extLst>
              <a:ext uri="{FF2B5EF4-FFF2-40B4-BE49-F238E27FC236}">
                <a16:creationId xmlns:a16="http://schemas.microsoft.com/office/drawing/2014/main" id="{0249CFAA-2796-4343-3188-AC2872B10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9695" y="2954014"/>
            <a:ext cx="2416237" cy="1434266"/>
          </a:xfrm>
          <a:prstGeom prst="rect">
            <a:avLst/>
          </a:prstGeom>
        </p:spPr>
      </p:pic>
      <p:pic>
        <p:nvPicPr>
          <p:cNvPr id="16" name="Рисунок 15">
            <a:extLst>
              <a:ext uri="{FF2B5EF4-FFF2-40B4-BE49-F238E27FC236}">
                <a16:creationId xmlns:a16="http://schemas.microsoft.com/office/drawing/2014/main" id="{19A45AD5-CD29-41C6-F42D-BCFC7D1798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439" y="4443648"/>
            <a:ext cx="2798532" cy="1596083"/>
          </a:xfrm>
          <a:prstGeom prst="rect">
            <a:avLst/>
          </a:prstGeom>
        </p:spPr>
      </p:pic>
      <p:pic>
        <p:nvPicPr>
          <p:cNvPr id="18" name="Рисунок 17">
            <a:extLst>
              <a:ext uri="{FF2B5EF4-FFF2-40B4-BE49-F238E27FC236}">
                <a16:creationId xmlns:a16="http://schemas.microsoft.com/office/drawing/2014/main" id="{F2C03A6A-3F9A-157C-3779-D5DFC7B61E4C}"/>
              </a:ext>
            </a:extLst>
          </p:cNvPr>
          <p:cNvPicPr>
            <a:picLocks noChangeAspect="1"/>
          </p:cNvPicPr>
          <p:nvPr/>
        </p:nvPicPr>
        <p:blipFill>
          <a:blip r:embed="rId7">
            <a:extLst>
              <a:ext uri="{28A0092B-C50C-407E-A947-70E740481C1C}">
                <a14:useLocalDpi xmlns:a14="http://schemas.microsoft.com/office/drawing/2010/main" val="0"/>
              </a:ext>
            </a:extLst>
          </a:blip>
          <a:srcRect l="3829" t="6425" r="3020" b="9543"/>
          <a:stretch>
            <a:fillRect/>
          </a:stretch>
        </p:blipFill>
        <p:spPr>
          <a:xfrm>
            <a:off x="3755623" y="4388280"/>
            <a:ext cx="3034142" cy="1536776"/>
          </a:xfrm>
          <a:prstGeom prst="rect">
            <a:avLst/>
          </a:prstGeom>
        </p:spPr>
      </p:pic>
      <p:pic>
        <p:nvPicPr>
          <p:cNvPr id="20" name="Рисунок 19">
            <a:extLst>
              <a:ext uri="{FF2B5EF4-FFF2-40B4-BE49-F238E27FC236}">
                <a16:creationId xmlns:a16="http://schemas.microsoft.com/office/drawing/2014/main" id="{453A7C4A-FD9B-B9E4-5E5E-F1805817C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0776" y="4388280"/>
            <a:ext cx="3158832" cy="1586674"/>
          </a:xfrm>
          <a:prstGeom prst="rect">
            <a:avLst/>
          </a:prstGeom>
        </p:spPr>
      </p:pic>
      <p:sp>
        <p:nvSpPr>
          <p:cNvPr id="22" name="TextBox 21">
            <a:extLst>
              <a:ext uri="{FF2B5EF4-FFF2-40B4-BE49-F238E27FC236}">
                <a16:creationId xmlns:a16="http://schemas.microsoft.com/office/drawing/2014/main" id="{2BC03B86-A21E-4FFA-F55D-D4A9A82A914B}"/>
              </a:ext>
            </a:extLst>
          </p:cNvPr>
          <p:cNvSpPr txBox="1"/>
          <p:nvPr/>
        </p:nvSpPr>
        <p:spPr>
          <a:xfrm>
            <a:off x="278438" y="6019631"/>
            <a:ext cx="1026209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k-KZ" sz="1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Математикалық сауаттылық </a:t>
            </a:r>
            <a:r>
              <a:rPr lang="kk-KZ" sz="1400" dirty="0">
                <a:solidFill>
                  <a:prstClr val="black"/>
                </a:solidFill>
                <a:latin typeface="Times New Roman" pitchFamily="18" charset="0"/>
                <a:ea typeface="Calibri" pitchFamily="34" charset="0"/>
                <a:cs typeface="Times New Roman" pitchFamily="18" charset="0"/>
              </a:rPr>
              <a:t>апталығына</a:t>
            </a:r>
            <a:r>
              <a:rPr kumimoji="0" lang="kk-KZ" sz="1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арналған сынып сағатты "Математика </a:t>
            </a:r>
            <a:r>
              <a:rPr lang="kk-KZ" sz="1400" dirty="0">
                <a:solidFill>
                  <a:prstClr val="black"/>
                </a:solidFill>
                <a:latin typeface="Times New Roman" pitchFamily="18" charset="0"/>
                <a:ea typeface="Calibri" pitchFamily="34" charset="0"/>
                <a:cs typeface="Times New Roman" pitchFamily="18" charset="0"/>
              </a:rPr>
              <a:t>патшалығына саяхат</a:t>
            </a:r>
            <a:r>
              <a:rPr kumimoji="0" lang="kk-KZ" sz="1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lang="kk-KZ" sz="1400" dirty="0">
                <a:solidFill>
                  <a:prstClr val="black"/>
                </a:solidFill>
                <a:latin typeface="Times New Roman" pitchFamily="18" charset="0"/>
                <a:ea typeface="Calibri" pitchFamily="34" charset="0"/>
                <a:cs typeface="Times New Roman" pitchFamily="18" charset="0"/>
              </a:rPr>
              <a:t>Пішіндер әлемі</a:t>
            </a:r>
            <a:r>
              <a:rPr kumimoji="0" lang="kk-KZ" sz="1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lang="kk-KZ" sz="1400" dirty="0">
                <a:solidFill>
                  <a:prstClr val="black"/>
                </a:solidFill>
                <a:latin typeface="Times New Roman" pitchFamily="18" charset="0"/>
                <a:ea typeface="Calibri" pitchFamily="34" charset="0"/>
                <a:cs typeface="Times New Roman" pitchFamily="18" charset="0"/>
              </a:rPr>
              <a:t>Мен математикамен доспын</a:t>
            </a:r>
            <a:r>
              <a:rPr kumimoji="0" lang="kk-KZ" sz="1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интеллектуалды ойындар, </a:t>
            </a:r>
            <a:r>
              <a:rPr kumimoji="0" lang="kk-KZ"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«Менің айналамдағы сандар» «Тапқыр болсаң озып көр», «Математика әлемі балалар көзімен» атты математикалық ребус, сөзжұмбақтар сайысы,танымдық ойындар өткізілді.</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3584208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1198</Words>
  <Application>Microsoft Office PowerPoint</Application>
  <PresentationFormat>Широкоэкранный</PresentationFormat>
  <Paragraphs>183</Paragraphs>
  <Slides>16</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Asus Laptor</dc:creator>
  <cp:lastModifiedBy>Asus Laptor</cp:lastModifiedBy>
  <cp:revision>17</cp:revision>
  <dcterms:created xsi:type="dcterms:W3CDTF">2026-01-28T16:15:28Z</dcterms:created>
  <dcterms:modified xsi:type="dcterms:W3CDTF">2026-06-04T13:51:14Z</dcterms:modified>
</cp:coreProperties>
</file>