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2" r:id="rId3"/>
    <p:sldId id="270" r:id="rId4"/>
    <p:sldId id="265" r:id="rId5"/>
    <p:sldId id="266" r:id="rId6"/>
    <p:sldId id="257" r:id="rId7"/>
    <p:sldId id="259" r:id="rId8"/>
    <p:sldId id="263" r:id="rId9"/>
    <p:sldId id="261" r:id="rId10"/>
    <p:sldId id="267" r:id="rId11"/>
    <p:sldId id="268" r:id="rId12"/>
    <p:sldId id="269" r:id="rId13"/>
    <p:sldId id="271" r:id="rId14"/>
    <p:sldId id="272" r:id="rId15"/>
    <p:sldId id="273" r:id="rId16"/>
    <p:sldId id="276" r:id="rId17"/>
    <p:sldId id="274" r:id="rId18"/>
    <p:sldId id="279" r:id="rId19"/>
    <p:sldId id="278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6433" autoAdjust="0"/>
  </p:normalViewPr>
  <p:slideViewPr>
    <p:cSldViewPr snapToGrid="0">
      <p:cViewPr>
        <p:scale>
          <a:sx n="101" d="100"/>
          <a:sy n="101" d="100"/>
        </p:scale>
        <p:origin x="-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29645542427498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4113856068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1-е</c:v>
                </c:pt>
                <c:pt idx="1">
                  <c:v>2-е</c:v>
                </c:pt>
                <c:pt idx="2">
                  <c:v>3-и</c:v>
                </c:pt>
                <c:pt idx="3">
                  <c:v>4-е</c:v>
                </c:pt>
                <c:pt idx="4">
                  <c:v>по школе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0.93</c:v>
                </c:pt>
                <c:pt idx="1">
                  <c:v>0.76000000000000012</c:v>
                </c:pt>
                <c:pt idx="2">
                  <c:v>0.76000000000000012</c:v>
                </c:pt>
                <c:pt idx="3">
                  <c:v>0.7400000000000001</c:v>
                </c:pt>
                <c:pt idx="4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858216970999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51609058402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1-е</c:v>
                </c:pt>
                <c:pt idx="1">
                  <c:v>2-е</c:v>
                </c:pt>
                <c:pt idx="2">
                  <c:v>3-и</c:v>
                </c:pt>
                <c:pt idx="3">
                  <c:v>4-е</c:v>
                </c:pt>
                <c:pt idx="4">
                  <c:v>по школе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1">
                  <c:v>0.81</c:v>
                </c:pt>
                <c:pt idx="2">
                  <c:v>0.70000000000000007</c:v>
                </c:pt>
                <c:pt idx="3">
                  <c:v>0.76000000000000012</c:v>
                </c:pt>
                <c:pt idx="4">
                  <c:v>0.76000000000000012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037593984962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37902264600731E-2"/>
                  <c:y val="1.341899299967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89272943981027E-2"/>
                  <c:y val="1.006424474975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564958283671045E-2"/>
                  <c:y val="-3.3547482499176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1-е</c:v>
                </c:pt>
                <c:pt idx="1">
                  <c:v>2-е</c:v>
                </c:pt>
                <c:pt idx="2">
                  <c:v>3-и</c:v>
                </c:pt>
                <c:pt idx="3">
                  <c:v>4-е</c:v>
                </c:pt>
                <c:pt idx="4">
                  <c:v>по школе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1">
                  <c:v>0.75000000000000011</c:v>
                </c:pt>
                <c:pt idx="2">
                  <c:v>0.75000000000000011</c:v>
                </c:pt>
                <c:pt idx="3">
                  <c:v>0.58000000000000007</c:v>
                </c:pt>
                <c:pt idx="4">
                  <c:v>0.70000000000000007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689344"/>
        <c:axId val="135690880"/>
        <c:axId val="0"/>
      </c:bar3DChart>
      <c:catAx>
        <c:axId val="135689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35690880"/>
        <c:crosses val="autoZero"/>
        <c:auto val="1"/>
        <c:lblAlgn val="ctr"/>
        <c:lblOffset val="100"/>
        <c:noMultiLvlLbl val="0"/>
      </c:catAx>
      <c:valAx>
        <c:axId val="135690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689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12640010125043E-2"/>
          <c:y val="5.5475763016157982E-2"/>
          <c:w val="0.73026665581842454"/>
          <c:h val="0.73064052361497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5.7405281285878322E-3"/>
                  <c:y val="-3.5906642728904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964554242749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411385606874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5-е</c:v>
                </c:pt>
                <c:pt idx="1">
                  <c:v>6-е</c:v>
                </c:pt>
                <c:pt idx="2">
                  <c:v>7-е</c:v>
                </c:pt>
                <c:pt idx="3">
                  <c:v>8-е</c:v>
                </c:pt>
                <c:pt idx="4">
                  <c:v>9-е</c:v>
                </c:pt>
                <c:pt idx="5">
                  <c:v>по школе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0.59</c:v>
                </c:pt>
                <c:pt idx="1">
                  <c:v>0.64000000000000012</c:v>
                </c:pt>
                <c:pt idx="2">
                  <c:v>0.48000000000000004</c:v>
                </c:pt>
                <c:pt idx="3">
                  <c:v>0.53</c:v>
                </c:pt>
                <c:pt idx="4">
                  <c:v>0.36000000000000004</c:v>
                </c:pt>
                <c:pt idx="5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3327155862118838E-3"/>
                  <c:y val="4.7393941107451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443168771527001E-3"/>
                  <c:y val="3.29140422756711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481056257175665E-3"/>
                  <c:y val="2.513464991023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5924225028702659E-3"/>
                  <c:y val="1.077199281867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5-е</c:v>
                </c:pt>
                <c:pt idx="1">
                  <c:v>6-е</c:v>
                </c:pt>
                <c:pt idx="2">
                  <c:v>7-е</c:v>
                </c:pt>
                <c:pt idx="3">
                  <c:v>8-е</c:v>
                </c:pt>
                <c:pt idx="4">
                  <c:v>9-е</c:v>
                </c:pt>
                <c:pt idx="5">
                  <c:v>по школе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0.60000000000000009</c:v>
                </c:pt>
                <c:pt idx="1">
                  <c:v>0.56000000000000005</c:v>
                </c:pt>
                <c:pt idx="2">
                  <c:v>0.5</c:v>
                </c:pt>
                <c:pt idx="3">
                  <c:v>0.35000000000000003</c:v>
                </c:pt>
                <c:pt idx="4">
                  <c:v>0.49000000000000005</c:v>
                </c:pt>
                <c:pt idx="5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7593984962405E-2"/>
                  <c:y val="9.4786729857820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37593984962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37593984962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62112514351339E-2"/>
                  <c:y val="-3.5906642728904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5-е</c:v>
                </c:pt>
                <c:pt idx="1">
                  <c:v>6-е</c:v>
                </c:pt>
                <c:pt idx="2">
                  <c:v>7-е</c:v>
                </c:pt>
                <c:pt idx="3">
                  <c:v>8-е</c:v>
                </c:pt>
                <c:pt idx="4">
                  <c:v>9-е</c:v>
                </c:pt>
                <c:pt idx="5">
                  <c:v>по школе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0.55000000000000004</c:v>
                </c:pt>
                <c:pt idx="2">
                  <c:v>0.45</c:v>
                </c:pt>
                <c:pt idx="3">
                  <c:v>0.51</c:v>
                </c:pt>
                <c:pt idx="4">
                  <c:v>0.42000000000000004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82784"/>
        <c:axId val="135784320"/>
        <c:axId val="0"/>
      </c:bar3DChart>
      <c:catAx>
        <c:axId val="13578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35784320"/>
        <c:crosses val="autoZero"/>
        <c:auto val="1"/>
        <c:lblAlgn val="ctr"/>
        <c:lblOffset val="100"/>
        <c:noMultiLvlLbl val="0"/>
      </c:catAx>
      <c:valAx>
        <c:axId val="135784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5782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2964554242749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4113856068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10-е</c:v>
                </c:pt>
                <c:pt idx="1">
                  <c:v>11-е</c:v>
                </c:pt>
                <c:pt idx="2">
                  <c:v>по школе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0.36000000000000004</c:v>
                </c:pt>
                <c:pt idx="1">
                  <c:v>0.43000000000000005</c:v>
                </c:pt>
                <c:pt idx="2">
                  <c:v>0.39000000000000007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858216970999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516090584028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10-е</c:v>
                </c:pt>
                <c:pt idx="1">
                  <c:v>11-е</c:v>
                </c:pt>
                <c:pt idx="2">
                  <c:v>по школе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0.48000000000000004</c:v>
                </c:pt>
                <c:pt idx="1">
                  <c:v>0.45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037593984962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37902264600731E-2"/>
                  <c:y val="1.341899299967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89272943981024E-2"/>
                  <c:y val="1.006424474975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564958283671038E-2"/>
                  <c:y val="-3.3547482499176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10-е</c:v>
                </c:pt>
                <c:pt idx="1">
                  <c:v>11-е</c:v>
                </c:pt>
                <c:pt idx="2">
                  <c:v>по школе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0.60000000000000009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801728"/>
        <c:axId val="137803264"/>
        <c:axId val="0"/>
      </c:bar3DChart>
      <c:catAx>
        <c:axId val="13780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37803264"/>
        <c:crosses val="autoZero"/>
        <c:auto val="1"/>
        <c:lblAlgn val="ctr"/>
        <c:lblOffset val="100"/>
        <c:noMultiLvlLbl val="0"/>
      </c:catAx>
      <c:valAx>
        <c:axId val="137803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801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1AB7-8DD9-4FCC-8BF3-025BE367E1B8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82777-3B03-49B8-9290-E9C9A74C1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9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2777-3B03-49B8-9290-E9C9A74C1AA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9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pPr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1113044"/>
            <a:ext cx="6528816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9546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9546" y="2995522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8094036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8014842" y="-12727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print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28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1473" y="2338479"/>
            <a:ext cx="65053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Установочный педсовет</a:t>
            </a:r>
          </a:p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2022-2023 учебного года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7262" y="179110"/>
            <a:ext cx="8889476" cy="9615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ДОСТИЖЕНИЙ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 / МОДО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8219" y="1253765"/>
            <a:ext cx="8371001" cy="52978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Мониторинг образовательных достижений обучающихся (МОДО) является </a:t>
            </a:r>
            <a:r>
              <a:rPr lang="ru-RU" dirty="0" smtClean="0"/>
              <a:t>одним из </a:t>
            </a:r>
            <a:r>
              <a:rPr lang="ru-RU" dirty="0"/>
              <a:t>видов независимого от организаций образования системного непрерывного наблюдения за качеством обучения</a:t>
            </a:r>
            <a:r>
              <a:rPr lang="ru-RU" dirty="0" smtClean="0"/>
              <a:t>.</a:t>
            </a:r>
          </a:p>
          <a:p>
            <a:r>
              <a:rPr lang="ru-RU" dirty="0"/>
              <a:t>Основание: «Правила проведения мониторинга образовательных достижений обучающихся» (приказ министра образования и науки РК № 204 от 05.05.2021 г</a:t>
            </a:r>
            <a:r>
              <a:rPr lang="ru-RU" dirty="0" smtClean="0"/>
              <a:t>.)</a:t>
            </a:r>
          </a:p>
          <a:p>
            <a:r>
              <a:rPr lang="ru-RU" dirty="0"/>
              <a:t>Проводится ежегодно в школах – весной (апрель)</a:t>
            </a:r>
            <a:br>
              <a:rPr lang="ru-RU" dirty="0"/>
            </a:br>
            <a:r>
              <a:rPr lang="ru-RU" dirty="0"/>
              <a:t>Охват организаций образования – до 25 %</a:t>
            </a:r>
          </a:p>
          <a:p>
            <a:r>
              <a:rPr lang="ru-RU" b="1" dirty="0"/>
              <a:t>ЦЕЛЬ МОДО:</a:t>
            </a:r>
            <a:endParaRPr lang="ru-RU" dirty="0"/>
          </a:p>
          <a:p>
            <a:r>
              <a:rPr lang="ru-RU" dirty="0"/>
              <a:t>на уровне начального и основного среднего образования – оценка качества знаний обучающихся в рамках обновленного ГОСО соответствующего уровня образования;</a:t>
            </a:r>
          </a:p>
          <a:p>
            <a:r>
              <a:rPr lang="ru-RU" dirty="0"/>
              <a:t>организация начального, основного среднего образования (4, 9 классы).</a:t>
            </a:r>
          </a:p>
          <a:p>
            <a:r>
              <a:rPr lang="ru-RU" b="1" dirty="0"/>
              <a:t>Проведение МОДО:</a:t>
            </a:r>
            <a:endParaRPr lang="ru-RU" dirty="0"/>
          </a:p>
          <a:p>
            <a:r>
              <a:rPr lang="ru-RU" dirty="0"/>
              <a:t>будет направлено на определение уровня функциональной грамотности у учащихся 4 и 9 классов, т. е. на применение знаний и навыков в жизненных ситуациях, а также развитие аналитического, логического мышления.</a:t>
            </a:r>
          </a:p>
          <a:p>
            <a:r>
              <a:rPr lang="ru-RU" dirty="0"/>
              <a:t>МОДО не является формой государственного контроля и не имеет никаких правовых последствий ни для обучающегося, ни для организации образования.</a:t>
            </a:r>
          </a:p>
          <a:p>
            <a:r>
              <a:rPr lang="ru-RU" dirty="0"/>
              <a:t>При МОДО будет оказана методологическая помощь с выработкой рекомендаций по обеспечению качества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50829" y="179110"/>
            <a:ext cx="8889476" cy="9615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ОРГАНИЗОВАНО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</a:t>
            </a:r>
            <a:r>
              <a:rPr lang="ru-RU" sz="2800" b="1" dirty="0">
                <a:solidFill>
                  <a:srgbClr val="FF0000"/>
                </a:solidFill>
              </a:rPr>
              <a:t>ЕНИЕ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8219" y="1253765"/>
            <a:ext cx="8371001" cy="52978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Обучение с использованием дистанционных образовательных технологий осуществляется на основе Правил организации учебного процесса по дистанционным образовательным технологиям, утвержденным приказом МОН РК от 20.03.2015 г. № 137 (с изменениями и дополнениями приказом МОН РК от 03.11.2021 г. № 547), и определяют требования к организациям образования по предоставлению дистанционного обучения.</a:t>
            </a:r>
          </a:p>
          <a:p>
            <a:pPr algn="just"/>
            <a:r>
              <a:rPr lang="ru-RU" dirty="0"/>
              <a:t>Формы организации учебного процесса в организациях среднего образования определяются в зависимости от санитарно-эпидемиологической ситуации.</a:t>
            </a:r>
          </a:p>
          <a:p>
            <a:pPr algn="just"/>
            <a:r>
              <a:rPr lang="ru-RU" dirty="0"/>
              <a:t>Текущую, промежуточную и итоговую аттестацию обучающийся сдает по месту нахождения в организации среднего образования, к которой он прикреплен. По результатам текущей, промежуточной и итоговой аттестации педагогический совет принимает соответствующее решение о продлении дистанционного обучения обучающегося или переводе его на традиционный формат обучения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Учебный процесс должен проходить в разных режимах: </a:t>
            </a:r>
            <a:r>
              <a:rPr lang="ru-RU" dirty="0" err="1"/>
              <a:t>online</a:t>
            </a:r>
            <a:r>
              <a:rPr lang="ru-RU" dirty="0"/>
              <a:t>, когда учебные мероприятия и общение с педагогом проводятся в реальном времени с использованием ИКТ; в асинхронном формате, который предоставляет ребенку возможность освоения учебного материала в любое удобное для него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27262" y="179110"/>
            <a:ext cx="8889476" cy="9615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ҮЗДІК ПЕДАГОГТЕР/ ЛУЧШИЙ ПЕДАГОГ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8219" y="1253765"/>
            <a:ext cx="8371001" cy="5297864"/>
          </a:xfrm>
        </p:spPr>
        <p:txBody>
          <a:bodyPr>
            <a:normAutofit/>
          </a:bodyPr>
          <a:lstStyle/>
          <a:p>
            <a:r>
              <a:rPr lang="ru-RU" dirty="0"/>
              <a:t>В Правила присвоения звания «Лучший педагог», утвержденные приказом МОН РК от 16.01.2015 г. № 12 вносятся изменения.</a:t>
            </a:r>
          </a:p>
          <a:p>
            <a:r>
              <a:rPr lang="ru-RU" dirty="0"/>
              <a:t>1. В информационно-аналитическом центре создается платформа «Лучший педагог».</a:t>
            </a:r>
          </a:p>
          <a:p>
            <a:r>
              <a:rPr lang="ru-RU" dirty="0"/>
              <a:t>2. Документы участников конкурса будут загружены на платформу в электронном формате.</a:t>
            </a:r>
          </a:p>
          <a:p>
            <a:r>
              <a:rPr lang="ru-RU" dirty="0"/>
              <a:t>3. Условия участия: написание эссе не более 500 слов; видеоролик о педагогическом опыте.</a:t>
            </a:r>
          </a:p>
          <a:p>
            <a:r>
              <a:rPr lang="ru-RU" dirty="0"/>
              <a:t>4. Внесены изменения в критерии оценивания конкурса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Впервые создана апелляционная комиссия по рассмотрению жалоб.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rot="2590688">
            <a:off x="239769" y="2227412"/>
            <a:ext cx="2104246" cy="1413296"/>
          </a:xfrm>
          <a:prstGeom prst="roundRect">
            <a:avLst>
              <a:gd name="adj" fmla="val 91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2700000">
            <a:off x="2484925" y="2192822"/>
            <a:ext cx="2067419" cy="1381726"/>
          </a:xfrm>
          <a:prstGeom prst="roundRect">
            <a:avLst>
              <a:gd name="adj" fmla="val 91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700000">
            <a:off x="4781668" y="2152446"/>
            <a:ext cx="1951317" cy="1411122"/>
          </a:xfrm>
          <a:prstGeom prst="roundRect">
            <a:avLst>
              <a:gd name="adj" fmla="val 918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2700000">
            <a:off x="6859033" y="2020066"/>
            <a:ext cx="1913645" cy="1409974"/>
          </a:xfrm>
          <a:prstGeom prst="roundRect">
            <a:avLst>
              <a:gd name="adj" fmla="val 918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7435" y="3477282"/>
            <a:ext cx="1573893" cy="6078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категория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584" y="2343409"/>
            <a:ext cx="1934599" cy="11464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Педагог-исследователь</a:t>
            </a:r>
          </a:p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 чел. 21%</a:t>
            </a:r>
          </a:p>
          <a:p>
            <a:pPr algn="ctr">
              <a:lnSpc>
                <a:spcPct val="125000"/>
              </a:lnSpc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7283" y="1332505"/>
            <a:ext cx="183140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dirty="0"/>
              <a:t>Численность педагогов школы составляет – </a:t>
            </a:r>
            <a:r>
              <a:rPr lang="ru-RU" sz="1400" dirty="0" smtClean="0"/>
              <a:t>58 человек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8007" y="5105790"/>
            <a:ext cx="217570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smtClean="0"/>
              <a:t>Педагогический стаж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250" y="2422689"/>
            <a:ext cx="1934599" cy="10887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Педагог-модератор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 -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125000"/>
              </a:lnSpc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9581" y="4204059"/>
            <a:ext cx="179821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b="1" dirty="0"/>
              <a:t>Возрастной </a:t>
            </a:r>
            <a:r>
              <a:rPr lang="ru-RU" sz="1600" b="1" dirty="0" smtClean="0"/>
              <a:t>состав</a:t>
            </a:r>
            <a:endParaRPr lang="ru-RU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2630078" y="2422689"/>
            <a:ext cx="1699221" cy="6078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Педагог-эксперт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4076" y="163304"/>
            <a:ext cx="725163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Качественный анализ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состава педагогических кадров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16" descr="D:\2133\ИМП слайд\129_dGlyZWQtc3R1ZGVudC00 [Converted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r="20758"/>
          <a:stretch>
            <a:fillRect/>
          </a:stretch>
        </p:blipFill>
        <p:spPr bwMode="auto">
          <a:xfrm>
            <a:off x="192584" y="464831"/>
            <a:ext cx="1199396" cy="119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80718" y="3596200"/>
            <a:ext cx="1494705" cy="6078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категория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6"/>
          <p:cNvSpPr/>
          <p:nvPr/>
        </p:nvSpPr>
        <p:spPr>
          <a:xfrm>
            <a:off x="122549" y="4204058"/>
            <a:ext cx="2092750" cy="191393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7425" y="4755694"/>
            <a:ext cx="1785938" cy="6078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Качественный состав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56,8%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86" y="4531856"/>
            <a:ext cx="4844145" cy="5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202032" y="2408379"/>
            <a:ext cx="1227644" cy="87716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 категории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9664" y="4833848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47 лет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1813" y="4830806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26 чел. 45 % 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5669" y="4833377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23 чел. 40%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64642" y="4833549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9 чел 15%</a:t>
            </a:r>
            <a:endParaRPr lang="en-US" sz="9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66" y="5421261"/>
            <a:ext cx="5454742" cy="4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00588" y="5648595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19 </a:t>
            </a:r>
            <a:r>
              <a:rPr lang="ru-RU" sz="900" b="1" dirty="0"/>
              <a:t>чел. </a:t>
            </a:r>
            <a:r>
              <a:rPr lang="ru-RU" sz="900" b="1" dirty="0" smtClean="0"/>
              <a:t>33%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0453" y="5648595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12 </a:t>
            </a:r>
            <a:r>
              <a:rPr lang="ru-RU" sz="900" b="1" dirty="0"/>
              <a:t>чел. </a:t>
            </a:r>
            <a:r>
              <a:rPr lang="ru-RU" sz="900" b="1" dirty="0" smtClean="0"/>
              <a:t>21%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5849" y="5667481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20 </a:t>
            </a:r>
            <a:r>
              <a:rPr lang="ru-RU" sz="900" b="1" dirty="0"/>
              <a:t>чел. </a:t>
            </a:r>
            <a:r>
              <a:rPr lang="ru-RU" sz="900" b="1" dirty="0" smtClean="0"/>
              <a:t>34%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1210" y="5667482"/>
            <a:ext cx="76808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 smtClean="0"/>
              <a:t>7 чел. 12%</a:t>
            </a:r>
            <a:endParaRPr lang="en-US" sz="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5" grpId="0"/>
      <p:bldP spid="16" grpId="0"/>
      <p:bldP spid="18" grpId="0"/>
      <p:bldP spid="19" grpId="0"/>
      <p:bldP spid="20" grpId="0"/>
      <p:bldP spid="21" grpId="0"/>
      <p:bldP spid="34" grpId="0"/>
      <p:bldP spid="23" grpId="0"/>
      <p:bldP spid="25" grpId="0" animBg="1"/>
      <p:bldP spid="26" grpId="0"/>
      <p:bldP spid="28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76" y="163304"/>
            <a:ext cx="725163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кадрового потенциала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 descr="https://fsd.kopilkaurokov.ru/up/html/2019/03/04/k_5c7c7b6cdd4ff/502078_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9" y="1074656"/>
            <a:ext cx="7503736" cy="5213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4076" y="163304"/>
            <a:ext cx="7251637" cy="1115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 профессиональной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педагогов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object 22"/>
          <p:cNvPicPr>
            <a:picLocks/>
          </p:cNvPicPr>
          <p:nvPr/>
        </p:nvPicPr>
        <p:blipFill>
          <a:blip r:embed="rId3" cstate="print"/>
          <a:srcRect t="3634" b="3634"/>
          <a:stretch>
            <a:fillRect/>
          </a:stretch>
        </p:blipFill>
        <p:spPr>
          <a:xfrm>
            <a:off x="408152" y="621344"/>
            <a:ext cx="1439501" cy="13153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50611"/>
              </p:ext>
            </p:extLst>
          </p:nvPr>
        </p:nvGraphicFramePr>
        <p:xfrm>
          <a:off x="763572" y="1936643"/>
          <a:ext cx="7909088" cy="462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152"/>
                <a:gridCol w="3010471"/>
                <a:gridCol w="2297465"/>
              </a:tblGrid>
              <a:tr h="8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Используемые диагностики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Периодичность проведения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130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Уровень мотивации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Методика И.Л. Соломина «Психосемантическая диагностика скрытой мотивации»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1 раз в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(ноябрь - декабрь)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41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Уровень проектных умений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Анкетирование, опросы, беседы с учителями, анализ подготовленных педагогами информационно-образовательных продуктов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2 раза в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(октябрь - ноябрь,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март - апрель)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860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</a:rPr>
                        <a:t>Уровень исследовательских умений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информационной культуры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rot="21244395">
            <a:off x="95251" y="2282951"/>
            <a:ext cx="2743199" cy="3402714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конец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2021-2022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учебного года в школе обучалось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обучающихся.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Аттестации подлежали 720 человек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классы переведены  по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безотметочной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системе.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Неуспевающих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итогам года нет.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49739" y="820818"/>
            <a:ext cx="4328665" cy="1091949"/>
          </a:xfrm>
        </p:spPr>
        <p:txBody>
          <a:bodyPr rtlCol="0">
            <a:noAutofit/>
          </a:bodyPr>
          <a:lstStyle/>
          <a:p>
            <a:r>
              <a:rPr lang="ru-RU" sz="2800" dirty="0"/>
              <a:t>Анализ </a:t>
            </a:r>
            <a:r>
              <a:rPr lang="ru-RU" sz="2800" dirty="0" smtClean="0"/>
              <a:t>учебной деятельности </a:t>
            </a:r>
            <a:r>
              <a:rPr lang="ru-RU" sz="2800" dirty="0"/>
              <a:t>школы</a:t>
            </a:r>
          </a:p>
        </p:txBody>
      </p:sp>
      <p:pic>
        <p:nvPicPr>
          <p:cNvPr id="6" name="object 19"/>
          <p:cNvPicPr>
            <a:picLocks noGrp="1"/>
          </p:cNvPicPr>
          <p:nvPr>
            <p:ph type="pic" sz="quarter" idx="4294967295"/>
          </p:nvPr>
        </p:nvPicPr>
        <p:blipFill>
          <a:blip r:embed="rId3" cstate="print"/>
          <a:srcRect l="1230" r="1230"/>
          <a:stretch>
            <a:fillRect/>
          </a:stretch>
        </p:blipFill>
        <p:spPr>
          <a:xfrm>
            <a:off x="182376" y="1"/>
            <a:ext cx="1222218" cy="1275351"/>
          </a:xfrm>
          <a:prstGeom prst="rect">
            <a:avLst/>
          </a:prstGeom>
        </p:spPr>
      </p:pic>
      <p:grpSp>
        <p:nvGrpSpPr>
          <p:cNvPr id="309" name="Shape A"/>
          <p:cNvGrpSpPr/>
          <p:nvPr/>
        </p:nvGrpSpPr>
        <p:grpSpPr>
          <a:xfrm>
            <a:off x="4479926" y="1136651"/>
            <a:ext cx="4092026" cy="1308100"/>
            <a:chOff x="2757488" y="355601"/>
            <a:chExt cx="3921125" cy="1308100"/>
          </a:xfrm>
        </p:grpSpPr>
        <p:sp>
          <p:nvSpPr>
            <p:cNvPr id="310" name="Freeform 525"/>
            <p:cNvSpPr>
              <a:spLocks/>
            </p:cNvSpPr>
            <p:nvPr/>
          </p:nvSpPr>
          <p:spPr bwMode="auto">
            <a:xfrm>
              <a:off x="4389438" y="355601"/>
              <a:ext cx="2289175" cy="75247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529"/>
            <p:cNvSpPr>
              <a:spLocks/>
            </p:cNvSpPr>
            <p:nvPr/>
          </p:nvSpPr>
          <p:spPr bwMode="auto">
            <a:xfrm>
              <a:off x="2789238" y="731838"/>
              <a:ext cx="1600200" cy="896938"/>
            </a:xfrm>
            <a:custGeom>
              <a:avLst/>
              <a:gdLst/>
              <a:ahLst/>
              <a:cxnLst>
                <a:cxn ang="0">
                  <a:pos x="0" y="565"/>
                </a:cxn>
                <a:cxn ang="0">
                  <a:pos x="565" y="0"/>
                </a:cxn>
                <a:cxn ang="0">
                  <a:pos x="1008" y="0"/>
                </a:cxn>
              </a:cxnLst>
              <a:rect l="0" t="0" r="r" b="b"/>
              <a:pathLst>
                <a:path w="1008" h="565">
                  <a:moveTo>
                    <a:pt x="0" y="565"/>
                  </a:moveTo>
                  <a:lnTo>
                    <a:pt x="565" y="0"/>
                  </a:lnTo>
                  <a:lnTo>
                    <a:pt x="1008" y="0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Oval 532"/>
            <p:cNvSpPr>
              <a:spLocks noChangeArrowheads="1"/>
            </p:cNvSpPr>
            <p:nvPr/>
          </p:nvSpPr>
          <p:spPr bwMode="auto">
            <a:xfrm>
              <a:off x="2757488" y="1595438"/>
              <a:ext cx="65088" cy="682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3" name="Shape B"/>
          <p:cNvGrpSpPr/>
          <p:nvPr/>
        </p:nvGrpSpPr>
        <p:grpSpPr>
          <a:xfrm>
            <a:off x="4951413" y="2058988"/>
            <a:ext cx="3664686" cy="752475"/>
            <a:chOff x="3228975" y="1277938"/>
            <a:chExt cx="3449638" cy="752475"/>
          </a:xfrm>
        </p:grpSpPr>
        <p:sp>
          <p:nvSpPr>
            <p:cNvPr id="314" name="Freeform 523"/>
            <p:cNvSpPr>
              <a:spLocks/>
            </p:cNvSpPr>
            <p:nvPr/>
          </p:nvSpPr>
          <p:spPr bwMode="auto">
            <a:xfrm>
              <a:off x="4389438" y="1277938"/>
              <a:ext cx="2289175" cy="75247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3"/>
                </a:cxn>
                <a:cxn ang="0">
                  <a:pos x="1457" y="573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3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5"/>
                    <a:pt x="128" y="573"/>
                    <a:pt x="286" y="573"/>
                  </a:cubicBezTo>
                  <a:cubicBezTo>
                    <a:pt x="1457" y="573"/>
                    <a:pt x="1457" y="573"/>
                    <a:pt x="1457" y="573"/>
                  </a:cubicBezTo>
                  <a:cubicBezTo>
                    <a:pt x="1615" y="573"/>
                    <a:pt x="1743" y="445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528"/>
            <p:cNvSpPr>
              <a:spLocks/>
            </p:cNvSpPr>
            <p:nvPr/>
          </p:nvSpPr>
          <p:spPr bwMode="auto">
            <a:xfrm>
              <a:off x="3262313" y="1654176"/>
              <a:ext cx="1127125" cy="342900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215" y="0"/>
                </a:cxn>
                <a:cxn ang="0">
                  <a:pos x="710" y="0"/>
                </a:cxn>
              </a:cxnLst>
              <a:rect l="0" t="0" r="r" b="b"/>
              <a:pathLst>
                <a:path w="710" h="216">
                  <a:moveTo>
                    <a:pt x="0" y="216"/>
                  </a:moveTo>
                  <a:lnTo>
                    <a:pt x="215" y="0"/>
                  </a:lnTo>
                  <a:lnTo>
                    <a:pt x="710" y="0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Oval 533"/>
            <p:cNvSpPr>
              <a:spLocks noChangeArrowheads="1"/>
            </p:cNvSpPr>
            <p:nvPr/>
          </p:nvSpPr>
          <p:spPr bwMode="auto">
            <a:xfrm>
              <a:off x="3228975" y="1962151"/>
              <a:ext cx="66675" cy="666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7" name="Shape C"/>
          <p:cNvGrpSpPr/>
          <p:nvPr/>
        </p:nvGrpSpPr>
        <p:grpSpPr>
          <a:xfrm>
            <a:off x="5133976" y="2982913"/>
            <a:ext cx="3482123" cy="808038"/>
            <a:chOff x="3411538" y="2201863"/>
            <a:chExt cx="3267075" cy="750888"/>
          </a:xfrm>
        </p:grpSpPr>
        <p:sp>
          <p:nvSpPr>
            <p:cNvPr id="318" name="Freeform 521"/>
            <p:cNvSpPr>
              <a:spLocks/>
            </p:cNvSpPr>
            <p:nvPr/>
          </p:nvSpPr>
          <p:spPr bwMode="auto">
            <a:xfrm>
              <a:off x="4389438" y="2201863"/>
              <a:ext cx="2289175" cy="750888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Line 527"/>
            <p:cNvSpPr>
              <a:spLocks noChangeShapeType="1"/>
            </p:cNvSpPr>
            <p:nvPr/>
          </p:nvSpPr>
          <p:spPr bwMode="auto">
            <a:xfrm flipH="1">
              <a:off x="3446463" y="2578101"/>
              <a:ext cx="942975" cy="1588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Oval 534"/>
            <p:cNvSpPr>
              <a:spLocks noChangeArrowheads="1"/>
            </p:cNvSpPr>
            <p:nvPr/>
          </p:nvSpPr>
          <p:spPr bwMode="auto">
            <a:xfrm>
              <a:off x="3411538" y="2544763"/>
              <a:ext cx="68263" cy="650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1" name="Shape D"/>
          <p:cNvGrpSpPr/>
          <p:nvPr/>
        </p:nvGrpSpPr>
        <p:grpSpPr>
          <a:xfrm>
            <a:off x="4951413" y="3905251"/>
            <a:ext cx="3664686" cy="752475"/>
            <a:chOff x="3228975" y="3124201"/>
            <a:chExt cx="3449638" cy="752475"/>
          </a:xfrm>
        </p:grpSpPr>
        <p:sp>
          <p:nvSpPr>
            <p:cNvPr id="322" name="Freeform 519"/>
            <p:cNvSpPr>
              <a:spLocks/>
            </p:cNvSpPr>
            <p:nvPr/>
          </p:nvSpPr>
          <p:spPr bwMode="auto">
            <a:xfrm>
              <a:off x="4389438" y="3124201"/>
              <a:ext cx="2289175" cy="75247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3"/>
                </a:cxn>
                <a:cxn ang="0">
                  <a:pos x="1457" y="573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3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5"/>
                    <a:pt x="128" y="573"/>
                    <a:pt x="286" y="573"/>
                  </a:cubicBezTo>
                  <a:cubicBezTo>
                    <a:pt x="1457" y="573"/>
                    <a:pt x="1457" y="573"/>
                    <a:pt x="1457" y="573"/>
                  </a:cubicBezTo>
                  <a:cubicBezTo>
                    <a:pt x="1615" y="573"/>
                    <a:pt x="1743" y="445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530"/>
            <p:cNvSpPr>
              <a:spLocks/>
            </p:cNvSpPr>
            <p:nvPr/>
          </p:nvSpPr>
          <p:spPr bwMode="auto">
            <a:xfrm>
              <a:off x="3262313" y="3157538"/>
              <a:ext cx="1127125" cy="341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" y="215"/>
                </a:cxn>
                <a:cxn ang="0">
                  <a:pos x="710" y="215"/>
                </a:cxn>
              </a:cxnLst>
              <a:rect l="0" t="0" r="r" b="b"/>
              <a:pathLst>
                <a:path w="710" h="215">
                  <a:moveTo>
                    <a:pt x="0" y="0"/>
                  </a:moveTo>
                  <a:lnTo>
                    <a:pt x="215" y="215"/>
                  </a:lnTo>
                  <a:lnTo>
                    <a:pt x="710" y="215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Oval 535"/>
            <p:cNvSpPr>
              <a:spLocks noChangeArrowheads="1"/>
            </p:cNvSpPr>
            <p:nvPr/>
          </p:nvSpPr>
          <p:spPr bwMode="auto">
            <a:xfrm>
              <a:off x="3228975" y="3125788"/>
              <a:ext cx="66675" cy="666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5" name="Shape E"/>
          <p:cNvGrpSpPr/>
          <p:nvPr/>
        </p:nvGrpSpPr>
        <p:grpSpPr>
          <a:xfrm>
            <a:off x="4479926" y="4230673"/>
            <a:ext cx="4136173" cy="1308100"/>
            <a:chOff x="2757488" y="3490913"/>
            <a:chExt cx="3921125" cy="1308100"/>
          </a:xfrm>
        </p:grpSpPr>
        <p:sp>
          <p:nvSpPr>
            <p:cNvPr id="326" name="Freeform 517"/>
            <p:cNvSpPr>
              <a:spLocks/>
            </p:cNvSpPr>
            <p:nvPr/>
          </p:nvSpPr>
          <p:spPr bwMode="auto">
            <a:xfrm>
              <a:off x="4389438" y="4046538"/>
              <a:ext cx="2289175" cy="752475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531"/>
            <p:cNvSpPr>
              <a:spLocks/>
            </p:cNvSpPr>
            <p:nvPr/>
          </p:nvSpPr>
          <p:spPr bwMode="auto">
            <a:xfrm>
              <a:off x="2789238" y="3525838"/>
              <a:ext cx="1600200" cy="896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565"/>
                </a:cxn>
                <a:cxn ang="0">
                  <a:pos x="1008" y="565"/>
                </a:cxn>
              </a:cxnLst>
              <a:rect l="0" t="0" r="r" b="b"/>
              <a:pathLst>
                <a:path w="1008" h="565">
                  <a:moveTo>
                    <a:pt x="0" y="0"/>
                  </a:moveTo>
                  <a:lnTo>
                    <a:pt x="565" y="565"/>
                  </a:lnTo>
                  <a:lnTo>
                    <a:pt x="1008" y="565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Oval 536"/>
            <p:cNvSpPr>
              <a:spLocks noChangeArrowheads="1"/>
            </p:cNvSpPr>
            <p:nvPr/>
          </p:nvSpPr>
          <p:spPr bwMode="auto">
            <a:xfrm>
              <a:off x="2757488" y="3490913"/>
              <a:ext cx="65088" cy="682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9" name="Secondary lines A"/>
          <p:cNvGrpSpPr/>
          <p:nvPr/>
        </p:nvGrpSpPr>
        <p:grpSpPr>
          <a:xfrm>
            <a:off x="6059488" y="1082676"/>
            <a:ext cx="2395538" cy="862013"/>
            <a:chOff x="4337050" y="301626"/>
            <a:chExt cx="2395538" cy="862013"/>
          </a:xfrm>
        </p:grpSpPr>
        <p:sp>
          <p:nvSpPr>
            <p:cNvPr id="330" name="Freeform 537"/>
            <p:cNvSpPr>
              <a:spLocks/>
            </p:cNvSpPr>
            <p:nvPr/>
          </p:nvSpPr>
          <p:spPr bwMode="auto">
            <a:xfrm>
              <a:off x="4549775" y="301626"/>
              <a:ext cx="215900" cy="571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538"/>
            <p:cNvSpPr>
              <a:spLocks/>
            </p:cNvSpPr>
            <p:nvPr/>
          </p:nvSpPr>
          <p:spPr bwMode="auto">
            <a:xfrm>
              <a:off x="4465638" y="407988"/>
              <a:ext cx="14288" cy="142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7"/>
                    <a:pt x="7" y="3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539"/>
            <p:cNvSpPr>
              <a:spLocks/>
            </p:cNvSpPr>
            <p:nvPr/>
          </p:nvSpPr>
          <p:spPr bwMode="auto">
            <a:xfrm>
              <a:off x="4337050" y="476251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8"/>
                    <a:pt x="29" y="45"/>
                    <a:pt x="62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Line 540"/>
            <p:cNvSpPr>
              <a:spLocks noChangeShapeType="1"/>
            </p:cNvSpPr>
            <p:nvPr/>
          </p:nvSpPr>
          <p:spPr bwMode="auto">
            <a:xfrm>
              <a:off x="4827588" y="301626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541"/>
            <p:cNvSpPr>
              <a:spLocks/>
            </p:cNvSpPr>
            <p:nvPr/>
          </p:nvSpPr>
          <p:spPr bwMode="auto">
            <a:xfrm>
              <a:off x="6303963" y="1104901"/>
              <a:ext cx="214313" cy="571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542"/>
            <p:cNvSpPr>
              <a:spLocks/>
            </p:cNvSpPr>
            <p:nvPr/>
          </p:nvSpPr>
          <p:spPr bwMode="auto">
            <a:xfrm>
              <a:off x="6588125" y="1041401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3"/>
                    <a:pt x="4" y="7"/>
                    <a:pt x="0" y="1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543"/>
            <p:cNvSpPr>
              <a:spLocks/>
            </p:cNvSpPr>
            <p:nvPr/>
          </p:nvSpPr>
          <p:spPr bwMode="auto">
            <a:xfrm>
              <a:off x="6650038" y="784226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7"/>
                    <a:pt x="33" y="110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Line 544"/>
            <p:cNvSpPr>
              <a:spLocks noChangeShapeType="1"/>
            </p:cNvSpPr>
            <p:nvPr/>
          </p:nvSpPr>
          <p:spPr bwMode="auto">
            <a:xfrm flipH="1">
              <a:off x="6129338" y="1162051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" name="Secondary lines B"/>
          <p:cNvGrpSpPr/>
          <p:nvPr/>
        </p:nvGrpSpPr>
        <p:grpSpPr>
          <a:xfrm>
            <a:off x="6059488" y="2003426"/>
            <a:ext cx="2395538" cy="865188"/>
            <a:chOff x="4337050" y="1222376"/>
            <a:chExt cx="2395538" cy="865188"/>
          </a:xfrm>
        </p:grpSpPr>
        <p:sp>
          <p:nvSpPr>
            <p:cNvPr id="339" name="Freeform 545"/>
            <p:cNvSpPr>
              <a:spLocks/>
            </p:cNvSpPr>
            <p:nvPr/>
          </p:nvSpPr>
          <p:spPr bwMode="auto">
            <a:xfrm>
              <a:off x="4549775" y="1222376"/>
              <a:ext cx="215900" cy="5873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546"/>
            <p:cNvSpPr>
              <a:spLocks/>
            </p:cNvSpPr>
            <p:nvPr/>
          </p:nvSpPr>
          <p:spPr bwMode="auto">
            <a:xfrm>
              <a:off x="4465638" y="1330326"/>
              <a:ext cx="14288" cy="142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7"/>
                    <a:pt x="7" y="4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547"/>
            <p:cNvSpPr>
              <a:spLocks/>
            </p:cNvSpPr>
            <p:nvPr/>
          </p:nvSpPr>
          <p:spPr bwMode="auto">
            <a:xfrm>
              <a:off x="4337050" y="1398588"/>
              <a:ext cx="80963" cy="20478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7"/>
                    <a:pt x="29" y="44"/>
                    <a:pt x="62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Line 548"/>
            <p:cNvSpPr>
              <a:spLocks noChangeShapeType="1"/>
            </p:cNvSpPr>
            <p:nvPr/>
          </p:nvSpPr>
          <p:spPr bwMode="auto">
            <a:xfrm>
              <a:off x="4827588" y="1222376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549"/>
            <p:cNvSpPr>
              <a:spLocks/>
            </p:cNvSpPr>
            <p:nvPr/>
          </p:nvSpPr>
          <p:spPr bwMode="auto">
            <a:xfrm>
              <a:off x="6303963" y="2028826"/>
              <a:ext cx="214313" cy="571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550"/>
            <p:cNvSpPr>
              <a:spLocks/>
            </p:cNvSpPr>
            <p:nvPr/>
          </p:nvSpPr>
          <p:spPr bwMode="auto">
            <a:xfrm>
              <a:off x="6588125" y="1963738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4"/>
                    <a:pt x="4" y="7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551"/>
            <p:cNvSpPr>
              <a:spLocks/>
            </p:cNvSpPr>
            <p:nvPr/>
          </p:nvSpPr>
          <p:spPr bwMode="auto">
            <a:xfrm>
              <a:off x="6650038" y="1706563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8"/>
                    <a:pt x="33" y="111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Line 552"/>
            <p:cNvSpPr>
              <a:spLocks noChangeShapeType="1"/>
            </p:cNvSpPr>
            <p:nvPr/>
          </p:nvSpPr>
          <p:spPr bwMode="auto">
            <a:xfrm flipH="1">
              <a:off x="6129338" y="2085976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7" name="Secondary lines C"/>
          <p:cNvGrpSpPr/>
          <p:nvPr/>
        </p:nvGrpSpPr>
        <p:grpSpPr>
          <a:xfrm>
            <a:off x="6059488" y="2927351"/>
            <a:ext cx="2395538" cy="863600"/>
            <a:chOff x="4337050" y="2146301"/>
            <a:chExt cx="2395538" cy="863600"/>
          </a:xfrm>
        </p:grpSpPr>
        <p:sp>
          <p:nvSpPr>
            <p:cNvPr id="348" name="Freeform 553"/>
            <p:cNvSpPr>
              <a:spLocks/>
            </p:cNvSpPr>
            <p:nvPr/>
          </p:nvSpPr>
          <p:spPr bwMode="auto">
            <a:xfrm>
              <a:off x="4549775" y="2146301"/>
              <a:ext cx="215900" cy="5873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554"/>
            <p:cNvSpPr>
              <a:spLocks/>
            </p:cNvSpPr>
            <p:nvPr/>
          </p:nvSpPr>
          <p:spPr bwMode="auto">
            <a:xfrm>
              <a:off x="4465638" y="2254251"/>
              <a:ext cx="14288" cy="127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7"/>
                    <a:pt x="7" y="3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555"/>
            <p:cNvSpPr>
              <a:spLocks/>
            </p:cNvSpPr>
            <p:nvPr/>
          </p:nvSpPr>
          <p:spPr bwMode="auto">
            <a:xfrm>
              <a:off x="4337050" y="2320926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8"/>
                    <a:pt x="29" y="45"/>
                    <a:pt x="62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Line 556"/>
            <p:cNvSpPr>
              <a:spLocks noChangeShapeType="1"/>
            </p:cNvSpPr>
            <p:nvPr/>
          </p:nvSpPr>
          <p:spPr bwMode="auto">
            <a:xfrm>
              <a:off x="4827588" y="2146301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557"/>
            <p:cNvSpPr>
              <a:spLocks/>
            </p:cNvSpPr>
            <p:nvPr/>
          </p:nvSpPr>
          <p:spPr bwMode="auto">
            <a:xfrm>
              <a:off x="6303963" y="2949576"/>
              <a:ext cx="214313" cy="5873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558"/>
            <p:cNvSpPr>
              <a:spLocks/>
            </p:cNvSpPr>
            <p:nvPr/>
          </p:nvSpPr>
          <p:spPr bwMode="auto">
            <a:xfrm>
              <a:off x="6588125" y="2887663"/>
              <a:ext cx="15875" cy="127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3"/>
                    <a:pt x="4" y="7"/>
                    <a:pt x="0" y="1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559"/>
            <p:cNvSpPr>
              <a:spLocks/>
            </p:cNvSpPr>
            <p:nvPr/>
          </p:nvSpPr>
          <p:spPr bwMode="auto">
            <a:xfrm>
              <a:off x="6650038" y="2630488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7"/>
                    <a:pt x="33" y="110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Line 560"/>
            <p:cNvSpPr>
              <a:spLocks noChangeShapeType="1"/>
            </p:cNvSpPr>
            <p:nvPr/>
          </p:nvSpPr>
          <p:spPr bwMode="auto">
            <a:xfrm flipH="1">
              <a:off x="6129338" y="3008313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Secondary lines D"/>
          <p:cNvGrpSpPr/>
          <p:nvPr/>
        </p:nvGrpSpPr>
        <p:grpSpPr>
          <a:xfrm>
            <a:off x="6059488" y="3849688"/>
            <a:ext cx="2395538" cy="865188"/>
            <a:chOff x="4337050" y="3068638"/>
            <a:chExt cx="2395538" cy="865188"/>
          </a:xfrm>
        </p:grpSpPr>
        <p:sp>
          <p:nvSpPr>
            <p:cNvPr id="357" name="Freeform 561"/>
            <p:cNvSpPr>
              <a:spLocks/>
            </p:cNvSpPr>
            <p:nvPr/>
          </p:nvSpPr>
          <p:spPr bwMode="auto">
            <a:xfrm>
              <a:off x="4549775" y="3068638"/>
              <a:ext cx="215900" cy="571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562"/>
            <p:cNvSpPr>
              <a:spLocks/>
            </p:cNvSpPr>
            <p:nvPr/>
          </p:nvSpPr>
          <p:spPr bwMode="auto">
            <a:xfrm>
              <a:off x="4465638" y="3176588"/>
              <a:ext cx="14288" cy="142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7"/>
                    <a:pt x="7" y="4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563"/>
            <p:cNvSpPr>
              <a:spLocks/>
            </p:cNvSpPr>
            <p:nvPr/>
          </p:nvSpPr>
          <p:spPr bwMode="auto">
            <a:xfrm>
              <a:off x="4337050" y="3244851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7"/>
                    <a:pt x="29" y="44"/>
                    <a:pt x="62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Line 564"/>
            <p:cNvSpPr>
              <a:spLocks noChangeShapeType="1"/>
            </p:cNvSpPr>
            <p:nvPr/>
          </p:nvSpPr>
          <p:spPr bwMode="auto">
            <a:xfrm>
              <a:off x="4827588" y="3068638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565"/>
            <p:cNvSpPr>
              <a:spLocks/>
            </p:cNvSpPr>
            <p:nvPr/>
          </p:nvSpPr>
          <p:spPr bwMode="auto">
            <a:xfrm>
              <a:off x="6303963" y="3873501"/>
              <a:ext cx="214313" cy="5873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566"/>
            <p:cNvSpPr>
              <a:spLocks/>
            </p:cNvSpPr>
            <p:nvPr/>
          </p:nvSpPr>
          <p:spPr bwMode="auto">
            <a:xfrm>
              <a:off x="6588125" y="3810001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4"/>
                    <a:pt x="4" y="7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567"/>
            <p:cNvSpPr>
              <a:spLocks/>
            </p:cNvSpPr>
            <p:nvPr/>
          </p:nvSpPr>
          <p:spPr bwMode="auto">
            <a:xfrm>
              <a:off x="6650038" y="3551238"/>
              <a:ext cx="82550" cy="20478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8"/>
                    <a:pt x="33" y="111"/>
                    <a:pt x="0" y="155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Line 568"/>
            <p:cNvSpPr>
              <a:spLocks noChangeShapeType="1"/>
            </p:cNvSpPr>
            <p:nvPr/>
          </p:nvSpPr>
          <p:spPr bwMode="auto">
            <a:xfrm flipH="1">
              <a:off x="6129338" y="3932238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5" name="Secondary lines E"/>
          <p:cNvGrpSpPr/>
          <p:nvPr/>
        </p:nvGrpSpPr>
        <p:grpSpPr>
          <a:xfrm>
            <a:off x="5990466" y="4755357"/>
            <a:ext cx="2395538" cy="862013"/>
            <a:chOff x="4337050" y="3992563"/>
            <a:chExt cx="2395538" cy="862013"/>
          </a:xfrm>
        </p:grpSpPr>
        <p:sp>
          <p:nvSpPr>
            <p:cNvPr id="366" name="Freeform 569"/>
            <p:cNvSpPr>
              <a:spLocks/>
            </p:cNvSpPr>
            <p:nvPr/>
          </p:nvSpPr>
          <p:spPr bwMode="auto">
            <a:xfrm>
              <a:off x="4549775" y="3992563"/>
              <a:ext cx="215900" cy="571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570"/>
            <p:cNvSpPr>
              <a:spLocks/>
            </p:cNvSpPr>
            <p:nvPr/>
          </p:nvSpPr>
          <p:spPr bwMode="auto">
            <a:xfrm>
              <a:off x="4465638" y="4100513"/>
              <a:ext cx="14288" cy="127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7"/>
                    <a:pt x="7" y="3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571"/>
            <p:cNvSpPr>
              <a:spLocks/>
            </p:cNvSpPr>
            <p:nvPr/>
          </p:nvSpPr>
          <p:spPr bwMode="auto">
            <a:xfrm>
              <a:off x="4337050" y="4167188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8"/>
                    <a:pt x="29" y="45"/>
                    <a:pt x="62" y="0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Line 572"/>
            <p:cNvSpPr>
              <a:spLocks noChangeShapeType="1"/>
            </p:cNvSpPr>
            <p:nvPr/>
          </p:nvSpPr>
          <p:spPr bwMode="auto">
            <a:xfrm>
              <a:off x="4827588" y="3992563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573"/>
            <p:cNvSpPr>
              <a:spLocks/>
            </p:cNvSpPr>
            <p:nvPr/>
          </p:nvSpPr>
          <p:spPr bwMode="auto">
            <a:xfrm>
              <a:off x="6303963" y="4795838"/>
              <a:ext cx="214313" cy="571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574"/>
            <p:cNvSpPr>
              <a:spLocks/>
            </p:cNvSpPr>
            <p:nvPr/>
          </p:nvSpPr>
          <p:spPr bwMode="auto">
            <a:xfrm>
              <a:off x="6588125" y="4732338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3"/>
                    <a:pt x="4" y="7"/>
                    <a:pt x="0" y="1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575"/>
            <p:cNvSpPr>
              <a:spLocks/>
            </p:cNvSpPr>
            <p:nvPr/>
          </p:nvSpPr>
          <p:spPr bwMode="auto">
            <a:xfrm>
              <a:off x="6650038" y="4475163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7"/>
                    <a:pt x="33" y="110"/>
                    <a:pt x="0" y="155"/>
                  </a:cubicBez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Line 576"/>
            <p:cNvSpPr>
              <a:spLocks noChangeShapeType="1"/>
            </p:cNvSpPr>
            <p:nvPr/>
          </p:nvSpPr>
          <p:spPr bwMode="auto">
            <a:xfrm flipH="1">
              <a:off x="6129338" y="4852988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4" name="B"/>
          <p:cNvSpPr>
            <a:spLocks noChangeArrowheads="1"/>
          </p:cNvSpPr>
          <p:nvPr/>
        </p:nvSpPr>
        <p:spPr bwMode="auto">
          <a:xfrm>
            <a:off x="5345382" y="2073276"/>
            <a:ext cx="1170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bel" charset="0"/>
                <a:cs typeface="Arial" pitchFamily="34" charset="0"/>
              </a:rPr>
              <a:t>B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D"/>
          <p:cNvSpPr>
            <a:spLocks noChangeArrowheads="1"/>
          </p:cNvSpPr>
          <p:nvPr/>
        </p:nvSpPr>
        <p:spPr bwMode="auto">
          <a:xfrm>
            <a:off x="5351463" y="3919538"/>
            <a:ext cx="149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bel" charset="0"/>
                <a:cs typeface="Arial" pitchFamily="34" charset="0"/>
              </a:rPr>
              <a:t>D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C"/>
          <p:cNvSpPr>
            <a:spLocks noChangeArrowheads="1"/>
          </p:cNvSpPr>
          <p:nvPr/>
        </p:nvSpPr>
        <p:spPr bwMode="auto">
          <a:xfrm>
            <a:off x="5235576" y="2997201"/>
            <a:ext cx="139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bel" charset="0"/>
                <a:cs typeface="Arial" pitchFamily="34" charset="0"/>
              </a:rPr>
              <a:t>C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E"/>
          <p:cNvSpPr>
            <a:spLocks noChangeArrowheads="1"/>
          </p:cNvSpPr>
          <p:nvPr/>
        </p:nvSpPr>
        <p:spPr bwMode="auto">
          <a:xfrm>
            <a:off x="5426076" y="4846638"/>
            <a:ext cx="1122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bel" charset="0"/>
                <a:cs typeface="Arial" pitchFamily="34" charset="0"/>
              </a:rPr>
              <a:t>E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A"/>
          <p:cNvSpPr>
            <a:spLocks noChangeArrowheads="1"/>
          </p:cNvSpPr>
          <p:nvPr/>
        </p:nvSpPr>
        <p:spPr bwMode="auto">
          <a:xfrm>
            <a:off x="5456238" y="1160463"/>
            <a:ext cx="133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bel" charset="0"/>
                <a:cs typeface="Arial" pitchFamily="34" charset="0"/>
              </a:rPr>
              <a:t>A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9" name="Text inside A"/>
          <p:cNvGrpSpPr/>
          <p:nvPr/>
        </p:nvGrpSpPr>
        <p:grpSpPr>
          <a:xfrm>
            <a:off x="6212102" y="1096109"/>
            <a:ext cx="2318486" cy="672367"/>
            <a:chOff x="5148259" y="403226"/>
            <a:chExt cx="1455741" cy="548058"/>
          </a:xfrm>
        </p:grpSpPr>
        <p:sp>
          <p:nvSpPr>
            <p:cNvPr id="380" name="Rectangle 577"/>
            <p:cNvSpPr>
              <a:spLocks noChangeArrowheads="1"/>
            </p:cNvSpPr>
            <p:nvPr/>
          </p:nvSpPr>
          <p:spPr bwMode="auto">
            <a:xfrm>
              <a:off x="5338763" y="403226"/>
              <a:ext cx="804194" cy="250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ОСНОВНАЯ ШКОЛА</a:t>
              </a: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Oval 578"/>
            <p:cNvSpPr>
              <a:spLocks noChangeArrowheads="1"/>
            </p:cNvSpPr>
            <p:nvPr/>
          </p:nvSpPr>
          <p:spPr bwMode="auto">
            <a:xfrm>
              <a:off x="5249863" y="449263"/>
              <a:ext cx="52388" cy="5238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TextBox 04"/>
            <p:cNvSpPr txBox="1"/>
            <p:nvPr/>
          </p:nvSpPr>
          <p:spPr>
            <a:xfrm>
              <a:off x="5148259" y="574973"/>
              <a:ext cx="1455741" cy="37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получили </a:t>
              </a:r>
              <a:r>
                <a:rPr lang="ru-RU" sz="1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аттестат  - </a:t>
              </a:r>
            </a:p>
            <a:p>
              <a:pPr algn="ctr"/>
              <a:r>
                <a:rPr lang="ru-RU" sz="1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ЧЕЛОВЕК</a:t>
              </a:r>
              <a:endParaRPr lang="ru-RU" sz="12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3" name="Text inside B"/>
          <p:cNvGrpSpPr/>
          <p:nvPr/>
        </p:nvGrpSpPr>
        <p:grpSpPr>
          <a:xfrm>
            <a:off x="6296531" y="2109787"/>
            <a:ext cx="2460972" cy="711492"/>
            <a:chOff x="5249863" y="1328738"/>
            <a:chExt cx="1354137" cy="550105"/>
          </a:xfrm>
        </p:grpSpPr>
        <p:sp>
          <p:nvSpPr>
            <p:cNvPr id="384" name="Rectangle 579"/>
            <p:cNvSpPr>
              <a:spLocks noChangeArrowheads="1"/>
            </p:cNvSpPr>
            <p:nvPr/>
          </p:nvSpPr>
          <p:spPr bwMode="auto">
            <a:xfrm>
              <a:off x="5338763" y="1328738"/>
              <a:ext cx="636836" cy="23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Light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xa Light" charset="0"/>
                  <a:cs typeface="Arial" pitchFamily="34" charset="0"/>
                </a:rPr>
                <a:t>СРЕДНЯЯ ШКОЛА</a:t>
              </a: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Oval 580"/>
            <p:cNvSpPr>
              <a:spLocks noChangeArrowheads="1"/>
            </p:cNvSpPr>
            <p:nvPr/>
          </p:nvSpPr>
          <p:spPr bwMode="auto">
            <a:xfrm>
              <a:off x="5249863" y="1371601"/>
              <a:ext cx="52388" cy="539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TextBox 04"/>
            <p:cNvSpPr txBox="1"/>
            <p:nvPr/>
          </p:nvSpPr>
          <p:spPr>
            <a:xfrm>
              <a:off x="5249863" y="1521897"/>
              <a:ext cx="1354137" cy="35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получили аттестат  - </a:t>
              </a:r>
              <a:endParaRPr lang="ru-RU" sz="1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2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 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ЧЕЛОВЕК</a:t>
              </a:r>
            </a:p>
          </p:txBody>
        </p:sp>
      </p:grpSp>
      <p:grpSp>
        <p:nvGrpSpPr>
          <p:cNvPr id="387" name="Text inside C"/>
          <p:cNvGrpSpPr/>
          <p:nvPr/>
        </p:nvGrpSpPr>
        <p:grpSpPr>
          <a:xfrm>
            <a:off x="6159629" y="3030538"/>
            <a:ext cx="2360310" cy="828378"/>
            <a:chOff x="5249863" y="2249488"/>
            <a:chExt cx="1381364" cy="828378"/>
          </a:xfrm>
        </p:grpSpPr>
        <p:sp>
          <p:nvSpPr>
            <p:cNvPr id="388" name="Rectangle 581"/>
            <p:cNvSpPr>
              <a:spLocks noChangeArrowheads="1"/>
            </p:cNvSpPr>
            <p:nvPr/>
          </p:nvSpPr>
          <p:spPr bwMode="auto">
            <a:xfrm>
              <a:off x="5338763" y="2249488"/>
              <a:ext cx="126181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Nexa Light" charset="0"/>
                  <a:cs typeface="Arial" pitchFamily="34" charset="0"/>
                </a:rPr>
                <a:t>ОСВОБОЖДЕНЫ ОТ ЭКЗАМЕНОВ</a:t>
              </a: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Oval 582"/>
            <p:cNvSpPr>
              <a:spLocks noChangeArrowheads="1"/>
            </p:cNvSpPr>
            <p:nvPr/>
          </p:nvSpPr>
          <p:spPr bwMode="auto">
            <a:xfrm>
              <a:off x="5249863" y="2295526"/>
              <a:ext cx="52388" cy="5238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TextBox 04"/>
            <p:cNvSpPr txBox="1"/>
            <p:nvPr/>
          </p:nvSpPr>
          <p:spPr>
            <a:xfrm>
              <a:off x="5357844" y="2431535"/>
              <a:ext cx="1273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ЧЕЛОВЕК: </a:t>
              </a:r>
            </a:p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ч. -9 КЛАСС</a:t>
              </a:r>
            </a:p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ч.  - 11КЛАСС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1" name="Text inside D"/>
          <p:cNvGrpSpPr/>
          <p:nvPr/>
        </p:nvGrpSpPr>
        <p:grpSpPr>
          <a:xfrm>
            <a:off x="6296531" y="3912942"/>
            <a:ext cx="2091141" cy="716467"/>
            <a:chOff x="5182646" y="3171826"/>
            <a:chExt cx="1517721" cy="716467"/>
          </a:xfrm>
        </p:grpSpPr>
        <p:sp>
          <p:nvSpPr>
            <p:cNvPr id="392" name="Rectangle 583"/>
            <p:cNvSpPr>
              <a:spLocks noChangeArrowheads="1"/>
            </p:cNvSpPr>
            <p:nvPr/>
          </p:nvSpPr>
          <p:spPr bwMode="auto">
            <a:xfrm>
              <a:off x="5321694" y="3171826"/>
              <a:ext cx="13786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АТТЕСТАТ С ОТЛИЧИЕМ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ЗА</a:t>
              </a:r>
              <a:r>
                <a:rPr kumimoji="0" lang="ru-RU" sz="1000" b="1" i="0" u="none" strike="noStrike" cap="none" normalizeH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КУРС ОСНОВНОЙ ШКОЛЫ</a:t>
              </a:r>
              <a:endParaRPr kumimoji="0" lang="ru-RU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Oval 584"/>
            <p:cNvSpPr>
              <a:spLocks noChangeArrowheads="1"/>
            </p:cNvSpPr>
            <p:nvPr/>
          </p:nvSpPr>
          <p:spPr bwMode="auto">
            <a:xfrm>
              <a:off x="5249863" y="3216276"/>
              <a:ext cx="52388" cy="53975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TextBox 04"/>
            <p:cNvSpPr txBox="1"/>
            <p:nvPr/>
          </p:nvSpPr>
          <p:spPr>
            <a:xfrm>
              <a:off x="5182646" y="3426628"/>
              <a:ext cx="1455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2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ЧЕЛОВЕК</a:t>
              </a:r>
              <a:r>
                <a:rPr lang="en-US" sz="12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5" name="Text inside E"/>
          <p:cNvGrpSpPr/>
          <p:nvPr/>
        </p:nvGrpSpPr>
        <p:grpSpPr>
          <a:xfrm>
            <a:off x="6890134" y="4921251"/>
            <a:ext cx="1455741" cy="528584"/>
            <a:chOff x="5167696" y="4140201"/>
            <a:chExt cx="1455741" cy="528584"/>
          </a:xfrm>
        </p:grpSpPr>
        <p:sp>
          <p:nvSpPr>
            <p:cNvPr id="397" name="Oval 586"/>
            <p:cNvSpPr>
              <a:spLocks noChangeArrowheads="1"/>
            </p:cNvSpPr>
            <p:nvPr/>
          </p:nvSpPr>
          <p:spPr bwMode="auto">
            <a:xfrm>
              <a:off x="5249863" y="4140201"/>
              <a:ext cx="52388" cy="52388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TextBox 04"/>
            <p:cNvSpPr txBox="1"/>
            <p:nvPr/>
          </p:nvSpPr>
          <p:spPr>
            <a:xfrm>
              <a:off x="5167696" y="4391786"/>
              <a:ext cx="1455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ЧЕЛОВЕКА</a:t>
              </a:r>
              <a:endPara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9" name="Main circle"/>
          <p:cNvGrpSpPr/>
          <p:nvPr/>
        </p:nvGrpSpPr>
        <p:grpSpPr>
          <a:xfrm>
            <a:off x="2950590" y="2644846"/>
            <a:ext cx="1919861" cy="1687442"/>
            <a:chOff x="1717677" y="1863796"/>
            <a:chExt cx="1430336" cy="1428610"/>
          </a:xfrm>
        </p:grpSpPr>
        <p:sp>
          <p:nvSpPr>
            <p:cNvPr id="400" name="Freeform 450"/>
            <p:cNvSpPr>
              <a:spLocks/>
            </p:cNvSpPr>
            <p:nvPr/>
          </p:nvSpPr>
          <p:spPr bwMode="auto">
            <a:xfrm>
              <a:off x="2109788" y="2947988"/>
              <a:ext cx="433388" cy="120650"/>
            </a:xfrm>
            <a:custGeom>
              <a:avLst/>
              <a:gdLst/>
              <a:ahLst/>
              <a:cxnLst>
                <a:cxn ang="0">
                  <a:pos x="330" y="82"/>
                </a:cxn>
                <a:cxn ang="0">
                  <a:pos x="246" y="92"/>
                </a:cxn>
                <a:cxn ang="0">
                  <a:pos x="0" y="0"/>
                </a:cxn>
              </a:cxnLst>
              <a:rect l="0" t="0" r="r" b="b"/>
              <a:pathLst>
                <a:path w="330" h="92">
                  <a:moveTo>
                    <a:pt x="330" y="82"/>
                  </a:moveTo>
                  <a:cubicBezTo>
                    <a:pt x="303" y="89"/>
                    <a:pt x="275" y="92"/>
                    <a:pt x="246" y="92"/>
                  </a:cubicBezTo>
                  <a:cubicBezTo>
                    <a:pt x="152" y="92"/>
                    <a:pt x="66" y="5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451"/>
            <p:cNvSpPr>
              <a:spLocks/>
            </p:cNvSpPr>
            <p:nvPr/>
          </p:nvSpPr>
          <p:spPr bwMode="auto">
            <a:xfrm>
              <a:off x="2393950" y="2082801"/>
              <a:ext cx="363538" cy="122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0" y="0"/>
                </a:cxn>
                <a:cxn ang="0">
                  <a:pos x="276" y="92"/>
                </a:cxn>
              </a:cxnLst>
              <a:rect l="0" t="0" r="r" b="b"/>
              <a:pathLst>
                <a:path w="276" h="92">
                  <a:moveTo>
                    <a:pt x="0" y="1"/>
                  </a:moveTo>
                  <a:cubicBezTo>
                    <a:pt x="10" y="1"/>
                    <a:pt x="20" y="0"/>
                    <a:pt x="30" y="0"/>
                  </a:cubicBezTo>
                  <a:cubicBezTo>
                    <a:pt x="124" y="0"/>
                    <a:pt x="210" y="35"/>
                    <a:pt x="276" y="9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Oval 452"/>
            <p:cNvSpPr>
              <a:spLocks noChangeArrowheads="1"/>
            </p:cNvSpPr>
            <p:nvPr/>
          </p:nvSpPr>
          <p:spPr bwMode="auto">
            <a:xfrm>
              <a:off x="1776413" y="1920876"/>
              <a:ext cx="1314450" cy="1312863"/>
            </a:xfrm>
            <a:prstGeom prst="ellipse">
              <a:avLst/>
            </a:prstGeom>
            <a:noFill/>
            <a:ln w="12700" cap="flat">
              <a:solidFill>
                <a:schemeClr val="tx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453"/>
            <p:cNvSpPr>
              <a:spLocks/>
            </p:cNvSpPr>
            <p:nvPr/>
          </p:nvSpPr>
          <p:spPr bwMode="auto">
            <a:xfrm>
              <a:off x="2368550" y="1920876"/>
              <a:ext cx="65088" cy="682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52"/>
                </a:cxn>
              </a:cxnLst>
              <a:rect l="0" t="0" r="r" b="b"/>
              <a:pathLst>
                <a:path w="49" h="52">
                  <a:moveTo>
                    <a:pt x="49" y="0"/>
                  </a:moveTo>
                  <a:cubicBezTo>
                    <a:pt x="16" y="18"/>
                    <a:pt x="0" y="52"/>
                    <a:pt x="0" y="52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454"/>
            <p:cNvSpPr>
              <a:spLocks/>
            </p:cNvSpPr>
            <p:nvPr/>
          </p:nvSpPr>
          <p:spPr bwMode="auto">
            <a:xfrm>
              <a:off x="1776413" y="2578101"/>
              <a:ext cx="68263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9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cubicBezTo>
                    <a:pt x="18" y="33"/>
                    <a:pt x="52" y="49"/>
                    <a:pt x="52" y="49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455"/>
            <p:cNvSpPr>
              <a:spLocks/>
            </p:cNvSpPr>
            <p:nvPr/>
          </p:nvSpPr>
          <p:spPr bwMode="auto">
            <a:xfrm>
              <a:off x="2433638" y="3165476"/>
              <a:ext cx="63500" cy="6826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9" y="0"/>
                </a:cxn>
              </a:cxnLst>
              <a:rect l="0" t="0" r="r" b="b"/>
              <a:pathLst>
                <a:path w="49" h="52">
                  <a:moveTo>
                    <a:pt x="0" y="52"/>
                  </a:moveTo>
                  <a:cubicBezTo>
                    <a:pt x="33" y="34"/>
                    <a:pt x="49" y="0"/>
                    <a:pt x="49" y="0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456"/>
            <p:cNvSpPr>
              <a:spLocks/>
            </p:cNvSpPr>
            <p:nvPr/>
          </p:nvSpPr>
          <p:spPr bwMode="auto">
            <a:xfrm>
              <a:off x="3022600" y="2513013"/>
              <a:ext cx="68263" cy="65088"/>
            </a:xfrm>
            <a:custGeom>
              <a:avLst/>
              <a:gdLst/>
              <a:ahLst/>
              <a:cxnLst>
                <a:cxn ang="0">
                  <a:pos x="52" y="49"/>
                </a:cxn>
                <a:cxn ang="0">
                  <a:pos x="0" y="0"/>
                </a:cxn>
              </a:cxnLst>
              <a:rect l="0" t="0" r="r" b="b"/>
              <a:pathLst>
                <a:path w="52" h="49">
                  <a:moveTo>
                    <a:pt x="52" y="49"/>
                  </a:moveTo>
                  <a:cubicBezTo>
                    <a:pt x="34" y="16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Oval 452"/>
            <p:cNvSpPr>
              <a:spLocks noChangeArrowheads="1"/>
            </p:cNvSpPr>
            <p:nvPr/>
          </p:nvSpPr>
          <p:spPr bwMode="auto">
            <a:xfrm>
              <a:off x="1777206" y="1920876"/>
              <a:ext cx="1314450" cy="1312863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ArchUp">
                <a:avLst/>
              </a:prstTxWarp>
            </a:bodyPr>
            <a:lstStyle/>
            <a:p>
              <a:r>
                <a:rPr lang="en-US" sz="900" dirty="0">
                  <a:latin typeface="Nexa Light"/>
                </a:rPr>
                <a:t> </a:t>
              </a:r>
              <a:r>
                <a:rPr lang="ru-RU" sz="900" dirty="0" smtClean="0">
                  <a:solidFill>
                    <a:srgbClr val="C00000"/>
                  </a:solidFill>
                  <a:latin typeface="Nexa Light"/>
                </a:rPr>
                <a:t>ИТОГОВАЯ</a:t>
              </a:r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408" name="Oval 452"/>
            <p:cNvSpPr>
              <a:spLocks noChangeArrowheads="1"/>
            </p:cNvSpPr>
            <p:nvPr/>
          </p:nvSpPr>
          <p:spPr bwMode="auto">
            <a:xfrm>
              <a:off x="1717677" y="1863796"/>
              <a:ext cx="1430336" cy="1428610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ArchDown">
                <a:avLst/>
              </a:prstTxWarp>
            </a:bodyPr>
            <a:lstStyle/>
            <a:p>
              <a:r>
                <a:rPr lang="en-US" sz="900" dirty="0" smtClean="0">
                  <a:latin typeface="Nexa Light"/>
                </a:rPr>
                <a:t>                                </a:t>
              </a:r>
              <a:r>
                <a:rPr lang="ru-RU" sz="900" dirty="0" smtClean="0">
                  <a:solidFill>
                    <a:srgbClr val="C00000"/>
                  </a:solidFill>
                  <a:latin typeface="Nexa Light"/>
                </a:rPr>
                <a:t>АТТЕСТАЦИЯ</a:t>
              </a:r>
              <a:endParaRPr lang="ru-RU" sz="9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9" name="Circle"/>
          <p:cNvSpPr/>
          <p:nvPr/>
        </p:nvSpPr>
        <p:spPr>
          <a:xfrm>
            <a:off x="3421870" y="2624945"/>
            <a:ext cx="1468412" cy="1468412"/>
          </a:xfrm>
          <a:prstGeom prst="ellips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bs.twimg.com/media/DCLlpTmWAAAB5Dk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991">
            <a:off x="3520202" y="2945306"/>
            <a:ext cx="750503" cy="9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" name="Rectangle 583"/>
          <p:cNvSpPr>
            <a:spLocks noChangeArrowheads="1"/>
          </p:cNvSpPr>
          <p:nvPr/>
        </p:nvSpPr>
        <p:spPr bwMode="auto">
          <a:xfrm>
            <a:off x="6380164" y="4830763"/>
            <a:ext cx="2119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Light" charset="0"/>
                <a:cs typeface="Arial" pitchFamily="34" charset="0"/>
              </a:rPr>
              <a:t>АТТЕСТАТ С ОТЛИЧИЕМ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КУРС СРЕДНЕЙ ШКОЛЫ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0" decel="100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  <p:bldP spid="375" grpId="0"/>
      <p:bldP spid="376" grpId="0"/>
      <p:bldP spid="377" grpId="0"/>
      <p:bldP spid="378" grpId="0"/>
      <p:bldP spid="4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10" y="214162"/>
            <a:ext cx="854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Итоги успеваемости и качества знаний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за 2021/2022 </a:t>
            </a:r>
            <a:r>
              <a:rPr lang="ru-RU" sz="2400" b="1" dirty="0"/>
              <a:t>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877" y="1538160"/>
            <a:ext cx="6032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КАЧЕСТВЕННАЯ УСПЕВАЕМОСТЬ – целевой показатель 55%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7584" y="2074329"/>
            <a:ext cx="2102177" cy="2278243"/>
            <a:chOff x="1833880" y="1894579"/>
            <a:chExt cx="2534193" cy="2534193"/>
          </a:xfrm>
        </p:grpSpPr>
        <p:sp>
          <p:nvSpPr>
            <p:cNvPr id="6" name="Donut 5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H="1">
              <a:off x="1833880" y="1894579"/>
              <a:ext cx="2534193" cy="2534193"/>
            </a:xfrm>
            <a:prstGeom prst="blockArc">
              <a:avLst>
                <a:gd name="adj1" fmla="val 692648"/>
                <a:gd name="adj2" fmla="val 13439027"/>
                <a:gd name="adj3" fmla="val 77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17659" y="2074328"/>
            <a:ext cx="1947850" cy="2278244"/>
            <a:chOff x="1833879" y="1894578"/>
            <a:chExt cx="2534194" cy="2534194"/>
          </a:xfrm>
        </p:grpSpPr>
        <p:sp>
          <p:nvSpPr>
            <p:cNvPr id="10" name="Donut 9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17893131"/>
                <a:gd name="adj2" fmla="val 11327765"/>
                <a:gd name="adj3" fmla="val 670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37311" y="2074328"/>
            <a:ext cx="1975093" cy="2278244"/>
            <a:chOff x="1833879" y="1894578"/>
            <a:chExt cx="2534194" cy="2534194"/>
          </a:xfrm>
        </p:grpSpPr>
        <p:sp>
          <p:nvSpPr>
            <p:cNvPr id="13" name="Donut 12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18789304"/>
                <a:gd name="adj2" fmla="val 10038568"/>
                <a:gd name="adj3" fmla="val 671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0861" y="2584799"/>
            <a:ext cx="942975" cy="1257300"/>
            <a:chOff x="1707815" y="2584799"/>
            <a:chExt cx="1257300" cy="1257300"/>
          </a:xfrm>
        </p:grpSpPr>
        <p:sp>
          <p:nvSpPr>
            <p:cNvPr id="15" name="Oval 14"/>
            <p:cNvSpPr/>
            <p:nvPr/>
          </p:nvSpPr>
          <p:spPr>
            <a:xfrm>
              <a:off x="1707815" y="2584799"/>
              <a:ext cx="1257300" cy="1257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9856" y="2951839"/>
              <a:ext cx="113321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00513" y="2584799"/>
            <a:ext cx="942975" cy="1257300"/>
            <a:chOff x="5467350" y="2584799"/>
            <a:chExt cx="1257300" cy="1257300"/>
          </a:xfrm>
        </p:grpSpPr>
        <p:sp>
          <p:nvSpPr>
            <p:cNvPr id="16" name="Oval 15"/>
            <p:cNvSpPr/>
            <p:nvPr/>
          </p:nvSpPr>
          <p:spPr>
            <a:xfrm>
              <a:off x="5467350" y="2584799"/>
              <a:ext cx="1257300" cy="125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29393" y="2951839"/>
              <a:ext cx="113321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56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20164" y="2584799"/>
            <a:ext cx="942975" cy="1257300"/>
            <a:chOff x="9226885" y="2584799"/>
            <a:chExt cx="1257300" cy="1257300"/>
          </a:xfrm>
        </p:grpSpPr>
        <p:sp>
          <p:nvSpPr>
            <p:cNvPr id="17" name="Oval 16"/>
            <p:cNvSpPr/>
            <p:nvPr/>
          </p:nvSpPr>
          <p:spPr>
            <a:xfrm>
              <a:off x="9226885" y="2584799"/>
              <a:ext cx="1257300" cy="1257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88928" y="2951839"/>
              <a:ext cx="113321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55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8788" y="4706911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2019-2020 </a:t>
            </a:r>
            <a:r>
              <a:rPr lang="ru-RU" sz="1600" b="1" dirty="0" err="1" smtClean="0">
                <a:solidFill>
                  <a:schemeClr val="tx2"/>
                </a:solidFill>
              </a:rPr>
              <a:t>уч.год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2211" y="5054710"/>
            <a:ext cx="1840275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dirty="0" smtClean="0">
                <a:solidFill>
                  <a:schemeClr val="tx2"/>
                </a:solidFill>
              </a:rPr>
              <a:t>Количество учащихся – 834; Количество отличников – 97ч. 12%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8439" y="4706911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2020-2021 </a:t>
            </a:r>
            <a:r>
              <a:rPr lang="ru-RU" sz="1600" b="1" dirty="0" err="1" smtClean="0">
                <a:solidFill>
                  <a:schemeClr val="tx2"/>
                </a:solidFill>
              </a:rPr>
              <a:t>уч.год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1863" y="5054710"/>
            <a:ext cx="18402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2"/>
                </a:solidFill>
              </a:rPr>
              <a:t>Количество учащихся – </a:t>
            </a:r>
            <a:r>
              <a:rPr lang="ru-RU" sz="1400" dirty="0" smtClean="0">
                <a:solidFill>
                  <a:schemeClr val="tx2"/>
                </a:solidFill>
              </a:rPr>
              <a:t>708; </a:t>
            </a:r>
            <a:r>
              <a:rPr lang="ru-RU" sz="1400" dirty="0">
                <a:solidFill>
                  <a:schemeClr val="tx2"/>
                </a:solidFill>
              </a:rPr>
              <a:t>Количество отличников – </a:t>
            </a:r>
            <a:r>
              <a:rPr lang="ru-RU" sz="1400" dirty="0" smtClean="0">
                <a:solidFill>
                  <a:schemeClr val="tx2"/>
                </a:solidFill>
              </a:rPr>
              <a:t>105ч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15%</a:t>
            </a:r>
            <a:endParaRPr lang="en-US" sz="1400" dirty="0">
              <a:solidFill>
                <a:schemeClr val="tx2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8090" y="4706911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2021-2022 </a:t>
            </a:r>
            <a:r>
              <a:rPr lang="ru-RU" sz="1600" b="1" dirty="0" err="1" smtClean="0">
                <a:solidFill>
                  <a:schemeClr val="tx2"/>
                </a:solidFill>
              </a:rPr>
              <a:t>уч.год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1514" y="5054710"/>
            <a:ext cx="1840275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2"/>
                </a:solidFill>
              </a:rPr>
              <a:t>Количество учащихся – </a:t>
            </a:r>
            <a:r>
              <a:rPr lang="ru-RU" sz="1400" dirty="0" smtClean="0">
                <a:solidFill>
                  <a:schemeClr val="tx2"/>
                </a:solidFill>
              </a:rPr>
              <a:t>720; </a:t>
            </a:r>
            <a:r>
              <a:rPr lang="ru-RU" sz="1400" dirty="0">
                <a:solidFill>
                  <a:schemeClr val="tx2"/>
                </a:solidFill>
              </a:rPr>
              <a:t>Количество отличников – </a:t>
            </a:r>
            <a:r>
              <a:rPr lang="ru-RU" sz="1400" dirty="0" smtClean="0">
                <a:solidFill>
                  <a:schemeClr val="tx2"/>
                </a:solidFill>
              </a:rPr>
              <a:t>82ч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11%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101601"/>
            <a:ext cx="8125905" cy="660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Качество знаний и успеваемости в </a:t>
            </a:r>
            <a:r>
              <a:rPr lang="ru-RU" sz="2800" dirty="0" smtClean="0">
                <a:solidFill>
                  <a:srgbClr val="C00000"/>
                </a:solidFill>
              </a:rPr>
              <a:t>НШ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18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81615372"/>
              </p:ext>
            </p:extLst>
          </p:nvPr>
        </p:nvGraphicFramePr>
        <p:xfrm>
          <a:off x="676177" y="965200"/>
          <a:ext cx="7991475" cy="378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 txBox="1">
            <a:spLocks/>
          </p:cNvSpPr>
          <p:nvPr/>
        </p:nvSpPr>
        <p:spPr>
          <a:xfrm>
            <a:off x="213147" y="4750879"/>
            <a:ext cx="8478365" cy="115462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Во 2-4 классах</a:t>
            </a:r>
            <a:r>
              <a:rPr lang="ru-RU" sz="2000" dirty="0">
                <a:solidFill>
                  <a:srgbClr val="C00000"/>
                </a:solidFill>
              </a:rPr>
              <a:t> аттестованы </a:t>
            </a:r>
            <a:r>
              <a:rPr lang="ru-RU" sz="2000" dirty="0" smtClean="0">
                <a:solidFill>
                  <a:srgbClr val="C00000"/>
                </a:solidFill>
              </a:rPr>
              <a:t>177 </a:t>
            </a:r>
            <a:r>
              <a:rPr lang="ru-RU" sz="2000" dirty="0">
                <a:solidFill>
                  <a:srgbClr val="C00000"/>
                </a:solidFill>
              </a:rPr>
              <a:t>учащихся.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37 (50ч.-2022г.) отличников;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86 (95ч.-2022г</a:t>
            </a:r>
            <a:r>
              <a:rPr lang="ru-RU" sz="2000" dirty="0">
                <a:solidFill>
                  <a:srgbClr val="C00000"/>
                </a:solidFill>
              </a:rPr>
              <a:t>.)  хорошистов, что составило </a:t>
            </a:r>
            <a:r>
              <a:rPr lang="ru-RU" sz="2000" dirty="0" smtClean="0">
                <a:solidFill>
                  <a:srgbClr val="C00000"/>
                </a:solidFill>
              </a:rPr>
              <a:t>70%.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101601"/>
            <a:ext cx="8022210" cy="660399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90000"/>
          </a:bodyPr>
          <a:lstStyle/>
          <a:p>
            <a:r>
              <a:rPr lang="ru-RU" sz="2800" dirty="0"/>
              <a:t>Качество знаний и успеваемости в </a:t>
            </a:r>
            <a:r>
              <a:rPr lang="ru-RU" sz="2800" dirty="0" smtClean="0"/>
              <a:t>5-9 классах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19</a:t>
            </a:fld>
            <a:endParaRPr lang="ru-RU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 txBox="1">
            <a:spLocks/>
          </p:cNvSpPr>
          <p:nvPr/>
        </p:nvSpPr>
        <p:spPr>
          <a:xfrm>
            <a:off x="213148" y="4359504"/>
            <a:ext cx="8572633" cy="15314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rgbClr val="C00000"/>
                </a:solidFill>
              </a:rPr>
              <a:t>В 5-9 классах закончили учебный год </a:t>
            </a:r>
            <a:r>
              <a:rPr lang="ru-RU" sz="1800" dirty="0" smtClean="0">
                <a:solidFill>
                  <a:srgbClr val="C00000"/>
                </a:solidFill>
              </a:rPr>
              <a:t>на «отлично» – 34 чел.(7%); на </a:t>
            </a:r>
            <a:r>
              <a:rPr lang="ru-RU" sz="1800" dirty="0">
                <a:solidFill>
                  <a:srgbClr val="C00000"/>
                </a:solidFill>
              </a:rPr>
              <a:t>«4 и 5» </a:t>
            </a:r>
            <a:r>
              <a:rPr lang="ru-RU" sz="1800" dirty="0" smtClean="0">
                <a:solidFill>
                  <a:srgbClr val="C00000"/>
                </a:solidFill>
              </a:rPr>
              <a:t>197 чел. (42%) – (2022 году -217 человек), </a:t>
            </a:r>
            <a:r>
              <a:rPr lang="ru-RU" sz="1800" dirty="0">
                <a:solidFill>
                  <a:srgbClr val="C00000"/>
                </a:solidFill>
              </a:rPr>
              <a:t>что составило </a:t>
            </a:r>
            <a:r>
              <a:rPr lang="ru-RU" sz="1800" dirty="0" smtClean="0">
                <a:solidFill>
                  <a:srgbClr val="C00000"/>
                </a:solidFill>
              </a:rPr>
              <a:t>50</a:t>
            </a:r>
            <a:r>
              <a:rPr lang="ru-RU" sz="1800" dirty="0">
                <a:solidFill>
                  <a:srgbClr val="C00000"/>
                </a:solidFill>
              </a:rPr>
              <a:t>%. (2022 </a:t>
            </a:r>
            <a:r>
              <a:rPr lang="ru-RU" sz="1800" dirty="0" smtClean="0">
                <a:solidFill>
                  <a:srgbClr val="C00000"/>
                </a:solidFill>
              </a:rPr>
              <a:t>год -50</a:t>
            </a:r>
            <a:r>
              <a:rPr lang="ru-RU" sz="1800" dirty="0">
                <a:solidFill>
                  <a:srgbClr val="C00000"/>
                </a:solidFill>
              </a:rPr>
              <a:t>%) </a:t>
            </a:r>
            <a:r>
              <a:rPr lang="ru-RU" sz="1800" dirty="0" smtClean="0">
                <a:solidFill>
                  <a:srgbClr val="C00000"/>
                </a:solidFill>
              </a:rPr>
              <a:t>Качество </a:t>
            </a:r>
            <a:r>
              <a:rPr lang="ru-RU" sz="1800" dirty="0">
                <a:solidFill>
                  <a:srgbClr val="C00000"/>
                </a:solidFill>
              </a:rPr>
              <a:t>по основной школе </a:t>
            </a:r>
            <a:r>
              <a:rPr lang="ru-RU" sz="1800" dirty="0" smtClean="0">
                <a:solidFill>
                  <a:srgbClr val="C00000"/>
                </a:solidFill>
              </a:rPr>
              <a:t>снизилось </a:t>
            </a:r>
            <a:r>
              <a:rPr lang="ru-RU" sz="1800" dirty="0">
                <a:solidFill>
                  <a:srgbClr val="C00000"/>
                </a:solidFill>
              </a:rPr>
              <a:t>за 3 года на </a:t>
            </a:r>
            <a:r>
              <a:rPr lang="ru-RU" sz="1800" dirty="0" smtClean="0">
                <a:solidFill>
                  <a:srgbClr val="C00000"/>
                </a:solidFill>
              </a:rPr>
              <a:t>2%. 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Число </a:t>
            </a:r>
            <a:r>
              <a:rPr lang="ru-RU" sz="1800" dirty="0">
                <a:solidFill>
                  <a:srgbClr val="C00000"/>
                </a:solidFill>
              </a:rPr>
              <a:t>отличников </a:t>
            </a:r>
            <a:r>
              <a:rPr lang="ru-RU" sz="1800" dirty="0" smtClean="0">
                <a:solidFill>
                  <a:srgbClr val="C00000"/>
                </a:solidFill>
              </a:rPr>
              <a:t>– снизилось  </a:t>
            </a:r>
            <a:r>
              <a:rPr lang="ru-RU" sz="1800" dirty="0">
                <a:solidFill>
                  <a:srgbClr val="C00000"/>
                </a:solidFill>
              </a:rPr>
              <a:t>на </a:t>
            </a:r>
            <a:r>
              <a:rPr lang="ru-RU" sz="1800" dirty="0" smtClean="0">
                <a:solidFill>
                  <a:srgbClr val="C00000"/>
                </a:solidFill>
              </a:rPr>
              <a:t>11 </a:t>
            </a:r>
            <a:r>
              <a:rPr lang="ru-RU" sz="1800" dirty="0">
                <a:solidFill>
                  <a:srgbClr val="C00000"/>
                </a:solidFill>
              </a:rPr>
              <a:t>человек. </a:t>
            </a:r>
            <a:endParaRPr lang="ru-RU" sz="1800" dirty="0" smtClean="0">
              <a:solidFill>
                <a:srgbClr val="C00000"/>
              </a:solidFill>
            </a:endParaRP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На 23 человека </a:t>
            </a:r>
            <a:r>
              <a:rPr lang="ru-RU" sz="1800" dirty="0">
                <a:solidFill>
                  <a:srgbClr val="C00000"/>
                </a:solidFill>
              </a:rPr>
              <a:t>выросло число </a:t>
            </a:r>
            <a:r>
              <a:rPr lang="ru-RU" sz="1800" dirty="0" smtClean="0">
                <a:solidFill>
                  <a:srgbClr val="C00000"/>
                </a:solidFill>
              </a:rPr>
              <a:t>хорошистов. 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2005688"/>
              </p:ext>
            </p:extLst>
          </p:nvPr>
        </p:nvGraphicFramePr>
        <p:xfrm>
          <a:off x="476250" y="965200"/>
          <a:ext cx="8296275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7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7900" y="1225484"/>
            <a:ext cx="8314441" cy="537327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/>
              <a:t>Изменение Типовых учебных планов и Типовых учебных программ для </a:t>
            </a:r>
            <a:r>
              <a:rPr lang="ru-RU" sz="5600" b="1" dirty="0" err="1"/>
              <a:t>предшкольных</a:t>
            </a:r>
            <a:r>
              <a:rPr lang="ru-RU" sz="5600" b="1" dirty="0"/>
              <a:t> классов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/>
              <a:t>Продолжительность </a:t>
            </a:r>
            <a:r>
              <a:rPr lang="ru-RU" sz="5600" dirty="0"/>
              <a:t>учебного года в 1 классах – 35 учебных недель, во 2-11 (12) классах – 36 учебных недель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/>
              <a:t>Приказ </a:t>
            </a:r>
            <a:r>
              <a:rPr lang="ru-RU" sz="5600" dirty="0"/>
              <a:t>Министра просвещения Республики Казахстан от 3 августа 2022 года № 348 </a:t>
            </a:r>
            <a:r>
              <a:rPr lang="ru-RU" sz="5600" dirty="0" smtClean="0"/>
              <a:t>− </a:t>
            </a:r>
            <a:r>
              <a:rPr lang="ru-RU" sz="5600" dirty="0"/>
              <a:t>«Об утверждении государственных общеобязательных стандартов дошкольного воспитания и обучения, начального, основного среднего и общего среднего, технического и профессионального, </a:t>
            </a:r>
            <a:r>
              <a:rPr lang="ru-RU" sz="5600" dirty="0" err="1"/>
              <a:t>послесреднего</a:t>
            </a:r>
            <a:r>
              <a:rPr lang="ru-RU" sz="5600" dirty="0"/>
              <a:t> образования» (далее – ГОСО</a:t>
            </a:r>
            <a:r>
              <a:rPr lang="ru-RU" sz="5600" dirty="0" smtClean="0"/>
              <a:t>); 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5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/>
              <a:t>В 2022-2023 учебном году организации образования выполняют следующие задачи: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✓ </a:t>
            </a:r>
            <a:r>
              <a:rPr lang="ru-RU" sz="5600" dirty="0"/>
              <a:t>обеспечение доступности качественного образования обучающимся;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✓ восполнение знаний у обучающихся;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✓ обеспечение безопасной и комфортной среды обучения;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✓ оснащение цифровой инфраструктурой и ресурсами;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✓ обеспечение инклюзивной среды обучения.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Справочно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i="1" dirty="0"/>
              <a:t>В одном календарном году: 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i="1" dirty="0"/>
              <a:t>каникулярных дней – 117 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i="1" dirty="0"/>
              <a:t>выходных и праздничных дней – 75, 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i="1" dirty="0"/>
              <a:t>дней учебы – 173 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i="1" dirty="0"/>
              <a:t>Итого дней отдыха для обучающихся в школах – 192 дня </a:t>
            </a:r>
            <a:r>
              <a:rPr lang="ru-RU" sz="5600" dirty="0"/>
              <a:t>	</a:t>
            </a:r>
          </a:p>
        </p:txBody>
      </p:sp>
      <p:pic>
        <p:nvPicPr>
          <p:cNvPr id="6" name="image1.jpe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692245">
            <a:off x="5816337" y="4025245"/>
            <a:ext cx="1350329" cy="2297723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88536" y="179109"/>
            <a:ext cx="8748074" cy="1046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УВП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2022-2023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6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101601"/>
            <a:ext cx="8286161" cy="660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Качество знаний и успеваемости в </a:t>
            </a:r>
            <a:r>
              <a:rPr lang="ru-RU" sz="2800" dirty="0" smtClean="0">
                <a:solidFill>
                  <a:srgbClr val="C00000"/>
                </a:solidFill>
              </a:rPr>
              <a:t>10-11 классах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20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12116928"/>
              </p:ext>
            </p:extLst>
          </p:nvPr>
        </p:nvGraphicFramePr>
        <p:xfrm>
          <a:off x="676177" y="965200"/>
          <a:ext cx="7991475" cy="378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 txBox="1">
            <a:spLocks/>
          </p:cNvSpPr>
          <p:nvPr/>
        </p:nvSpPr>
        <p:spPr>
          <a:xfrm>
            <a:off x="213147" y="4750879"/>
            <a:ext cx="8478365" cy="153679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Во </a:t>
            </a:r>
            <a:r>
              <a:rPr lang="ru-RU" sz="2000" b="1" dirty="0" smtClean="0">
                <a:solidFill>
                  <a:srgbClr val="C00000"/>
                </a:solidFill>
              </a:rPr>
              <a:t>10-11 </a:t>
            </a:r>
            <a:r>
              <a:rPr lang="ru-RU" sz="2000" b="1" dirty="0">
                <a:solidFill>
                  <a:srgbClr val="C00000"/>
                </a:solidFill>
              </a:rPr>
              <a:t>классах</a:t>
            </a:r>
            <a:r>
              <a:rPr lang="ru-RU" sz="2000" dirty="0">
                <a:solidFill>
                  <a:srgbClr val="C00000"/>
                </a:solidFill>
              </a:rPr>
              <a:t> аттестованы </a:t>
            </a:r>
            <a:r>
              <a:rPr lang="ru-RU" sz="2000" dirty="0" smtClean="0">
                <a:solidFill>
                  <a:srgbClr val="C00000"/>
                </a:solidFill>
              </a:rPr>
              <a:t>78 </a:t>
            </a:r>
            <a:r>
              <a:rPr lang="ru-RU" sz="2000" dirty="0">
                <a:solidFill>
                  <a:srgbClr val="C00000"/>
                </a:solidFill>
              </a:rPr>
              <a:t>учащихся.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11 (10ч.-2022г.) отличников – 14% показатель стабильный;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33 (24ч.-2022г</a:t>
            </a:r>
            <a:r>
              <a:rPr lang="ru-RU" sz="2000" dirty="0">
                <a:solidFill>
                  <a:srgbClr val="C00000"/>
                </a:solidFill>
              </a:rPr>
              <a:t>.)  хорошистов, что составило </a:t>
            </a:r>
            <a:r>
              <a:rPr lang="ru-RU" sz="2000" dirty="0" smtClean="0">
                <a:solidFill>
                  <a:srgbClr val="C00000"/>
                </a:solidFill>
              </a:rPr>
              <a:t>42%, что на 10% больше показателя прошлого учебного года.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Стабильный рост качества – на 10%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33951" y="2475478"/>
            <a:ext cx="3346704" cy="3474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Учащиеся </a:t>
            </a:r>
            <a:endParaRPr lang="ru-RU" dirty="0"/>
          </a:p>
          <a:p>
            <a:r>
              <a:rPr lang="ru-RU" dirty="0"/>
              <a:t>-мотивационные мероприятия </a:t>
            </a:r>
            <a:r>
              <a:rPr lang="ru-RU" dirty="0" smtClean="0"/>
              <a:t> (участие в олимпиадах, конкурсах, состязаниях)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-формирование ФГ в урочной, внеурочной деятельности, в системе дополнительного образования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82859" y="2418918"/>
            <a:ext cx="3346704" cy="3474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Педагогические работники </a:t>
            </a:r>
            <a:endParaRPr lang="ru-RU" dirty="0"/>
          </a:p>
          <a:p>
            <a:r>
              <a:rPr lang="ru-RU" dirty="0"/>
              <a:t>-повышение профессиональных компетенций </a:t>
            </a:r>
            <a:r>
              <a:rPr lang="ru-RU" dirty="0" smtClean="0"/>
              <a:t>через систему пробных тестирований на различных площадках</a:t>
            </a:r>
          </a:p>
          <a:p>
            <a:r>
              <a:rPr lang="ru-RU" dirty="0" smtClean="0"/>
              <a:t>-обмен опытом работы</a:t>
            </a:r>
            <a:endParaRPr lang="ru-RU" dirty="0"/>
          </a:p>
          <a:p>
            <a:r>
              <a:rPr lang="ru-RU" dirty="0" smtClean="0"/>
              <a:t>- составление программ</a:t>
            </a:r>
            <a:endParaRPr lang="ru-RU" dirty="0"/>
          </a:p>
          <a:p>
            <a:r>
              <a:rPr lang="ru-RU" dirty="0"/>
              <a:t>-включение в рабочие программы материалов с целью формирования и оценки уровня ФГ </a:t>
            </a:r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43060" y="111252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СОЗДАНИЕ УСЛОВИЙ ДЛЯ ФОРМИРОВАНИЯ ФУНКЦИОНАЛЬНОЙ ГРАМОТНОСТИ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7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3333741"/>
            <a:ext cx="7462042" cy="15262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http://gym1505.ru/sites/default/files/news/5984212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6" y="398601"/>
            <a:ext cx="2556144" cy="3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61" y="254524"/>
            <a:ext cx="7239785" cy="6975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ИНСТРУКТИВНО-МЕТОДИЧЕСКОЕ ПИСЬМО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072" y="923827"/>
            <a:ext cx="8427563" cy="5561814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Изменения </a:t>
            </a:r>
            <a:r>
              <a:rPr lang="ru-RU" sz="1600" i="1" dirty="0"/>
              <a:t>и дополнения в действующие НПА отражаются в информационной системе </a:t>
            </a:r>
            <a:r>
              <a:rPr lang="ru-RU" sz="1600" i="1" dirty="0" err="1"/>
              <a:t>Әділет</a:t>
            </a:r>
            <a:r>
              <a:rPr lang="ru-RU" sz="1600" i="1" dirty="0"/>
              <a:t>. </a:t>
            </a:r>
            <a:endParaRPr lang="ru-RU" sz="1600" dirty="0"/>
          </a:p>
          <a:p>
            <a:r>
              <a:rPr lang="ru-RU" sz="1600" dirty="0"/>
              <a:t>✓ </a:t>
            </a:r>
            <a:r>
              <a:rPr lang="ru-RU" sz="1600" i="1" dirty="0"/>
              <a:t>ГОСО, </a:t>
            </a:r>
            <a:r>
              <a:rPr lang="ru-RU" sz="1600" i="1" dirty="0" err="1"/>
              <a:t>ТУПы</a:t>
            </a:r>
            <a:r>
              <a:rPr lang="ru-RU" sz="1600" i="1" dirty="0"/>
              <a:t>, Типовые учебные программы размещены на сайте Национальной академии образования им. </a:t>
            </a:r>
            <a:r>
              <a:rPr lang="ru-RU" sz="1600" i="1" dirty="0" err="1"/>
              <a:t>И.Алтынсарина</a:t>
            </a:r>
            <a:r>
              <a:rPr lang="ru-RU" sz="1600" i="1" dirty="0"/>
              <a:t> </a:t>
            </a:r>
            <a:r>
              <a:rPr lang="ru-RU" sz="1600" dirty="0"/>
              <a:t>(uba.edu.kz)</a:t>
            </a:r>
            <a:r>
              <a:rPr lang="ru-RU" sz="1600" i="1" dirty="0"/>
              <a:t>. </a:t>
            </a:r>
            <a:endParaRPr lang="ru-RU" sz="1600" dirty="0"/>
          </a:p>
          <a:p>
            <a:r>
              <a:rPr lang="ru-RU" sz="1600" dirty="0"/>
              <a:t>✓ </a:t>
            </a:r>
            <a:r>
              <a:rPr lang="ru-RU" sz="1600" i="1" dirty="0"/>
              <a:t>Администрации организаций образования необходимо распечатать по одному экземпляру ГОСО, </a:t>
            </a:r>
            <a:r>
              <a:rPr lang="ru-RU" sz="1600" i="1" dirty="0" err="1"/>
              <a:t>ТУПов</a:t>
            </a:r>
            <a:r>
              <a:rPr lang="ru-RU" sz="1600" i="1" dirty="0"/>
              <a:t>, Типовых учебных программ начального, основного среднего, </a:t>
            </a:r>
            <a:r>
              <a:rPr lang="ru-RU" sz="1600" i="1" dirty="0" smtClean="0"/>
              <a:t>общего </a:t>
            </a:r>
            <a:r>
              <a:rPr lang="ru-RU" sz="1600" i="1" dirty="0"/>
              <a:t>среднего уровня образования.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✓ </a:t>
            </a:r>
            <a:r>
              <a:rPr lang="ru-RU" sz="1600" i="1" dirty="0"/>
              <a:t>Педагоги могут работать с электронными вариантами ГОСО, </a:t>
            </a:r>
            <a:r>
              <a:rPr lang="ru-RU" sz="1600" i="1" dirty="0" err="1"/>
              <a:t>ТУПов</a:t>
            </a:r>
            <a:r>
              <a:rPr lang="ru-RU" sz="1600" i="1" dirty="0"/>
              <a:t>, Типовых учебных программ. </a:t>
            </a:r>
            <a:endParaRPr lang="ru-RU" sz="1600" i="1" dirty="0" smtClean="0"/>
          </a:p>
          <a:p>
            <a:r>
              <a:rPr lang="ru-RU" sz="1600" i="1" dirty="0" smtClean="0"/>
              <a:t>Занятия</a:t>
            </a:r>
            <a:r>
              <a:rPr lang="ru-RU" sz="1600" i="1" dirty="0"/>
              <a:t>, выпавшие на праздничные дни, переносятся на другие дни. В этом случае темы уроков/цели обучения необходимо интегрировать согласно содержанию учебной программы. </a:t>
            </a:r>
            <a:endParaRPr lang="ru-RU" sz="1600" dirty="0"/>
          </a:p>
          <a:p>
            <a:r>
              <a:rPr lang="ru-RU" sz="1600" i="1" dirty="0" smtClean="0"/>
              <a:t>При </a:t>
            </a:r>
            <a:r>
              <a:rPr lang="ru-RU" sz="1600" i="1" dirty="0"/>
              <a:t>этом дополнительно часы не выделяются. В классных журналах темы объединенных уроков указываются в одной строке. </a:t>
            </a:r>
            <a:endParaRPr lang="ru-RU" sz="1600" dirty="0"/>
          </a:p>
          <a:p>
            <a:r>
              <a:rPr lang="ru-RU" sz="1600" i="1" dirty="0" smtClean="0"/>
              <a:t>Изменения </a:t>
            </a:r>
            <a:r>
              <a:rPr lang="ru-RU" sz="1600" i="1" dirty="0"/>
              <a:t>на основании приказа руководителя организации образования отражаются в электронном журнале. </a:t>
            </a:r>
            <a:endParaRPr lang="ru-RU" sz="1600" dirty="0"/>
          </a:p>
          <a:p>
            <a:r>
              <a:rPr lang="ru-RU" sz="1600" i="1" dirty="0" smtClean="0"/>
              <a:t>Пр</a:t>
            </a:r>
            <a:r>
              <a:rPr lang="ru-RU" sz="1600" i="1" dirty="0"/>
              <a:t>. ТУП на 2022-2023 учебный год расположены здесь </a:t>
            </a:r>
            <a:r>
              <a:rPr lang="ru-RU" sz="16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	</a:t>
            </a:r>
          </a:p>
        </p:txBody>
      </p:sp>
      <p:pic>
        <p:nvPicPr>
          <p:cNvPr id="6" name="image1.jpe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692245">
            <a:off x="7598945" y="4543719"/>
            <a:ext cx="1350329" cy="22977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9" y="124171"/>
            <a:ext cx="1941234" cy="64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74" y="5068203"/>
            <a:ext cx="1789797" cy="178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56"/>
            <a:ext cx="91399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5353" y="1319753"/>
            <a:ext cx="8408709" cy="5844618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Изменения </a:t>
            </a:r>
            <a:r>
              <a:rPr lang="ru-RU" sz="1800" dirty="0"/>
              <a:t>в Типовых учебных планах для 1-х классов: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     - </a:t>
            </a:r>
            <a:r>
              <a:rPr lang="ru-RU" sz="1800" dirty="0"/>
              <a:t>в школах с неказахским языком обучения </a:t>
            </a:r>
            <a:r>
              <a:rPr lang="ru-RU" sz="1800" dirty="0" smtClean="0"/>
              <a:t> изучаются предметы  – </a:t>
            </a:r>
            <a:r>
              <a:rPr lang="ru-RU" sz="1800" dirty="0"/>
              <a:t>«Букварь» и «Обучение грамоте», «Казахский язык» </a:t>
            </a: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- </a:t>
            </a:r>
            <a:r>
              <a:rPr lang="ru-RU" sz="1800" i="1" dirty="0"/>
              <a:t>Изменения в ТУП начальной </a:t>
            </a:r>
            <a:r>
              <a:rPr lang="ru-RU" sz="1800" i="1" dirty="0" smtClean="0"/>
              <a:t>школы вводятся поэтапно с 2022-2023 уч. года </a:t>
            </a:r>
            <a:r>
              <a:rPr lang="ru-RU" sz="1800" dirty="0"/>
              <a:t>	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Предмет</a:t>
            </a:r>
            <a:r>
              <a:rPr lang="ru-RU" sz="1800" dirty="0" smtClean="0"/>
              <a:t> </a:t>
            </a:r>
            <a:r>
              <a:rPr lang="ru-RU" sz="1800" dirty="0"/>
              <a:t>«Самопознание» исключен из инвариантного компонента Типового учебного плана </a:t>
            </a:r>
          </a:p>
          <a:p>
            <a:r>
              <a:rPr lang="ru-RU" sz="1800" dirty="0" smtClean="0"/>
              <a:t>Предмет </a:t>
            </a:r>
            <a:r>
              <a:rPr lang="ru-RU" sz="1800" dirty="0"/>
              <a:t>«Художественный труд» в 1 классе разделен на два предмета – «Трудовое обучение» и «Изобразительное искусство» </a:t>
            </a:r>
            <a:endParaRPr lang="ru-RU" sz="1800" dirty="0" smtClean="0"/>
          </a:p>
          <a:p>
            <a:r>
              <a:rPr lang="ru-RU" sz="1800" b="1" dirty="0">
                <a:solidFill>
                  <a:srgbClr val="002060"/>
                </a:solidFill>
              </a:rPr>
              <a:t>О предмете «Художественный </a:t>
            </a:r>
            <a:r>
              <a:rPr lang="ru-RU" sz="1800" b="1" dirty="0" smtClean="0">
                <a:solidFill>
                  <a:srgbClr val="002060"/>
                </a:solidFill>
              </a:rPr>
              <a:t>труд»</a:t>
            </a:r>
            <a:r>
              <a:rPr lang="ru-RU" sz="1800" dirty="0" smtClean="0">
                <a:solidFill>
                  <a:srgbClr val="002060"/>
                </a:solidFill>
              </a:rPr>
              <a:t>:  Предмет </a:t>
            </a:r>
            <a:r>
              <a:rPr lang="ru-RU" sz="1800" dirty="0">
                <a:solidFill>
                  <a:srgbClr val="002060"/>
                </a:solidFill>
              </a:rPr>
              <a:t>Художественный труд» (1–9 классы) разделен на два предмета «Трудовое обучение (1–4 классы) «Технология» (5–9 классы) и «Изобразительно искусство» (1–6 классы).</a:t>
            </a:r>
          </a:p>
          <a:p>
            <a:r>
              <a:rPr lang="ru-RU" sz="1800" dirty="0" smtClean="0"/>
              <a:t>Восполнение </a:t>
            </a:r>
            <a:r>
              <a:rPr lang="ru-RU" sz="1800" dirty="0"/>
              <a:t>пробелов в знаниях обучающихся </a:t>
            </a:r>
          </a:p>
          <a:p>
            <a:r>
              <a:rPr lang="ru-RU" sz="1800" dirty="0"/>
              <a:t>Индивидуальная работа со слабоуспевающими 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Изменения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в итоговой аттестации обучающихся для претендентов на знак «Алтын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белгі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» 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Курс «Глобальные компетенции»: со 2 по 11 классы.</a:t>
            </a:r>
          </a:p>
          <a:p>
            <a:pPr marL="0" indent="0">
              <a:buNone/>
            </a:pPr>
            <a:r>
              <a:rPr lang="ru-RU" sz="1400" dirty="0"/>
              <a:t>		</a:t>
            </a:r>
          </a:p>
          <a:p>
            <a:endParaRPr lang="ru-RU" sz="14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88536" y="179109"/>
            <a:ext cx="8748074" cy="1046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УВП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2022-2023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5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411" y="101826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«ПАТРИОТИЗМ И ГЛОБАЛЬНЫЕ КОМПЕТЕНЦИИ» (2–11 классы)</a:t>
            </a:r>
          </a:p>
        </p:txBody>
      </p:sp>
      <p:pic>
        <p:nvPicPr>
          <p:cNvPr id="1026" name="Picture 2" descr="C:\Users\Ученик 3\Desktop\fabqk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8" y="1564850"/>
            <a:ext cx="8380427" cy="46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8055" y="1421144"/>
            <a:ext cx="522789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536" y="179110"/>
            <a:ext cx="8748074" cy="659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в ИМП 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28650" y="838986"/>
            <a:ext cx="3886200" cy="5337977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Адаптация </a:t>
            </a:r>
            <a:r>
              <a:rPr lang="ru-RU" dirty="0">
                <a:solidFill>
                  <a:srgbClr val="002060"/>
                </a:solidFill>
              </a:rPr>
              <a:t>учебных программ для обучающихся с ООП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Создание условий для детей ООП через оценку особых образовательных потребностей.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Психолого-педагогическое </a:t>
            </a:r>
            <a:r>
              <a:rPr lang="ru-RU" dirty="0">
                <a:solidFill>
                  <a:srgbClr val="002060"/>
                </a:solidFill>
              </a:rPr>
              <a:t>сопровождение обучающихся с ООП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Увеличение квоты для социально уязвимых слоев </a:t>
            </a:r>
            <a:r>
              <a:rPr lang="ru-RU" dirty="0" smtClean="0">
                <a:solidFill>
                  <a:srgbClr val="002060"/>
                </a:solidFill>
              </a:rPr>
              <a:t>населения.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29150" y="895546"/>
            <a:ext cx="3886200" cy="5281417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Моральное </a:t>
            </a:r>
            <a:r>
              <a:rPr lang="ru-RU" dirty="0">
                <a:solidFill>
                  <a:srgbClr val="002060"/>
                </a:solidFill>
              </a:rPr>
              <a:t>и материальное поощрение педагогов, тренеров, воспитавших талантливых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Предоставление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победителям и призерам международных предметных олимпиад и подготовившим их педагогам единовременных денежных премий </a:t>
            </a:r>
          </a:p>
          <a:p>
            <a:r>
              <a:rPr lang="ru-RU" dirty="0">
                <a:solidFill>
                  <a:srgbClr val="002060"/>
                </a:solidFill>
              </a:rPr>
              <a:t>Предоставление талантливым детям грантов для поступления в вуз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3" name="Текст 10"/>
          <p:cNvSpPr>
            <a:spLocks noGrp="1"/>
          </p:cNvSpPr>
          <p:nvPr>
            <p:ph type="body" idx="1"/>
          </p:nvPr>
        </p:nvSpPr>
        <p:spPr>
          <a:xfrm>
            <a:off x="4572000" y="857839"/>
            <a:ext cx="4406280" cy="53894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3600" dirty="0" smtClean="0"/>
          </a:p>
          <a:p>
            <a:endParaRPr lang="ru-RU" sz="8000" dirty="0" smtClean="0"/>
          </a:p>
          <a:p>
            <a:endParaRPr lang="ru-RU" sz="8000" dirty="0"/>
          </a:p>
          <a:p>
            <a:endParaRPr lang="ru-RU" sz="8000" dirty="0" smtClean="0"/>
          </a:p>
          <a:p>
            <a:endParaRPr lang="ru-RU" sz="8000" dirty="0"/>
          </a:p>
          <a:p>
            <a:endParaRPr lang="ru-RU" sz="8000" dirty="0" smtClean="0"/>
          </a:p>
          <a:p>
            <a:pPr algn="l"/>
            <a:endParaRPr lang="ru-RU" sz="8000" dirty="0"/>
          </a:p>
          <a:p>
            <a:pPr algn="l"/>
            <a:endParaRPr lang="ru-RU" sz="8000" dirty="0" smtClean="0"/>
          </a:p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будет построен учебный процесс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11085" y="1442300"/>
            <a:ext cx="4187097" cy="521302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Продолжится работа по ротации директоров.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Продолжится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подушевое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финансирование.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Внесение изменений в Правила приема педагогов на работу.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Создание платформы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Үздік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педагог».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Программа вхождения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профессию 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истематические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взаимопосещения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уроков педагогами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формат отношений «Школа–родитель» (руководитель школы встречает у входа и провожает обучающихся).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Переход школ на ПХВ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3"/>
          </p:nvPr>
        </p:nvSpPr>
        <p:spPr>
          <a:xfrm>
            <a:off x="197964" y="744538"/>
            <a:ext cx="4272732" cy="6318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dirty="0" smtClean="0"/>
              <a:t>Как</a:t>
            </a:r>
            <a:r>
              <a:rPr lang="ru-RU" dirty="0" smtClean="0"/>
              <a:t> будет </a:t>
            </a:r>
            <a:r>
              <a:rPr lang="ru-RU" sz="2200" dirty="0" smtClean="0"/>
              <a:t>построено</a:t>
            </a:r>
            <a:r>
              <a:rPr lang="ru-RU" dirty="0" smtClean="0"/>
              <a:t> </a:t>
            </a:r>
            <a:r>
              <a:rPr lang="ru-RU" sz="2200" dirty="0" smtClean="0"/>
              <a:t>управление  школой</a:t>
            </a:r>
            <a:endParaRPr lang="ru-RU" sz="22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49451" y="1442300"/>
            <a:ext cx="4392891" cy="5175315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Организация работы летней школы/Восполнение пробелов в знаниях обучающихся.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Работа со слабоуспевающими.</a:t>
            </a:r>
          </a:p>
          <a:p>
            <a:r>
              <a:rPr lang="ru-RU" sz="2400" dirty="0" smtClean="0"/>
              <a:t>Проведение </a:t>
            </a:r>
            <a:r>
              <a:rPr lang="ru-RU" sz="2400" dirty="0"/>
              <a:t>ранней </a:t>
            </a:r>
            <a:r>
              <a:rPr lang="ru-RU" sz="2400" dirty="0" err="1"/>
              <a:t>профориентационной</a:t>
            </a:r>
            <a:r>
              <a:rPr lang="ru-RU" sz="2400" dirty="0"/>
              <a:t> работы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Введение должности «Педагог-</a:t>
            </a:r>
            <a:r>
              <a:rPr lang="ru-RU" sz="2400" dirty="0" err="1"/>
              <a:t>профориентатор</a:t>
            </a:r>
            <a:r>
              <a:rPr lang="ru-RU" sz="2400" dirty="0"/>
              <a:t>»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Мониторинг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образовательных достижений обучающихся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    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4, 9 классы).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Оценка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особых образовательных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потребностей.</a:t>
            </a:r>
          </a:p>
          <a:p>
            <a:r>
              <a:rPr lang="ru-RU" sz="2400" dirty="0" smtClean="0"/>
              <a:t>Внедрение </a:t>
            </a:r>
            <a:r>
              <a:rPr lang="ru-RU" sz="2400" dirty="0"/>
              <a:t>пилотных проектов «Комплекс «Опорная школа – магнитные школы», «Виртуальная школа», «Цифровой учитель» 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50829" y="179110"/>
            <a:ext cx="8785781" cy="546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4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3" name="Текст 10"/>
          <p:cNvSpPr>
            <a:spLocks noGrp="1"/>
          </p:cNvSpPr>
          <p:nvPr>
            <p:ph type="body" idx="1"/>
          </p:nvPr>
        </p:nvSpPr>
        <p:spPr>
          <a:xfrm>
            <a:off x="4572000" y="593889"/>
            <a:ext cx="4406280" cy="71805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3600" dirty="0" smtClean="0"/>
          </a:p>
          <a:p>
            <a:pPr algn="ctr"/>
            <a:r>
              <a:rPr lang="ru-RU" sz="8000" dirty="0" smtClean="0"/>
              <a:t>Как </a:t>
            </a:r>
            <a:r>
              <a:rPr lang="ru-RU" sz="8000" dirty="0"/>
              <a:t>будет проводиться воспитательная работа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11085" y="1442300"/>
            <a:ext cx="4187097" cy="52130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Проведение мероприятий, посвященных Году детей.</a:t>
            </a:r>
          </a:p>
          <a:p>
            <a:r>
              <a:rPr lang="ru-RU" dirty="0"/>
              <a:t>Развитие детского движения.</a:t>
            </a:r>
          </a:p>
          <a:p>
            <a:r>
              <a:rPr lang="ru-RU" dirty="0"/>
              <a:t>Дебаты, день/неделя самоуправления, читающая школа, театр, медиация.</a:t>
            </a:r>
          </a:p>
          <a:p>
            <a:r>
              <a:rPr lang="ru-RU" dirty="0"/>
              <a:t>Концептуальные основы воспитания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Формирование культурной среды школы на основе национальных </a:t>
            </a:r>
            <a:r>
              <a:rPr lang="ru-RU" dirty="0" smtClean="0"/>
              <a:t>ценностей: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слов «</a:t>
            </a:r>
            <a:r>
              <a:rPr lang="ru-RU" dirty="0" err="1"/>
              <a:t>Қайырлы</a:t>
            </a:r>
            <a:r>
              <a:rPr lang="ru-RU" dirty="0"/>
              <a:t> </a:t>
            </a:r>
            <a:r>
              <a:rPr lang="ru-RU" dirty="0" err="1"/>
              <a:t>таң</a:t>
            </a:r>
            <a:r>
              <a:rPr lang="ru-RU" dirty="0"/>
              <a:t>», «</a:t>
            </a:r>
            <a:r>
              <a:rPr lang="ru-RU" dirty="0" err="1"/>
              <a:t>Қайырлы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», «</a:t>
            </a:r>
            <a:r>
              <a:rPr lang="ru-RU" dirty="0" err="1"/>
              <a:t>Қайырлы</a:t>
            </a:r>
            <a:r>
              <a:rPr lang="ru-RU" dirty="0"/>
              <a:t> </a:t>
            </a:r>
            <a:r>
              <a:rPr lang="ru-RU" dirty="0" err="1"/>
              <a:t>кеш</a:t>
            </a:r>
            <a:r>
              <a:rPr lang="ru-RU" dirty="0"/>
              <a:t>», «</a:t>
            </a:r>
            <a:r>
              <a:rPr lang="ru-RU" dirty="0" err="1"/>
              <a:t>Сау</a:t>
            </a:r>
            <a:r>
              <a:rPr lang="ru-RU" dirty="0"/>
              <a:t> </a:t>
            </a:r>
            <a:r>
              <a:rPr lang="ru-RU" dirty="0" err="1"/>
              <a:t>болыңыз</a:t>
            </a:r>
            <a:r>
              <a:rPr lang="ru-RU" dirty="0" smtClean="0"/>
              <a:t>».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Обучающийся </a:t>
            </a:r>
            <a:r>
              <a:rPr lang="ru-RU" dirty="0"/>
              <a:t>обращаются педагогу, используя слово «</a:t>
            </a:r>
            <a:r>
              <a:rPr lang="ru-RU" dirty="0" err="1"/>
              <a:t>Мұғалім</a:t>
            </a:r>
            <a:r>
              <a:rPr lang="ru-RU" dirty="0"/>
              <a:t>» или по имени </a:t>
            </a:r>
            <a:r>
              <a:rPr lang="ru-RU" dirty="0" smtClean="0"/>
              <a:t>отчеству.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Педагог </a:t>
            </a:r>
            <a:r>
              <a:rPr lang="ru-RU" dirty="0"/>
              <a:t>обращается к обучающемуся строго по имени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Личностные отношения (приветствие, обращение, звонок) на основе национальных ценностей.</a:t>
            </a:r>
          </a:p>
          <a:p>
            <a:r>
              <a:rPr lang="ru-RU" dirty="0"/>
              <a:t>Формирование культуры инклюзивной среды.</a:t>
            </a:r>
          </a:p>
          <a:p>
            <a:r>
              <a:rPr lang="ru-RU" dirty="0"/>
              <a:t>20-минутное чтение книг ежедневно.</a:t>
            </a:r>
          </a:p>
          <a:p>
            <a:r>
              <a:rPr lang="ru-RU" dirty="0"/>
              <a:t>Эффективное использование в процессе обучения цифрового контента и ресурсов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Использование </a:t>
            </a:r>
            <a:r>
              <a:rPr lang="ru-RU" dirty="0" err="1"/>
              <a:t>видеоуроков</a:t>
            </a:r>
            <a:r>
              <a:rPr lang="ru-RU" dirty="0"/>
              <a:t> как дополнительный образовательный ресурс.</a:t>
            </a:r>
          </a:p>
          <a:p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3"/>
          </p:nvPr>
        </p:nvSpPr>
        <p:spPr>
          <a:xfrm>
            <a:off x="197964" y="744538"/>
            <a:ext cx="4272732" cy="6318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/>
              <a:t>Как будет проводиться воспитательная работа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77732" y="1442300"/>
            <a:ext cx="4392891" cy="5175315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ОРИЕНТИРЫ</a:t>
            </a:r>
            <a:r>
              <a:rPr lang="ru-RU" sz="2400" dirty="0"/>
              <a:t>: </a:t>
            </a:r>
            <a:r>
              <a:rPr lang="ru-RU" sz="2400" b="1" dirty="0"/>
              <a:t>2022 год </a:t>
            </a:r>
            <a:r>
              <a:rPr lang="ru-RU" sz="2400" dirty="0"/>
              <a:t>объявлен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ГОДОМ ДЕТЕЙ</a:t>
            </a:r>
          </a:p>
          <a:p>
            <a:r>
              <a:rPr lang="ru-RU" sz="2400" dirty="0"/>
              <a:t>Приоритетом при организации воспитательной работы является уважение и доверие к личности ребенка, обеспечение прав и законных интересов детей, недопущение их дискриминации.</a:t>
            </a:r>
          </a:p>
          <a:p>
            <a:r>
              <a:rPr lang="ru-RU" sz="2400" b="1" dirty="0"/>
              <a:t>ПАМЯТНЫЕ ДАТЫ В НОВОМ УЧЕБНОМ ГОДУ</a:t>
            </a:r>
          </a:p>
          <a:p>
            <a:r>
              <a:rPr lang="ru-RU" sz="2400" dirty="0"/>
              <a:t>30 лет Государственным символам Республики Казахстан</a:t>
            </a:r>
          </a:p>
          <a:p>
            <a:r>
              <a:rPr lang="ru-RU" sz="2400" dirty="0"/>
              <a:t>100-летие Розы </a:t>
            </a:r>
            <a:r>
              <a:rPr lang="ru-RU" sz="2400" dirty="0" err="1"/>
              <a:t>Баглановой</a:t>
            </a:r>
            <a:endParaRPr lang="ru-RU" sz="2400" dirty="0"/>
          </a:p>
          <a:p>
            <a:r>
              <a:rPr lang="ru-RU" sz="2400" dirty="0"/>
              <a:t>800-летие Султана </a:t>
            </a:r>
            <a:r>
              <a:rPr lang="ru-RU" sz="2400" dirty="0" err="1"/>
              <a:t>Бейбарса</a:t>
            </a:r>
            <a:endParaRPr lang="ru-RU" sz="2400" dirty="0"/>
          </a:p>
          <a:p>
            <a:r>
              <a:rPr lang="ru-RU" sz="2400" dirty="0"/>
              <a:t>30-летие вступления Казахстана в ООН</a:t>
            </a:r>
          </a:p>
          <a:p>
            <a:r>
              <a:rPr lang="ru-RU" sz="2400" dirty="0"/>
              <a:t>100-летие </a:t>
            </a:r>
            <a:r>
              <a:rPr lang="ru-RU" sz="2400" dirty="0" err="1"/>
              <a:t>Азильхана</a:t>
            </a:r>
            <a:r>
              <a:rPr lang="ru-RU" sz="2400" dirty="0"/>
              <a:t> </a:t>
            </a:r>
            <a:r>
              <a:rPr lang="ru-RU" sz="2400" dirty="0" err="1"/>
              <a:t>Нуршаикова</a:t>
            </a:r>
            <a:endParaRPr lang="ru-RU" sz="2400" dirty="0"/>
          </a:p>
          <a:p>
            <a:r>
              <a:rPr lang="ru-RU" sz="2400" dirty="0"/>
              <a:t>100-летие </a:t>
            </a:r>
            <a:r>
              <a:rPr lang="ru-RU" sz="2400" dirty="0" err="1"/>
              <a:t>Талгата</a:t>
            </a:r>
            <a:r>
              <a:rPr lang="ru-RU" sz="2400" dirty="0"/>
              <a:t> </a:t>
            </a:r>
            <a:r>
              <a:rPr lang="ru-RU" sz="2400" dirty="0" err="1"/>
              <a:t>Бигельдинова</a:t>
            </a:r>
            <a:endParaRPr lang="ru-RU" sz="2400" dirty="0"/>
          </a:p>
          <a:p>
            <a:r>
              <a:rPr lang="ru-RU" sz="2400" dirty="0"/>
              <a:t>150 лет со дня рождения Ахмета </a:t>
            </a:r>
            <a:r>
              <a:rPr lang="ru-RU" sz="2400" dirty="0" err="1"/>
              <a:t>Байтурсынова</a:t>
            </a:r>
            <a:endParaRPr lang="ru-RU" sz="2400" dirty="0"/>
          </a:p>
          <a:p>
            <a:r>
              <a:rPr lang="ru-RU" sz="2400" dirty="0"/>
              <a:t>100-летие </a:t>
            </a:r>
            <a:r>
              <a:rPr lang="ru-RU" sz="2400" dirty="0" err="1"/>
              <a:t>Маншук</a:t>
            </a:r>
            <a:r>
              <a:rPr lang="ru-RU" sz="2400" dirty="0"/>
              <a:t> </a:t>
            </a:r>
            <a:r>
              <a:rPr lang="ru-RU" sz="2400" dirty="0" err="1"/>
              <a:t>Маметовой</a:t>
            </a:r>
            <a:endParaRPr lang="ru-RU" sz="2400" dirty="0"/>
          </a:p>
          <a:p>
            <a:endParaRPr lang="ru-RU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50829" y="179110"/>
            <a:ext cx="8785781" cy="584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в ИМП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3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50829" y="179110"/>
            <a:ext cx="8889476" cy="9615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предотвращению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244338"/>
            <a:ext cx="7886700" cy="5213023"/>
          </a:xfrm>
        </p:spPr>
        <p:txBody>
          <a:bodyPr>
            <a:noAutofit/>
          </a:bodyPr>
          <a:lstStyle/>
          <a:p>
            <a:r>
              <a:rPr lang="ru-RU" sz="1600" dirty="0"/>
              <a:t> Общешкольный подход, направленный на всех учащихся, их родителей и взрослых в школе, включая администрацию, учителей и обслуживающий персонал.</a:t>
            </a:r>
          </a:p>
          <a:p>
            <a:r>
              <a:rPr lang="ru-RU" sz="1600" dirty="0"/>
              <a:t>• Развитие позитивных взаимоотношений среди обучающихся.</a:t>
            </a:r>
          </a:p>
          <a:p>
            <a:r>
              <a:rPr lang="ru-RU" sz="1600" dirty="0"/>
              <a:t>• Поддерживающее отношение со стороны педагогов.</a:t>
            </a:r>
          </a:p>
          <a:p>
            <a:r>
              <a:rPr lang="ru-RU" sz="1600" dirty="0"/>
              <a:t>• Популяризация и моделирование позитивного </a:t>
            </a:r>
            <a:r>
              <a:rPr lang="ru-RU" sz="1600" dirty="0" err="1" smtClean="0"/>
              <a:t>родительства</a:t>
            </a:r>
            <a:r>
              <a:rPr lang="ru-RU" sz="1600" dirty="0" smtClean="0"/>
              <a:t>  </a:t>
            </a:r>
            <a:r>
              <a:rPr lang="ru-RU" sz="1600" dirty="0"/>
              <a:t>для родителей обучающихся.</a:t>
            </a:r>
          </a:p>
          <a:p>
            <a:r>
              <a:rPr lang="ru-RU" sz="1600" dirty="0"/>
              <a:t>«Благополучие детей – надежная гарантия успешного будущего страны».</a:t>
            </a:r>
            <a:br>
              <a:rPr lang="ru-RU" sz="1600" dirty="0"/>
            </a:br>
            <a:r>
              <a:rPr lang="ru-RU" sz="1600" dirty="0"/>
              <a:t>Президент РК К.-Ж. Токаев</a:t>
            </a:r>
          </a:p>
          <a:p>
            <a:r>
              <a:rPr lang="ru-RU" sz="1600" dirty="0"/>
              <a:t>Перемены должны способствовать свободной игровой деятельности для обеспечения социально-эмоционального благополучия обучающихся.</a:t>
            </a:r>
          </a:p>
          <a:p>
            <a:r>
              <a:rPr lang="ru-RU" sz="1600" dirty="0"/>
              <a:t>Родительские собрания могут быть организационными, текущими или тематическими, итоговыми, общешкольными и групповыми.</a:t>
            </a:r>
          </a:p>
          <a:p>
            <a:r>
              <a:rPr lang="ru-RU" sz="1600" dirty="0"/>
              <a:t>Родительские собрания проводятся в формате дней открытых дверей, что позволяет родителю/законному представителю: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встретиться </a:t>
            </a:r>
            <a:r>
              <a:rPr lang="ru-RU" sz="1600" dirty="0"/>
              <a:t>индивидуально с каждым педагогом;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получить </a:t>
            </a:r>
            <a:r>
              <a:rPr lang="ru-RU" sz="1600" dirty="0"/>
              <a:t>полную информацию о своем </a:t>
            </a:r>
            <a:r>
              <a:rPr lang="ru-RU" sz="1600" dirty="0" smtClean="0"/>
              <a:t>ребенке;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узнать </a:t>
            </a:r>
            <a:r>
              <a:rPr lang="ru-RU" sz="1600" dirty="0"/>
              <a:t>его успеваемость по предметам, отношение к урокам, успехи и достижения.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67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1708</Words>
  <Application>Microsoft Office PowerPoint</Application>
  <PresentationFormat>Экран (4:3)</PresentationFormat>
  <Paragraphs>291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ИНСТРУКТИВНО-МЕТОДИЧЕСКОЕ ПИСЬМО</vt:lpstr>
      <vt:lpstr>Презентация PowerPoint</vt:lpstr>
      <vt:lpstr>КУРС «ПАТРИОТИЗМ И ГЛОБАЛЬНЫЕ КОМПЕТЕНЦИИ» (2–11 классы)</vt:lpstr>
      <vt:lpstr>Новые разделы в ИМП в 2022-2023 уч.г. </vt:lpstr>
      <vt:lpstr>Новые разделы в ИМП</vt:lpstr>
      <vt:lpstr>Новые разделы в ИМП   </vt:lpstr>
      <vt:lpstr>Меры по предотвращению буллинга/кибербуллинга   </vt:lpstr>
      <vt:lpstr>МОНИТОРИНГ ОБРАЗОВАТЕЛЬНЫХ ДОСТИЖЕНИЙ ОБУЧАЮЩИХСЯ  / МОДО    </vt:lpstr>
      <vt:lpstr>КАК БУДЕТ ОРГАНИЗОВАНО  ДИСТАНЦИОННОЕ ОБУЧЕНИЕ    </vt:lpstr>
      <vt:lpstr> ҮЗДІК ПЕДАГОГТЕР/ ЛУЧШИЙ ПЕДАГОГ    </vt:lpstr>
      <vt:lpstr>Презентация PowerPoint</vt:lpstr>
      <vt:lpstr>Презентация PowerPoint</vt:lpstr>
      <vt:lpstr>Презентация PowerPoint</vt:lpstr>
      <vt:lpstr>Анализ учебной деятельности школы</vt:lpstr>
      <vt:lpstr>Презентация PowerPoint</vt:lpstr>
      <vt:lpstr>Качество знаний и успеваемости в НШ</vt:lpstr>
      <vt:lpstr>Качество знаний и успеваемости в 5-9 классах</vt:lpstr>
      <vt:lpstr>Качество знаний и успеваемости в 10-11 классах</vt:lpstr>
      <vt:lpstr>СОЗДАНИЕ УСЛОВИЙ ДЛЯ ФОРМИРОВАНИЯ ФУНКЦИОНАЛЬНОЙ ГРАМОТНОСТИ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Ученик 3</cp:lastModifiedBy>
  <cp:revision>65</cp:revision>
  <dcterms:created xsi:type="dcterms:W3CDTF">2013-11-19T05:52:05Z</dcterms:created>
  <dcterms:modified xsi:type="dcterms:W3CDTF">2023-03-12T17:06:36Z</dcterms:modified>
</cp:coreProperties>
</file>