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6" r:id="rId2"/>
    <p:sldMasterId id="2147483809" r:id="rId3"/>
    <p:sldMasterId id="2147483815" r:id="rId4"/>
    <p:sldMasterId id="2147483828" r:id="rId5"/>
  </p:sldMasterIdLst>
  <p:sldIdLst>
    <p:sldId id="282" r:id="rId6"/>
    <p:sldId id="285" r:id="rId7"/>
    <p:sldId id="286" r:id="rId8"/>
    <p:sldId id="287" r:id="rId9"/>
    <p:sldId id="268" r:id="rId10"/>
    <p:sldId id="295" r:id="rId11"/>
    <p:sldId id="289" r:id="rId12"/>
    <p:sldId id="297" r:id="rId13"/>
    <p:sldId id="298" r:id="rId14"/>
    <p:sldId id="269" r:id="rId15"/>
    <p:sldId id="275" r:id="rId16"/>
    <p:sldId id="288" r:id="rId17"/>
    <p:sldId id="283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25DA9413-9887-4764-A889-40906AD0427A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fld id="{6D888F05-1C66-4E32-A1A8-58EC9FBFB4B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EC6EA-F6D8-497F-9F96-11731C06CF3B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81947-49E0-4A3B-B481-FBE2ADA533E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17E3B-AB49-4045-8EAE-9818C18BE559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6C201-F162-4808-9711-CDF2EB16AF4D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6E303-10A4-4624-BB1E-F5AC52FF6946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CFFAC-08AA-4444-9ED5-2A677BEC196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69050-68AC-441E-BC7B-D22E7C68AAF4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404AC-7698-4E3F-A322-1B9081365967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87E7C-8F02-45F8-BE22-91AE7E47564F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4142D-D473-42FF-A52C-494B97ED600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57A64-3C4E-4CB0-8AD0-597653BB3383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F3296-A612-4C21-9716-34B0CD2DB089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8A381-70EB-4B3C-8ED3-E09311A2E8F4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5F342-1E05-4904-9FD9-869C3C90BFA4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20831-34D1-4649-BD55-1F142CF25425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F66C9-4F4B-4CDC-85B8-E0355D20371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1AEEF-6F26-47A6-BC20-B6E3D7A76BE4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204E3-EAB1-47B6-999B-15FF1DC6D39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E1E08-F193-40E9-BFD0-5502B0364B72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0F20F-CF4E-450C-BD89-B03878FFE703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C91C0-CB40-41E3-A519-2F31B5A13CC6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078B4-1AC6-491D-BBDF-9384E1408567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E1084-5130-49EE-9614-BAB826FC6EE7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0FA3B-F306-4198-AD00-058AC2EDC562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1686C-CA42-4994-A26F-323385B9367C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CD9AB-C5FD-43A0-A4FE-D68D6C2D349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5D23-4082-4A36-8A1F-A22D06E7B911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43A48A-AB8D-4993-B0E0-CA5BF3348D5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37E1E-C516-4F52-94D0-36C9C16D1621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37EAE9-82B9-45E5-A319-7AD762A93A4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8F585-4A31-4869-BE45-CD94141CC0FE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9BBAB-77B0-4620-8C29-4004D4E9EB5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4A824-95B0-43B7-96D2-BACF18A14E70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6C1BF-8DF7-4306-BC1D-C0E29670C24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B9A49-E4A5-49CD-9997-FCF2DC09EB44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2DD68-C9A9-4F1E-848B-E65E836B2F0D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9F00A-295F-4480-8599-E82C684194C2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78A4B-2FA7-4226-80CF-8F1ED092986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8D581-9E12-4C60-84C7-A934CF4079EF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159BB-72AF-4F98-833E-89AB7B308622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D4C59-1CD8-4DAE-8524-E0ADF477067E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55234-5187-4CB9-ACA7-EAA668DF7B8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90627-2735-4071-B9DB-02DA1BD9B63C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fld id="{C3B20DA6-FC40-4297-AE94-DF20F6D3403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27A12D-21B1-4D50-ACDB-4D6655184EF2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CC056-A31E-499A-8FE2-2598CCE8B72F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2262-F50A-4764-AD19-1901AE4F5C9A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DC1837-8569-4E04-ADB5-24CBB1E7BE2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D4575-AF2E-4C40-8304-0B3495F23037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290AB1-5EF6-419C-9AF7-6EC9467ABC44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F1756-5B97-47DF-800D-53A4E5158AEA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58846-5BA1-4242-AAE4-760941A3A926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3C28C-C5C8-4F7B-A038-526C6AA8080E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8BBE8-2AB9-4987-83E5-12F1D3A297E6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758884A-D086-4BEA-9DDE-1A691DB1FD9B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fld id="{95CD518F-25F2-42DA-9DD6-1F79BCE19F57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1BDEB9B-95E9-4D14-AA53-875436F3F17B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>
              <a:defRPr sz="900"/>
            </a:lvl1pPr>
          </a:lstStyle>
          <a:p>
            <a:fld id="{D05F941C-88EC-4EBC-ACE8-852EDBAD0A8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517CE-E695-4168-AB72-AA1A24381A5B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8B631-95F5-414F-B27A-EF37A5621AE4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AE45C-5965-4F94-ABFF-2601209189E8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31484-54FE-4207-97CB-AE97EBBA9D35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84806"/>
            </a:gs>
            <a:gs pos="60001">
              <a:srgbClr val="4E620C"/>
            </a:gs>
            <a:gs pos="100000">
              <a:srgbClr val="84945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963E846-AA48-401C-BF44-47FE95B9AE6F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Cambria" pitchFamily="18" charset="0"/>
              </a:defRPr>
            </a:lvl1pPr>
          </a:lstStyle>
          <a:p>
            <a:fld id="{7DAF5E83-7C43-4C88-B00F-5EB73C02827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49" r:id="rId2"/>
    <p:sldLayoutId id="2147483866" r:id="rId3"/>
    <p:sldLayoutId id="2147483850" r:id="rId4"/>
    <p:sldLayoutId id="2147483851" r:id="rId5"/>
    <p:sldLayoutId id="2147483867" r:id="rId6"/>
    <p:sldLayoutId id="2147483868" r:id="rId7"/>
    <p:sldLayoutId id="2147483852" r:id="rId8"/>
    <p:sldLayoutId id="2147483853" r:id="rId9"/>
  </p:sldLayoutIdLst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B9CAA5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alibri" panose="020F0502020204030204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alibri" panose="020F0502020204030204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alibri" panose="020F0502020204030204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alibri" panose="020F0502020204030204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alibri" panose="020F0502020204030204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alibri" panose="020F0502020204030204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alibri" panose="020F0502020204030204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alibri" panose="020F0502020204030204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C1CBB6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D73047F-011F-40E2-8A88-9315F9E108A1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  <a:latin typeface="Gill Sans MT" pitchFamily="34" charset="0"/>
              </a:defRPr>
            </a:lvl1pPr>
          </a:lstStyle>
          <a:p>
            <a:fld id="{3BA279E8-BB9E-447F-A25A-86BA1ECCBB8C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54" r:id="rId2"/>
    <p:sldLayoutId id="2147483870" r:id="rId3"/>
    <p:sldLayoutId id="2147483855" r:id="rId4"/>
    <p:sldLayoutId id="2147483871" r:id="rId5"/>
    <p:sldLayoutId id="2147483856" r:id="rId6"/>
    <p:sldLayoutId id="2147483872" r:id="rId7"/>
    <p:sldLayoutId id="2147483873" r:id="rId8"/>
    <p:sldLayoutId id="2147483857" r:id="rId9"/>
    <p:sldLayoutId id="2147483858" r:id="rId10"/>
    <p:sldLayoutId id="2147483859" r:id="rId11"/>
    <p:sldLayoutId id="21474838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2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B4A37F-08BD-4C51-B031-417492D93040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376988"/>
            <a:ext cx="3836987" cy="365125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  <a:latin typeface="Constantia" pitchFamily="18" charset="0"/>
              </a:defRPr>
            </a:lvl1pPr>
          </a:lstStyle>
          <a:p>
            <a:fld id="{339E7C30-D971-4C4C-A8E9-DEE4A9FE5D8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6675A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75AF"/>
          </a:solidFill>
          <a:latin typeface="Constantia" panose="020306020503060303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75AF"/>
          </a:solidFill>
          <a:latin typeface="Constantia" panose="020306020503060303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75AF"/>
          </a:solidFill>
          <a:latin typeface="Constantia" panose="020306020503060303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75AF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6675AF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6675AF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6675AF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6675AF"/>
          </a:solidFill>
          <a:latin typeface="Constantia" panose="02030602050306030303" pitchFamily="18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D2DA7A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FADA7A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B88472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09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4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469924-73E1-4C38-AE7E-4F812C727FE6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  <a:latin typeface="Times New Roman" pitchFamily="18" charset="0"/>
              </a:defRPr>
            </a:lvl1pPr>
          </a:lstStyle>
          <a:p>
            <a:fld id="{A1C8D199-EDDB-49CB-B24B-08DD8AE84CA6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1" r:id="rId1"/>
    <p:sldLayoutId id="2147483862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7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4637064-B24C-45E7-8A0D-E89202B9840A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6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fld id="{150C0495-8274-4EBE-BDAB-887D22FFABBA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1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63" r:id="rId3"/>
    <p:sldLayoutId id="2147483864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>
            <p:ph type="ctrTitle"/>
          </p:nvPr>
        </p:nvSpPr>
        <p:spPr bwMode="auto">
          <a:xfrm>
            <a:off x="1371600" y="381000"/>
            <a:ext cx="7239000" cy="2914650"/>
          </a:xfr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2000" dirty="0" smtClean="0">
                <a:effectLst/>
                <a:latin typeface="Arial" charset="0"/>
              </a:rPr>
              <a:t/>
            </a:r>
            <a:br>
              <a:rPr lang="ru-RU" altLang="ru-RU" sz="2000" dirty="0" smtClean="0">
                <a:effectLst/>
                <a:latin typeface="Arial" charset="0"/>
              </a:rPr>
            </a:br>
            <a:r>
              <a:rPr lang="ru-RU" altLang="ru-RU" sz="2000" dirty="0" smtClean="0">
                <a:effectLst/>
                <a:latin typeface="Arial" charset="0"/>
              </a:rPr>
              <a:t/>
            </a:r>
            <a:br>
              <a:rPr lang="ru-RU" altLang="ru-RU" sz="2000" dirty="0" smtClean="0">
                <a:effectLst/>
                <a:latin typeface="Arial" charset="0"/>
              </a:rPr>
            </a:br>
            <a:r>
              <a:rPr lang="ru-RU" altLang="ru-RU" sz="4400" b="1" i="1" dirty="0" smtClean="0">
                <a:effectLst/>
                <a:latin typeface="Arial" charset="0"/>
              </a:rPr>
              <a:t>Тема: «Наркомания как социальная проблема»</a:t>
            </a:r>
            <a:br>
              <a:rPr lang="ru-RU" altLang="ru-RU" sz="4400" b="1" i="1" dirty="0" smtClean="0">
                <a:effectLst/>
                <a:latin typeface="Arial" charset="0"/>
              </a:rPr>
            </a:br>
            <a:endParaRPr lang="ru-RU" altLang="ru-RU" sz="4400" b="1" i="1" dirty="0" smtClean="0">
              <a:effectLst/>
              <a:latin typeface="Arial" charset="0"/>
            </a:endParaRPr>
          </a:p>
        </p:txBody>
      </p:sp>
      <p:pic>
        <p:nvPicPr>
          <p:cNvPr id="22532" name="Содержимое 3" descr="199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200400"/>
            <a:ext cx="38862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://static.technorati.com/10/02/06/4305/drugs-abuse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" y="-18174"/>
            <a:ext cx="9144000" cy="687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066800" y="0"/>
            <a:ext cx="749935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altLang="ru-RU" sz="36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Упражнение отказ</a:t>
            </a:r>
            <a:endParaRPr lang="ru-RU" altLang="ru-RU" sz="36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0668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Мы можем использовать 3 варианта отказа: уверенный, агрессивный, неуверенный. 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2590800"/>
            <a:ext cx="8991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Одногруппник просит оставить у тебя дома книги о приготовлении наркотиков.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Одногруппник </a:t>
            </a:r>
            <a:r>
              <a:rPr lang="ru-RU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предлагает попробовать наркотик «за компанию</a:t>
            </a:r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pPr marL="342900" indent="-342900" algn="just">
              <a:buFontTx/>
              <a:buAutoNum type="arabicPeriod"/>
            </a:pPr>
            <a:endParaRPr lang="ru-RU" sz="2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Одногруппник </a:t>
            </a:r>
            <a:r>
              <a:rPr lang="ru-RU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просит достать для него наркотик.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6" grpId="0" build="p"/>
      <p:bldP spid="2970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>
          <a:xfrm>
            <a:off x="1066800" y="457200"/>
            <a:ext cx="7772400" cy="5668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2800" smtClean="0">
                <a:latin typeface="Times New Roman" pitchFamily="18" charset="0"/>
              </a:rPr>
              <a:t>По данным Всемирной организации здравоохранения наркотики заняли первое место среди виновников преждевременной смерти людей и уже опередили сердечно - сосудистые заболевания и злокачественные опухоли.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2800" smtClean="0">
                <a:latin typeface="Times New Roman" pitchFamily="18" charset="0"/>
              </a:rPr>
              <a:t>Тяжесть социальных последствий наркомании обостряется, если учесть, что наркомания – это, в значительной </a:t>
            </a:r>
            <a:endParaRPr lang="ru-RU" altLang="ru-RU" sz="28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2800" smtClean="0">
                <a:latin typeface="Arial" charset="0"/>
              </a:rPr>
              <a:t>   </a:t>
            </a:r>
            <a:r>
              <a:rPr lang="ru-RU" altLang="ru-RU" sz="2800" smtClean="0">
                <a:latin typeface="Times New Roman" pitchFamily="18" charset="0"/>
              </a:rPr>
              <a:t>степени, </a:t>
            </a:r>
            <a:endParaRPr lang="ru-RU" altLang="ru-RU" sz="28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2800" smtClean="0">
                <a:latin typeface="Arial" charset="0"/>
              </a:rPr>
              <a:t>   </a:t>
            </a:r>
            <a:r>
              <a:rPr lang="ru-RU" altLang="ru-RU" sz="2800" smtClean="0">
                <a:latin typeface="Times New Roman" pitchFamily="18" charset="0"/>
              </a:rPr>
              <a:t>молодежная </a:t>
            </a:r>
            <a:endParaRPr lang="ru-RU" altLang="ru-RU" sz="28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2800" smtClean="0">
                <a:latin typeface="Arial" charset="0"/>
              </a:rPr>
              <a:t>   </a:t>
            </a:r>
            <a:r>
              <a:rPr lang="ru-RU" altLang="ru-RU" sz="2800" smtClean="0">
                <a:latin typeface="Times New Roman" pitchFamily="18" charset="0"/>
              </a:rPr>
              <a:t>проблема. </a:t>
            </a:r>
          </a:p>
        </p:txBody>
      </p:sp>
      <p:pic>
        <p:nvPicPr>
          <p:cNvPr id="39939" name="Picture 4" descr="http://static.technorati.com/10/02/06/4305/drugs-ab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657600"/>
            <a:ext cx="4038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/>
          </p:cNvSpPr>
          <p:nvPr>
            <p:ph type="body" idx="1"/>
          </p:nvPr>
        </p:nvSpPr>
        <p:spPr>
          <a:xfrm>
            <a:off x="4876800" y="1752600"/>
            <a:ext cx="4057650" cy="4495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800" smtClean="0">
                <a:latin typeface="Times New Roman" pitchFamily="18" charset="0"/>
              </a:rPr>
              <a:t>Борьба с наркоманией – это сложная задача, и решить ее можно лишь общими усилиями семьи и общества в целом.</a:t>
            </a:r>
          </a:p>
        </p:txBody>
      </p:sp>
      <p:pic>
        <p:nvPicPr>
          <p:cNvPr id="40963" name="Picture 2" descr="F:\ВСЁ!!!\mar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2766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 descr="http://www.mayaplanet.org/upload/photo/full/1328010079_07219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52400"/>
            <a:ext cx="36576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5181600" y="4648200"/>
            <a:ext cx="358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«ДА ЗДРАВСТВУЕТ ЖИЗНЬ!»</a:t>
            </a:r>
            <a:endParaRPr kumimoji="0" lang="ru-RU" sz="40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ChangeArrowheads="1"/>
          </p:cNvSpPr>
          <p:nvPr>
            <p:ph type="ctrTitle" idx="4294967295"/>
          </p:nvPr>
        </p:nvSpPr>
        <p:spPr bwMode="auto">
          <a:xfrm>
            <a:off x="1066800" y="457200"/>
            <a:ext cx="7391400" cy="23622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5600" smtClean="0">
                <a:effectLst/>
                <a:latin typeface="Gill Sans MT" pitchFamily="34" charset="0"/>
              </a:rPr>
              <a:t>Спасибо за внимание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4400" b="1" i="1" dirty="0" smtClean="0">
                <a:effectLst/>
                <a:latin typeface="Times New Roman" pitchFamily="18" charset="0"/>
              </a:rPr>
              <a:t>Актуальность работы</a:t>
            </a:r>
          </a:p>
        </p:txBody>
      </p:sp>
      <p:sp>
        <p:nvSpPr>
          <p:cNvPr id="166915" name="Rectangle 3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803275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3300" dirty="0" smtClean="0">
                <a:latin typeface="Arial" charset="0"/>
              </a:rPr>
              <a:t>  </a:t>
            </a:r>
            <a:r>
              <a:rPr lang="ru-RU" altLang="ru-RU" sz="2800" dirty="0" smtClean="0">
                <a:latin typeface="Times New Roman" pitchFamily="18" charset="0"/>
              </a:rPr>
              <a:t>заключается в широком распространении наркомании среди подростков в современном обществе. </a:t>
            </a:r>
          </a:p>
        </p:txBody>
      </p:sp>
      <p:sp>
        <p:nvSpPr>
          <p:cNvPr id="24580" name="Rectangl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001000" y="63246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pic>
        <p:nvPicPr>
          <p:cNvPr id="24581" name="Picture 7" descr="http://www.securitylab.ru/upload/iblock/e04/e04faa24d774477b6514889d935d5d3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657600"/>
            <a:ext cx="441960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  <p:bldP spid="1669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Содержимое 3" descr="080618_tramadol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9" name="Rectangle 3"/>
          <p:cNvSpPr>
            <a:spLocks noGrp="1"/>
          </p:cNvSpPr>
          <p:nvPr>
            <p:ph type="body" idx="1"/>
          </p:nvPr>
        </p:nvSpPr>
        <p:spPr>
          <a:xfrm>
            <a:off x="304800" y="0"/>
            <a:ext cx="8413750" cy="6553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</a:pPr>
            <a:endParaRPr lang="ru-RU" altLang="ru-RU" sz="28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</a:rPr>
              <a:t>Наркомания</a:t>
            </a:r>
            <a:r>
              <a:rPr lang="ru-RU" altLang="ru-RU" sz="2800" dirty="0" smtClean="0">
                <a:latin typeface="Times New Roman" pitchFamily="18" charset="0"/>
              </a:rPr>
              <a:t> – заболевание, возникающее в результате употребления наркотических средств.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</a:pPr>
            <a:endParaRPr lang="ru-RU" altLang="ru-RU" sz="2800" dirty="0" smtClean="0">
              <a:latin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</a:rPr>
              <a:t>Наркомания</a:t>
            </a:r>
            <a:r>
              <a:rPr lang="ru-RU" altLang="ru-RU" sz="2800" dirty="0" smtClean="0">
                <a:latin typeface="Times New Roman" pitchFamily="18" charset="0"/>
              </a:rPr>
              <a:t> – вид отклоняющегося поведения личности.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</a:pPr>
            <a:endParaRPr lang="ru-RU" altLang="ru-RU" sz="2800" dirty="0" smtClean="0">
              <a:latin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</a:rPr>
              <a:t>Наркомания</a:t>
            </a:r>
            <a:r>
              <a:rPr lang="ru-RU" altLang="ru-RU" sz="2800" dirty="0" smtClean="0">
                <a:latin typeface="Times New Roman" pitchFamily="18" charset="0"/>
              </a:rPr>
              <a:t> – болезненное пристрастие к наркотикам, связанное с развитием психической и физиологической зависимости от этих веществ.</a:t>
            </a:r>
            <a:endParaRPr lang="ru-RU" altLang="ru-RU" sz="2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435100" y="274638"/>
            <a:ext cx="7499350" cy="639762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altLang="ru-RU" sz="36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Причины наркомании</a:t>
            </a:r>
            <a:endParaRPr lang="ru-RU" altLang="ru-RU" sz="36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52600" y="1143000"/>
          <a:ext cx="6324600" cy="4007490"/>
        </p:xfrm>
        <a:graphic>
          <a:graphicData uri="http://schemas.openxmlformats.org/drawingml/2006/table">
            <a:tbl>
              <a:tblPr/>
              <a:tblGrid>
                <a:gridCol w="63246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подражание другим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«от скуки»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«чтобы друзья не считали меня мокрой курицей»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желание забыться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психическая травма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незнание тяжёлых последствий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назначение наркотиков в качестве средств лечения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чтобы придать себе смелость и уверенность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чтобы легче общаться с другими людьми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желание испытать чувство эйфории, кайфа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altLang="ru-RU" sz="4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Что должен знать каждый из нас о наркотиках?</a:t>
            </a:r>
            <a:endParaRPr lang="ru-RU" altLang="ru-RU" sz="44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27" name="Rectangle 3"/>
          <p:cNvSpPr>
            <a:spLocks noGrp="1"/>
          </p:cNvSpPr>
          <p:nvPr>
            <p:ph type="body" idx="4294967295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pPr eaLnBrk="1" hangingPunct="1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Миф 1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От очередного употребления наркотика всегда можно отказаться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Миф 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.Наркотики дают ни с чем несравнимое ощущение удовольствия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Миф 3.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Наркотики бывают «лёгкими» и «тяжёлыми». Травка – «лёгкий» наркотик, не вызывающий привыкания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alt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altLang="ru-RU" sz="4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Что должен знать каждый из нас о наркотиках?</a:t>
            </a:r>
            <a:endParaRPr lang="ru-RU" altLang="ru-RU" sz="44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27" name="Rectangle 3"/>
          <p:cNvSpPr>
            <a:spLocks noGrp="1"/>
          </p:cNvSpPr>
          <p:nvPr>
            <p:ph type="body" idx="4294967295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Миф 4.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Талантливые люди принимают наркотики, чтобы получить приток вдохновения.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Миф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5.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Наркоманами становятся только слабые и безвольные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Миф 6.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Если наркотики не вводить в вену, привыкания не будет.</a:t>
            </a:r>
          </a:p>
          <a:p>
            <a:pPr eaLnBrk="1" hangingPunct="1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alt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>
            <p:ph type="title" idx="4294967295"/>
          </p:nvPr>
        </p:nvSpPr>
        <p:spPr bwMode="auto">
          <a:xfrm>
            <a:off x="1371600" y="0"/>
            <a:ext cx="749935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Истории из жизни</a:t>
            </a:r>
            <a:endParaRPr lang="ru-RU" altLang="ru-RU" sz="40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1011" name="Rectangle 3"/>
          <p:cNvSpPr>
            <a:spLocks noGrp="1"/>
          </p:cNvSpPr>
          <p:nvPr>
            <p:ph type="body" idx="4294967295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«Что делать, если любишь человека с такой судьбой? Как почувствовать его мир изнутри? Как с ним жить? Единственный путь помочь наркоману – пройти путь вместе с ними».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Девушка, которой принадлежат эти слова, вот уже 7 лет живёт с мужем-наркоманом, и сама регулярно употребляет наркотики.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/>
      <p:bldP spid="1710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>
            <p:ph type="title" idx="4294967295"/>
          </p:nvPr>
        </p:nvSpPr>
        <p:spPr bwMode="auto">
          <a:xfrm>
            <a:off x="1371600" y="0"/>
            <a:ext cx="7499350" cy="9144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Истории из жизни</a:t>
            </a:r>
            <a:endParaRPr lang="ru-RU" altLang="ru-RU" sz="40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1011" name="Rectangle 3"/>
          <p:cNvSpPr>
            <a:spLocks noGrp="1"/>
          </p:cNvSpPr>
          <p:nvPr>
            <p:ph type="body" idx="4294967295"/>
          </p:nvPr>
        </p:nvSpPr>
        <p:spPr>
          <a:xfrm>
            <a:off x="1066800" y="914400"/>
            <a:ext cx="7867650" cy="4800600"/>
          </a:xfrm>
        </p:spPr>
        <p:txBody>
          <a:bodyPr/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Ещё один волшебный момент. Крик новорождённого. Счастливая мама, рядом малыш. Проходит несколько часов. Весь медперсонал борется за жизнь крохи. Новорождённый кричит, корчится в конвульсиях. Что только не предпринимают врачи, медсёстры.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Дрожь всё время сотрясает маленькое тельце, оно то сворачивается в клубочек, то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вытягивается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струну.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 ребёнком происходит  что-то непонятное. Признаки сильного отравления. – Мамочка, какие лекарства вы принимали? Крохе становится всё хуже и хуже. Врачи паникуют…- Вы наркоманка? Молодая мама плачет и молчит.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/>
      <p:bldP spid="1710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>
            <p:ph type="title" idx="4294967295"/>
          </p:nvPr>
        </p:nvSpPr>
        <p:spPr bwMode="auto">
          <a:xfrm>
            <a:off x="1371600" y="0"/>
            <a:ext cx="7499350" cy="9144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Истории из жизни</a:t>
            </a:r>
            <a:endParaRPr lang="ru-RU" altLang="ru-RU" sz="40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1011" name="Rectangle 3"/>
          <p:cNvSpPr>
            <a:spLocks noGrp="1"/>
          </p:cNvSpPr>
          <p:nvPr>
            <p:ph type="body" idx="4294967295"/>
          </p:nvPr>
        </p:nvSpPr>
        <p:spPr>
          <a:xfrm>
            <a:off x="1066800" y="914400"/>
            <a:ext cx="7867650" cy="4800600"/>
          </a:xfrm>
        </p:spPr>
        <p:txBody>
          <a:bodyPr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Ребёнок появился на свет наркоманом. Таким сделала его мать, которая уже полтора года принимала наркотики. Часть новой дозы с кровью поступала в организм ребёнка. После рождения физиологическая связь оборвалась, наркотик перестал поступать, у новорождённого началась ломка. Страшно видеть ломку взрослого человека, ещё страшнее, когда она крутит и раздирает крошечное тельце беспомощного младенца. Окончательно избавить организм ребёнка от этой зависимости врачам удалось, но только через несколько месяцев. Вырастет ли он здоровым, полноценным человеком? – Этого не знает никто!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/>
      <p:bldP spid="17101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Моду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608</TotalTime>
  <Words>566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8" baseType="lpstr">
      <vt:lpstr>Arial</vt:lpstr>
      <vt:lpstr>Calibri</vt:lpstr>
      <vt:lpstr>Cambria</vt:lpstr>
      <vt:lpstr>Wingdings 2</vt:lpstr>
      <vt:lpstr>Verdana</vt:lpstr>
      <vt:lpstr>Gill Sans MT</vt:lpstr>
      <vt:lpstr>Constantia</vt:lpstr>
      <vt:lpstr>Wingdings</vt:lpstr>
      <vt:lpstr>Wingdings 3</vt:lpstr>
      <vt:lpstr>Times New Roman</vt:lpstr>
      <vt:lpstr>Яркая</vt:lpstr>
      <vt:lpstr>Солнцестояние</vt:lpstr>
      <vt:lpstr>1_Модульная</vt:lpstr>
      <vt:lpstr>1_Техническая</vt:lpstr>
      <vt:lpstr>1_Бумажная</vt:lpstr>
      <vt:lpstr>  Тема: «Наркомания как социальная проблема» </vt:lpstr>
      <vt:lpstr>Актуальность работы</vt:lpstr>
      <vt:lpstr>Слайд 3</vt:lpstr>
      <vt:lpstr>Причины наркомании</vt:lpstr>
      <vt:lpstr>Что должен знать каждый из нас о наркотиках?</vt:lpstr>
      <vt:lpstr>Что должен знать каждый из нас о наркотиках?</vt:lpstr>
      <vt:lpstr>Истории из жизни</vt:lpstr>
      <vt:lpstr>Истории из жизни</vt:lpstr>
      <vt:lpstr>Истории из жизни</vt:lpstr>
      <vt:lpstr>Упражнение отказ</vt:lpstr>
      <vt:lpstr>Слайд 11</vt:lpstr>
      <vt:lpstr>Слайд 12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Наркомания среди подростков как педагогическая пробдема</dc:title>
  <dc:creator>Мирошки</dc:creator>
  <cp:lastModifiedBy>User</cp:lastModifiedBy>
  <cp:revision>38</cp:revision>
  <dcterms:modified xsi:type="dcterms:W3CDTF">2018-10-16T07:31:43Z</dcterms:modified>
</cp:coreProperties>
</file>