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64" r:id="rId4"/>
    <p:sldId id="270" r:id="rId5"/>
    <p:sldId id="269" r:id="rId6"/>
    <p:sldId id="268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9A0A"/>
    <a:srgbClr val="2A339C"/>
    <a:srgbClr val="FFFFF2"/>
    <a:srgbClr val="F8CC86"/>
    <a:srgbClr val="FEFB62"/>
    <a:srgbClr val="FFF6DF"/>
    <a:srgbClr val="FFF9E7"/>
    <a:srgbClr val="14334B"/>
    <a:srgbClr val="3D4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24" y="942"/>
      </p:cViewPr>
      <p:guideLst>
        <p:guide orient="horz" pos="182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A7292-FF53-409B-9307-47D4D046F5BF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A0A1F-81B4-485B-B4A9-5DB292D8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3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16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74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449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14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68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61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92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29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02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43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81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4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1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1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0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35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2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3883D-8043-4E22-8BB9-C422FCC85C7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65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image" Target="../media/image14.sv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0.svg"/><Relationship Id="rId3" Type="http://schemas.openxmlformats.org/officeDocument/2006/relationships/image" Target="../media/image2.png"/><Relationship Id="rId7" Type="http://schemas.openxmlformats.org/officeDocument/2006/relationships/image" Target="../media/image24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6.sv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34.sv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1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6.svg"/><Relationship Id="rId1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-7182" y="0"/>
            <a:ext cx="12177634" cy="6858000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8A1E0CB-CDE3-E23F-5127-95BDF08F8C32}"/>
              </a:ext>
            </a:extLst>
          </p:cNvPr>
          <p:cNvSpPr/>
          <p:nvPr/>
        </p:nvSpPr>
        <p:spPr>
          <a:xfrm>
            <a:off x="-2394" y="65258"/>
            <a:ext cx="12196788" cy="3500362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686103" y="1132252"/>
            <a:ext cx="1664398" cy="163956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33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328635" y="1132252"/>
            <a:ext cx="1664398" cy="163956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38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276836" y="1132252"/>
            <a:ext cx="1664398" cy="163956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43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919369" y="1132252"/>
            <a:ext cx="1664398" cy="163956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48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56144B2-FA7B-D9CF-3704-8371B91055CA}"/>
              </a:ext>
            </a:extLst>
          </p:cNvPr>
          <p:cNvSpPr/>
          <p:nvPr/>
        </p:nvSpPr>
        <p:spPr>
          <a:xfrm>
            <a:off x="-2394" y="442503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МИНИСТЕРСТВО ПРОСВЕЩЕНИЯ РЕСПУБЛИКИ КАЗАХСТАН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8EC1C3FB-26E2-F69C-BD0B-BEA424F50E96}"/>
              </a:ext>
            </a:extLst>
          </p:cNvPr>
          <p:cNvCxnSpPr/>
          <p:nvPr/>
        </p:nvCxnSpPr>
        <p:spPr>
          <a:xfrm>
            <a:off x="7183" y="6662225"/>
            <a:ext cx="12196788" cy="0"/>
          </a:xfrm>
          <a:prstGeom prst="line">
            <a:avLst/>
          </a:prstGeom>
          <a:ln w="28575">
            <a:solidFill>
              <a:srgbClr val="D49A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E193268-B51D-3A72-D5FC-787D1760F4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778" y1="47556" x2="46556" y2="53556"/>
                        <a14:foregroundMark x1="40111" y1="48667" x2="39667" y2="52778"/>
                        <a14:foregroundMark x1="58333" y1="49222" x2="67556" y2="59444"/>
                        <a14:foregroundMark x1="67556" y1="59444" x2="68111" y2="61667"/>
                        <a14:foregroundMark x1="63333" y1="46444" x2="48333" y2="52222"/>
                        <a14:foregroundMark x1="48333" y1="52222" x2="48222" y2="52222"/>
                      </a14:backgroundRemoval>
                    </a14:imgEffect>
                  </a14:imgLayer>
                </a14:imgProps>
              </a:ext>
            </a:extLst>
          </a:blip>
          <a:srcRect l="13389" t="15028" r="12833" b="12303"/>
          <a:stretch/>
        </p:blipFill>
        <p:spPr>
          <a:xfrm>
            <a:off x="5196853" y="1006946"/>
            <a:ext cx="1919007" cy="1890171"/>
          </a:xfrm>
          <a:prstGeom prst="rect">
            <a:avLst/>
          </a:prstGeom>
        </p:spPr>
      </p:pic>
      <p:sp>
        <p:nvSpPr>
          <p:cNvPr id="55" name="TextBox 4">
            <a:extLst>
              <a:ext uri="{FF2B5EF4-FFF2-40B4-BE49-F238E27FC236}">
                <a16:creationId xmlns:a16="http://schemas.microsoft.com/office/drawing/2014/main" id="{95082046-E5D5-C7C1-53B0-0C158C738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020" y="3917680"/>
            <a:ext cx="912438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6600" b="1" dirty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АЛГОРИТМ </a:t>
            </a:r>
          </a:p>
          <a:p>
            <a:pPr algn="ctr">
              <a:defRPr/>
            </a:pPr>
            <a:r>
              <a:rPr lang="ru-RU" altLang="ru-RU" sz="4000" b="1" dirty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ПО ПЕРЕВОЗКЕ ДЕТЕЙ ДЛЯ ОРГАНИЗАЦИЙ ОБРАЗОВАНИЯ</a:t>
            </a:r>
            <a:endParaRPr lang="ru-RU" altLang="ru-RU" sz="2000" b="1" dirty="0">
              <a:solidFill>
                <a:srgbClr val="D49A0A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4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олилиния: фигура 57">
            <a:extLst>
              <a:ext uri="{FF2B5EF4-FFF2-40B4-BE49-F238E27FC236}">
                <a16:creationId xmlns:a16="http://schemas.microsoft.com/office/drawing/2014/main" id="{222C2AA1-828E-67B4-F817-57EB709D00AC}"/>
              </a:ext>
            </a:extLst>
          </p:cNvPr>
          <p:cNvSpPr/>
          <p:nvPr/>
        </p:nvSpPr>
        <p:spPr>
          <a:xfrm>
            <a:off x="309681" y="4457775"/>
            <a:ext cx="5586615" cy="2037294"/>
          </a:xfrm>
          <a:custGeom>
            <a:avLst/>
            <a:gdLst>
              <a:gd name="connsiteX0" fmla="*/ 0 w 1406835"/>
              <a:gd name="connsiteY0" fmla="*/ 0 h 844101"/>
              <a:gd name="connsiteX1" fmla="*/ 1406835 w 1406835"/>
              <a:gd name="connsiteY1" fmla="*/ 0 h 844101"/>
              <a:gd name="connsiteX2" fmla="*/ 1406835 w 1406835"/>
              <a:gd name="connsiteY2" fmla="*/ 844101 h 844101"/>
              <a:gd name="connsiteX3" fmla="*/ 0 w 1406835"/>
              <a:gd name="connsiteY3" fmla="*/ 844101 h 844101"/>
              <a:gd name="connsiteX4" fmla="*/ 0 w 1406835"/>
              <a:gd name="connsiteY4" fmla="*/ 0 h 84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835" h="844101">
                <a:moveTo>
                  <a:pt x="0" y="0"/>
                </a:moveTo>
                <a:lnTo>
                  <a:pt x="1406835" y="0"/>
                </a:lnTo>
                <a:lnTo>
                  <a:pt x="1406835" y="844101"/>
                </a:lnTo>
                <a:lnTo>
                  <a:pt x="0" y="8441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38100" rIns="38100" bIns="38100" numCol="1" spcCol="1270" anchor="ctr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7" name="Полилиния: фигура 57">
            <a:extLst>
              <a:ext uri="{FF2B5EF4-FFF2-40B4-BE49-F238E27FC236}">
                <a16:creationId xmlns:a16="http://schemas.microsoft.com/office/drawing/2014/main" id="{222C2AA1-828E-67B4-F817-57EB709D00AC}"/>
              </a:ext>
            </a:extLst>
          </p:cNvPr>
          <p:cNvSpPr/>
          <p:nvPr/>
        </p:nvSpPr>
        <p:spPr>
          <a:xfrm>
            <a:off x="309681" y="3425937"/>
            <a:ext cx="5586615" cy="791880"/>
          </a:xfrm>
          <a:custGeom>
            <a:avLst/>
            <a:gdLst>
              <a:gd name="connsiteX0" fmla="*/ 0 w 1406835"/>
              <a:gd name="connsiteY0" fmla="*/ 0 h 844101"/>
              <a:gd name="connsiteX1" fmla="*/ 1406835 w 1406835"/>
              <a:gd name="connsiteY1" fmla="*/ 0 h 844101"/>
              <a:gd name="connsiteX2" fmla="*/ 1406835 w 1406835"/>
              <a:gd name="connsiteY2" fmla="*/ 844101 h 844101"/>
              <a:gd name="connsiteX3" fmla="*/ 0 w 1406835"/>
              <a:gd name="connsiteY3" fmla="*/ 844101 h 844101"/>
              <a:gd name="connsiteX4" fmla="*/ 0 w 1406835"/>
              <a:gd name="connsiteY4" fmla="*/ 0 h 84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835" h="844101">
                <a:moveTo>
                  <a:pt x="0" y="0"/>
                </a:moveTo>
                <a:lnTo>
                  <a:pt x="1406835" y="0"/>
                </a:lnTo>
                <a:lnTo>
                  <a:pt x="1406835" y="844101"/>
                </a:lnTo>
                <a:lnTo>
                  <a:pt x="0" y="8441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38100" rIns="38100" bIns="38100" numCol="1" spcCol="1270" anchor="ctr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6" name="Правильный пятиугольник 55"/>
          <p:cNvSpPr/>
          <p:nvPr/>
        </p:nvSpPr>
        <p:spPr>
          <a:xfrm>
            <a:off x="7566635" y="5370831"/>
            <a:ext cx="2986175" cy="1326981"/>
          </a:xfrm>
          <a:prstGeom prst="pentagon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авильный пятиугольник 41"/>
          <p:cNvSpPr/>
          <p:nvPr/>
        </p:nvSpPr>
        <p:spPr>
          <a:xfrm>
            <a:off x="8182924" y="1072368"/>
            <a:ext cx="1686933" cy="1326981"/>
          </a:xfrm>
          <a:prstGeom prst="pentagon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102038"/>
            <a:ext cx="952428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ru-RU" altLang="ru-RU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АЛГОРИТМ ПО ПЕРЕВОЗКЕ ДЕТЕЙ ОРГАНИЗАЦИЯМИ ОБРАЗОВАНИЯ РАЗРАБОТАН В СООТВЕТСТВИИ С ЗАКОНАМИ РК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1872" y="1423733"/>
            <a:ext cx="4842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«О правах ребенка»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1872" y="2030017"/>
            <a:ext cx="4842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«Об автомобильном транспорте»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1872" y="2636301"/>
            <a:ext cx="4842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«О дорожном движении»</a:t>
            </a:r>
          </a:p>
        </p:txBody>
      </p:sp>
      <p:cxnSp>
        <p:nvCxnSpPr>
          <p:cNvPr id="27" name="Прямая соединительная линия 26"/>
          <p:cNvCxnSpPr>
            <a:stCxn id="13" idx="2"/>
            <a:endCxn id="15" idx="0"/>
          </p:cNvCxnSpPr>
          <p:nvPr/>
        </p:nvCxnSpPr>
        <p:spPr>
          <a:xfrm>
            <a:off x="3102990" y="1793065"/>
            <a:ext cx="0" cy="236952"/>
          </a:xfrm>
          <a:prstGeom prst="line">
            <a:avLst/>
          </a:prstGeom>
          <a:ln w="19050">
            <a:solidFill>
              <a:srgbClr val="D49A0A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5" idx="2"/>
            <a:endCxn id="17" idx="0"/>
          </p:cNvCxnSpPr>
          <p:nvPr/>
        </p:nvCxnSpPr>
        <p:spPr>
          <a:xfrm>
            <a:off x="3102990" y="2399349"/>
            <a:ext cx="0" cy="236952"/>
          </a:xfrm>
          <a:prstGeom prst="line">
            <a:avLst/>
          </a:prstGeom>
          <a:ln w="19050">
            <a:solidFill>
              <a:srgbClr val="D49A0A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92585" y="3452545"/>
            <a:ext cx="5220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Правила перевозок пассажиров и багажа автомобильным </a:t>
            </a:r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транспортом, утвержденными приказом </a:t>
            </a:r>
            <a:r>
              <a:rPr lang="ru-RU" sz="1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и.о</a:t>
            </a:r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. Министра по инвестициям и развитию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РК от 26 марта 2015 года № 349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92585" y="4559812"/>
            <a:ext cx="5220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Правила дорожного движения, Основными положениями по допуску транспортных средств к эксплуатации, перечня оперативных и специальных служб, транспорт которых подлежит оборудованию специальными световыми и звуковыми сигналами и окраске по специальным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цветографическим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схемам, утвержденными приказом Министра внутренних дел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РК от 30 июня 2023 года № 534 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 иными нормативными правовыми актами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6363093" y="1266901"/>
            <a:ext cx="5326597" cy="5326597"/>
            <a:chOff x="6560271" y="1895022"/>
            <a:chExt cx="4350470" cy="435047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0271" y="1895022"/>
              <a:ext cx="4350470" cy="4350470"/>
            </a:xfrm>
            <a:prstGeom prst="heptagon">
              <a:avLst/>
            </a:prstGeom>
          </p:spPr>
        </p:pic>
        <p:sp>
          <p:nvSpPr>
            <p:cNvPr id="37" name="Прямоугольник 36"/>
            <p:cNvSpPr/>
            <p:nvPr/>
          </p:nvSpPr>
          <p:spPr>
            <a:xfrm>
              <a:off x="9681209" y="4070257"/>
              <a:ext cx="51435" cy="131654"/>
            </a:xfrm>
            <a:prstGeom prst="rect">
              <a:avLst/>
            </a:prstGeom>
            <a:solidFill>
              <a:srgbClr val="FFF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675494" y="4070257"/>
              <a:ext cx="45719" cy="75681"/>
            </a:xfrm>
            <a:prstGeom prst="rect">
              <a:avLst/>
            </a:prstGeom>
            <a:solidFill>
              <a:srgbClr val="FFF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9315450" y="4051935"/>
              <a:ext cx="666750" cy="171450"/>
            </a:xfrm>
            <a:prstGeom prst="roundRect">
              <a:avLst>
                <a:gd name="adj" fmla="val 45017"/>
              </a:avLst>
            </a:prstGeom>
            <a:solidFill>
              <a:srgbClr val="FEFB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2529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1" y="-21071"/>
            <a:ext cx="987391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ru-RU" altLang="ru-RU" sz="32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ОБЯЗАННОСТИ РУКОВОДИТЕЛЯ ОРГАНИЗАЦИИ ОБРАЗОВАНИЯ </a:t>
            </a:r>
            <a:endParaRPr lang="ru-RU" altLang="ru-RU" sz="32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>
            <a:stCxn id="11" idx="0"/>
            <a:endCxn id="11" idx="1"/>
          </p:cNvCxnSpPr>
          <p:nvPr/>
        </p:nvCxnSpPr>
        <p:spPr>
          <a:xfrm>
            <a:off x="256375" y="1327509"/>
            <a:ext cx="2716104" cy="0"/>
          </a:xfrm>
          <a:prstGeom prst="line">
            <a:avLst/>
          </a:prstGeom>
          <a:ln w="57150">
            <a:solidFill>
              <a:srgbClr val="2A33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244090" y="1327509"/>
            <a:ext cx="2716104" cy="0"/>
          </a:xfrm>
          <a:prstGeom prst="line">
            <a:avLst/>
          </a:prstGeom>
          <a:ln w="57150">
            <a:solidFill>
              <a:srgbClr val="2A33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231805" y="1327509"/>
            <a:ext cx="2716104" cy="0"/>
          </a:xfrm>
          <a:prstGeom prst="line">
            <a:avLst/>
          </a:prstGeom>
          <a:ln w="57150">
            <a:solidFill>
              <a:srgbClr val="2A33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9219520" y="1327509"/>
            <a:ext cx="2716104" cy="0"/>
          </a:xfrm>
          <a:prstGeom prst="line">
            <a:avLst/>
          </a:prstGeom>
          <a:ln w="57150">
            <a:solidFill>
              <a:srgbClr val="2A33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56375" y="3440735"/>
            <a:ext cx="2716104" cy="0"/>
          </a:xfrm>
          <a:prstGeom prst="line">
            <a:avLst/>
          </a:prstGeom>
          <a:ln w="57150">
            <a:solidFill>
              <a:srgbClr val="2A33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244089" y="3439827"/>
            <a:ext cx="2716104" cy="0"/>
          </a:xfrm>
          <a:prstGeom prst="line">
            <a:avLst/>
          </a:prstGeom>
          <a:ln w="57150">
            <a:solidFill>
              <a:srgbClr val="2A33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231804" y="3439827"/>
            <a:ext cx="2716104" cy="0"/>
          </a:xfrm>
          <a:prstGeom prst="line">
            <a:avLst/>
          </a:prstGeom>
          <a:ln w="57150">
            <a:solidFill>
              <a:srgbClr val="2A33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 10"/>
          <p:cNvSpPr/>
          <p:nvPr/>
        </p:nvSpPr>
        <p:spPr>
          <a:xfrm>
            <a:off x="256375" y="1327509"/>
            <a:ext cx="2716104" cy="1810557"/>
          </a:xfrm>
          <a:custGeom>
            <a:avLst/>
            <a:gdLst>
              <a:gd name="connsiteX0" fmla="*/ 0 w 2716104"/>
              <a:gd name="connsiteY0" fmla="*/ 0 h 1629662"/>
              <a:gd name="connsiteX1" fmla="*/ 2716104 w 2716104"/>
              <a:gd name="connsiteY1" fmla="*/ 0 h 1629662"/>
              <a:gd name="connsiteX2" fmla="*/ 2716104 w 2716104"/>
              <a:gd name="connsiteY2" fmla="*/ 1629662 h 1629662"/>
              <a:gd name="connsiteX3" fmla="*/ 0 w 2716104"/>
              <a:gd name="connsiteY3" fmla="*/ 1629662 h 1629662"/>
              <a:gd name="connsiteX4" fmla="*/ 0 w 2716104"/>
              <a:gd name="connsiteY4" fmla="*/ 0 h 162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6104" h="1629662">
                <a:moveTo>
                  <a:pt x="0" y="0"/>
                </a:moveTo>
                <a:lnTo>
                  <a:pt x="2716104" y="0"/>
                </a:lnTo>
                <a:lnTo>
                  <a:pt x="2716104" y="1629662"/>
                </a:lnTo>
                <a:lnTo>
                  <a:pt x="0" y="16296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kern="12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Утверждает </a:t>
            </a:r>
            <a:r>
              <a:rPr lang="ru-RU" sz="1500" b="1" kern="1200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План </a:t>
            </a:r>
            <a:r>
              <a:rPr lang="ru-RU" sz="1500" b="1" kern="1200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мероприятий </a:t>
            </a:r>
            <a:r>
              <a:rPr lang="ru-RU" sz="15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 учебный год, связанного с перевозкой детей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3244090" y="1327509"/>
            <a:ext cx="2716104" cy="1810557"/>
          </a:xfrm>
          <a:custGeom>
            <a:avLst/>
            <a:gdLst>
              <a:gd name="connsiteX0" fmla="*/ 0 w 2716104"/>
              <a:gd name="connsiteY0" fmla="*/ 0 h 1629662"/>
              <a:gd name="connsiteX1" fmla="*/ 2716104 w 2716104"/>
              <a:gd name="connsiteY1" fmla="*/ 0 h 1629662"/>
              <a:gd name="connsiteX2" fmla="*/ 2716104 w 2716104"/>
              <a:gd name="connsiteY2" fmla="*/ 1629662 h 1629662"/>
              <a:gd name="connsiteX3" fmla="*/ 0 w 2716104"/>
              <a:gd name="connsiteY3" fmla="*/ 1629662 h 1629662"/>
              <a:gd name="connsiteX4" fmla="*/ 0 w 2716104"/>
              <a:gd name="connsiteY4" fmla="*/ 0 h 162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6104" h="1629662">
                <a:moveTo>
                  <a:pt x="0" y="0"/>
                </a:moveTo>
                <a:lnTo>
                  <a:pt x="2716104" y="0"/>
                </a:lnTo>
                <a:lnTo>
                  <a:pt x="2716104" y="1629662"/>
                </a:lnTo>
                <a:lnTo>
                  <a:pt x="0" y="16296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kern="12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Получает письменное </a:t>
            </a:r>
            <a:r>
              <a:rPr lang="ru-RU" sz="1500" b="1" kern="1200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согласие от </a:t>
            </a:r>
            <a:r>
              <a:rPr lang="ru-RU" sz="1500" b="1" kern="1200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родителей </a:t>
            </a:r>
            <a:r>
              <a:rPr lang="ru-RU" sz="15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или законных представителей детей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6231805" y="1327509"/>
            <a:ext cx="2716104" cy="1810557"/>
          </a:xfrm>
          <a:custGeom>
            <a:avLst/>
            <a:gdLst>
              <a:gd name="connsiteX0" fmla="*/ 0 w 2716104"/>
              <a:gd name="connsiteY0" fmla="*/ 0 h 1629662"/>
              <a:gd name="connsiteX1" fmla="*/ 2716104 w 2716104"/>
              <a:gd name="connsiteY1" fmla="*/ 0 h 1629662"/>
              <a:gd name="connsiteX2" fmla="*/ 2716104 w 2716104"/>
              <a:gd name="connsiteY2" fmla="*/ 1629662 h 1629662"/>
              <a:gd name="connsiteX3" fmla="*/ 0 w 2716104"/>
              <a:gd name="connsiteY3" fmla="*/ 1629662 h 1629662"/>
              <a:gd name="connsiteX4" fmla="*/ 0 w 2716104"/>
              <a:gd name="connsiteY4" fmla="*/ 0 h 162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6104" h="1629662">
                <a:moveTo>
                  <a:pt x="0" y="0"/>
                </a:moveTo>
                <a:lnTo>
                  <a:pt x="2716104" y="0"/>
                </a:lnTo>
                <a:lnTo>
                  <a:pt x="2716104" y="1629662"/>
                </a:lnTo>
                <a:lnTo>
                  <a:pt x="0" y="16296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Назначает ответственного </a:t>
            </a:r>
            <a:r>
              <a:rPr lang="ru-RU" sz="1500" b="1" kern="1200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лица </a:t>
            </a:r>
            <a:r>
              <a:rPr lang="ru-RU" sz="15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из числа сотрудников организации образования для сопровождения детей до места их назначения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9219519" y="1327509"/>
            <a:ext cx="2716104" cy="1810557"/>
          </a:xfrm>
          <a:custGeom>
            <a:avLst/>
            <a:gdLst>
              <a:gd name="connsiteX0" fmla="*/ 0 w 2716104"/>
              <a:gd name="connsiteY0" fmla="*/ 0 h 1629662"/>
              <a:gd name="connsiteX1" fmla="*/ 2716104 w 2716104"/>
              <a:gd name="connsiteY1" fmla="*/ 0 h 1629662"/>
              <a:gd name="connsiteX2" fmla="*/ 2716104 w 2716104"/>
              <a:gd name="connsiteY2" fmla="*/ 1629662 h 1629662"/>
              <a:gd name="connsiteX3" fmla="*/ 0 w 2716104"/>
              <a:gd name="connsiteY3" fmla="*/ 1629662 h 1629662"/>
              <a:gd name="connsiteX4" fmla="*/ 0 w 2716104"/>
              <a:gd name="connsiteY4" fmla="*/ 0 h 162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6104" h="1629662">
                <a:moveTo>
                  <a:pt x="0" y="0"/>
                </a:moveTo>
                <a:lnTo>
                  <a:pt x="2716104" y="0"/>
                </a:lnTo>
                <a:lnTo>
                  <a:pt x="2716104" y="1629662"/>
                </a:lnTo>
                <a:lnTo>
                  <a:pt x="0" y="16296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kern="12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Направляет заявки </a:t>
            </a:r>
            <a:r>
              <a:rPr lang="ru-RU" sz="15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территориальное подразделение административной полиции об организации патрульного сопровождения не позднее чем за </a:t>
            </a:r>
            <a:r>
              <a:rPr lang="ru-RU" sz="1500" b="1" kern="1200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 рабочих дня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256375" y="3439827"/>
            <a:ext cx="2716104" cy="1810557"/>
          </a:xfrm>
          <a:custGeom>
            <a:avLst/>
            <a:gdLst>
              <a:gd name="connsiteX0" fmla="*/ 0 w 2716104"/>
              <a:gd name="connsiteY0" fmla="*/ 0 h 1629662"/>
              <a:gd name="connsiteX1" fmla="*/ 2716104 w 2716104"/>
              <a:gd name="connsiteY1" fmla="*/ 0 h 1629662"/>
              <a:gd name="connsiteX2" fmla="*/ 2716104 w 2716104"/>
              <a:gd name="connsiteY2" fmla="*/ 1629662 h 1629662"/>
              <a:gd name="connsiteX3" fmla="*/ 0 w 2716104"/>
              <a:gd name="connsiteY3" fmla="*/ 1629662 h 1629662"/>
              <a:gd name="connsiteX4" fmla="*/ 0 w 2716104"/>
              <a:gd name="connsiteY4" fmla="*/ 0 h 162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6104" h="1629662">
                <a:moveTo>
                  <a:pt x="0" y="0"/>
                </a:moveTo>
                <a:lnTo>
                  <a:pt x="2716104" y="0"/>
                </a:lnTo>
                <a:lnTo>
                  <a:pt x="2716104" y="1629662"/>
                </a:lnTo>
                <a:lnTo>
                  <a:pt x="0" y="16296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Издает приказ </a:t>
            </a:r>
            <a:r>
              <a:rPr lang="ru-RU" sz="15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 организации перевозки детей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3244089" y="3439827"/>
            <a:ext cx="2716104" cy="1810557"/>
          </a:xfrm>
          <a:custGeom>
            <a:avLst/>
            <a:gdLst>
              <a:gd name="connsiteX0" fmla="*/ 0 w 2716104"/>
              <a:gd name="connsiteY0" fmla="*/ 0 h 1629662"/>
              <a:gd name="connsiteX1" fmla="*/ 2716104 w 2716104"/>
              <a:gd name="connsiteY1" fmla="*/ 0 h 1629662"/>
              <a:gd name="connsiteX2" fmla="*/ 2716104 w 2716104"/>
              <a:gd name="connsiteY2" fmla="*/ 1629662 h 1629662"/>
              <a:gd name="connsiteX3" fmla="*/ 0 w 2716104"/>
              <a:gd name="connsiteY3" fmla="*/ 1629662 h 1629662"/>
              <a:gd name="connsiteX4" fmla="*/ 0 w 2716104"/>
              <a:gd name="connsiteY4" fmla="*/ 0 h 162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6104" h="1629662">
                <a:moveTo>
                  <a:pt x="0" y="0"/>
                </a:moveTo>
                <a:lnTo>
                  <a:pt x="2716104" y="0"/>
                </a:lnTo>
                <a:lnTo>
                  <a:pt x="2716104" y="1629662"/>
                </a:lnTo>
                <a:lnTo>
                  <a:pt x="0" y="16296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Организовывает перевозку </a:t>
            </a:r>
            <a:r>
              <a:rPr lang="ru-RU" sz="15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детей </a:t>
            </a:r>
            <a:r>
              <a:rPr lang="ru-RU" sz="15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автобусами</a:t>
            </a:r>
            <a:r>
              <a:rPr lang="ru-RU" sz="15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микроавтобусами  </a:t>
            </a:r>
            <a:r>
              <a:rPr lang="ru-RU" sz="15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оборудованными в соответствии с требованиями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6231804" y="3439827"/>
            <a:ext cx="2716104" cy="1810557"/>
          </a:xfrm>
          <a:custGeom>
            <a:avLst/>
            <a:gdLst>
              <a:gd name="connsiteX0" fmla="*/ 0 w 2716104"/>
              <a:gd name="connsiteY0" fmla="*/ 0 h 1629662"/>
              <a:gd name="connsiteX1" fmla="*/ 2716104 w 2716104"/>
              <a:gd name="connsiteY1" fmla="*/ 0 h 1629662"/>
              <a:gd name="connsiteX2" fmla="*/ 2716104 w 2716104"/>
              <a:gd name="connsiteY2" fmla="*/ 1629662 h 1629662"/>
              <a:gd name="connsiteX3" fmla="*/ 0 w 2716104"/>
              <a:gd name="connsiteY3" fmla="*/ 1629662 h 1629662"/>
              <a:gd name="connsiteX4" fmla="*/ 0 w 2716104"/>
              <a:gd name="connsiteY4" fmla="*/ 0 h 162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6104" h="1629662">
                <a:moveTo>
                  <a:pt x="0" y="0"/>
                </a:moveTo>
                <a:lnTo>
                  <a:pt x="2716104" y="0"/>
                </a:lnTo>
                <a:lnTo>
                  <a:pt x="2716104" y="1629662"/>
                </a:lnTo>
                <a:lnTo>
                  <a:pt x="0" y="16296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Организовывает </a:t>
            </a:r>
            <a:r>
              <a:rPr lang="ru-RU" sz="1500" b="1" kern="1200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проведение </a:t>
            </a:r>
            <a:r>
              <a:rPr lang="ru-RU" sz="1500" b="1" kern="1200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инструктажа </a:t>
            </a:r>
            <a:r>
              <a:rPr lang="ru-RU" sz="15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ответственного лица по соблюдению мер безопасности при перевозке детей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6687" y="1146905"/>
            <a:ext cx="596772" cy="403297"/>
          </a:xfrm>
          <a:prstGeom prst="roundRect">
            <a:avLst>
              <a:gd name="adj" fmla="val 50000"/>
            </a:avLst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410606" y="1146905"/>
            <a:ext cx="596772" cy="403297"/>
          </a:xfrm>
          <a:prstGeom prst="roundRect">
            <a:avLst>
              <a:gd name="adj" fmla="val 50000"/>
            </a:avLst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404525" y="1146905"/>
            <a:ext cx="596772" cy="403297"/>
          </a:xfrm>
          <a:prstGeom prst="roundRect">
            <a:avLst>
              <a:gd name="adj" fmla="val 50000"/>
            </a:avLst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398444" y="1146905"/>
            <a:ext cx="596772" cy="403297"/>
          </a:xfrm>
          <a:prstGeom prst="roundRect">
            <a:avLst>
              <a:gd name="adj" fmla="val 50000"/>
            </a:avLst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19486" y="3273787"/>
            <a:ext cx="596772" cy="403297"/>
          </a:xfrm>
          <a:prstGeom prst="roundRect">
            <a:avLst>
              <a:gd name="adj" fmla="val 50000"/>
            </a:avLst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410336" y="3273787"/>
            <a:ext cx="596772" cy="403297"/>
          </a:xfrm>
          <a:prstGeom prst="roundRect">
            <a:avLst>
              <a:gd name="adj" fmla="val 50000"/>
            </a:avLst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401186" y="3273787"/>
            <a:ext cx="596772" cy="403297"/>
          </a:xfrm>
          <a:prstGeom prst="roundRect">
            <a:avLst>
              <a:gd name="adj" fmla="val 50000"/>
            </a:avLst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0" y="5679965"/>
            <a:ext cx="12199716" cy="1102148"/>
            <a:chOff x="0" y="5425436"/>
            <a:chExt cx="12199716" cy="1102148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t="51840"/>
            <a:stretch/>
          </p:blipFill>
          <p:spPr>
            <a:xfrm>
              <a:off x="0" y="5425436"/>
              <a:ext cx="8308157" cy="1102148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t="51840" r="46149"/>
            <a:stretch/>
          </p:blipFill>
          <p:spPr>
            <a:xfrm>
              <a:off x="7725663" y="5425436"/>
              <a:ext cx="4474053" cy="1102148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3984" y="4661162"/>
            <a:ext cx="5463371" cy="2693056"/>
          </a:xfrm>
          <a:prstGeom prst="rect">
            <a:avLst/>
          </a:prstGeom>
        </p:spPr>
      </p:pic>
      <p:pic>
        <p:nvPicPr>
          <p:cNvPr id="3" name="Рисунок 2" descr="Флажок со сплошной заливкой">
            <a:extLst>
              <a:ext uri="{FF2B5EF4-FFF2-40B4-BE49-F238E27FC236}">
                <a16:creationId xmlns:a16="http://schemas.microsoft.com/office/drawing/2014/main" id="{6E90460A-4337-43ED-1FD9-308A7589A1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2054" y="1182628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Флажок со сплошной заливкой">
            <a:extLst>
              <a:ext uri="{FF2B5EF4-FFF2-40B4-BE49-F238E27FC236}">
                <a16:creationId xmlns:a16="http://schemas.microsoft.com/office/drawing/2014/main" id="{EDBB1607-1BFA-2EE1-81C3-577D54D188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43067" y="1186579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Флажок со сплошной заливкой">
            <a:extLst>
              <a:ext uri="{FF2B5EF4-FFF2-40B4-BE49-F238E27FC236}">
                <a16:creationId xmlns:a16="http://schemas.microsoft.com/office/drawing/2014/main" id="{CE059995-157B-C3BF-B512-25EBFDA158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34080" y="1190530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CF749E74-0ECF-F304-0676-D7DEF83524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5093" y="1194481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 descr="Флажок со сплошной заливкой">
            <a:extLst>
              <a:ext uri="{FF2B5EF4-FFF2-40B4-BE49-F238E27FC236}">
                <a16:creationId xmlns:a16="http://schemas.microsoft.com/office/drawing/2014/main" id="{21A2068A-9367-46A2-16EA-A242F9F7E8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1947" y="3309510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 descr="Флажок со сплошной заливкой">
            <a:extLst>
              <a:ext uri="{FF2B5EF4-FFF2-40B4-BE49-F238E27FC236}">
                <a16:creationId xmlns:a16="http://schemas.microsoft.com/office/drawing/2014/main" id="{4898939C-BDF7-1349-2843-E02D722E72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42797" y="3309510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Флажок со сплошной заливкой">
            <a:extLst>
              <a:ext uri="{FF2B5EF4-FFF2-40B4-BE49-F238E27FC236}">
                <a16:creationId xmlns:a16="http://schemas.microsoft.com/office/drawing/2014/main" id="{53E5AEF7-7BBB-217A-4C74-1E8DA0B97A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33647" y="3309510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9219519" y="3433747"/>
            <a:ext cx="2716104" cy="0"/>
          </a:xfrm>
          <a:prstGeom prst="line">
            <a:avLst/>
          </a:prstGeom>
          <a:ln w="57150">
            <a:solidFill>
              <a:srgbClr val="2A33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олилиния 41"/>
          <p:cNvSpPr/>
          <p:nvPr/>
        </p:nvSpPr>
        <p:spPr>
          <a:xfrm>
            <a:off x="9219519" y="3433747"/>
            <a:ext cx="2716104" cy="1810557"/>
          </a:xfrm>
          <a:custGeom>
            <a:avLst/>
            <a:gdLst>
              <a:gd name="connsiteX0" fmla="*/ 0 w 2716104"/>
              <a:gd name="connsiteY0" fmla="*/ 0 h 1629662"/>
              <a:gd name="connsiteX1" fmla="*/ 2716104 w 2716104"/>
              <a:gd name="connsiteY1" fmla="*/ 0 h 1629662"/>
              <a:gd name="connsiteX2" fmla="*/ 2716104 w 2716104"/>
              <a:gd name="connsiteY2" fmla="*/ 1629662 h 1629662"/>
              <a:gd name="connsiteX3" fmla="*/ 0 w 2716104"/>
              <a:gd name="connsiteY3" fmla="*/ 1629662 h 1629662"/>
              <a:gd name="connsiteX4" fmla="*/ 0 w 2716104"/>
              <a:gd name="connsiteY4" fmla="*/ 0 h 162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6104" h="1629662">
                <a:moveTo>
                  <a:pt x="0" y="0"/>
                </a:moveTo>
                <a:lnTo>
                  <a:pt x="2716104" y="0"/>
                </a:lnTo>
                <a:lnTo>
                  <a:pt x="2716104" y="1629662"/>
                </a:lnTo>
                <a:lnTo>
                  <a:pt x="0" y="16296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Организовывает проведение </a:t>
            </a:r>
            <a:r>
              <a:rPr lang="ru-RU" sz="15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предрейсового</a:t>
            </a:r>
            <a:r>
              <a:rPr lang="ru-RU" sz="15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5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медицинского освидетельствования </a:t>
            </a:r>
            <a:r>
              <a:rPr lang="ru-RU" sz="15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водителя и акт обследования автобуса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388901" y="3267707"/>
            <a:ext cx="596772" cy="403297"/>
          </a:xfrm>
          <a:prstGeom prst="roundRect">
            <a:avLst>
              <a:gd name="adj" fmla="val 50000"/>
            </a:avLst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2" name="Рисунок 51" descr="Флажок со сплошной заливкой">
            <a:extLst>
              <a:ext uri="{FF2B5EF4-FFF2-40B4-BE49-F238E27FC236}">
                <a16:creationId xmlns:a16="http://schemas.microsoft.com/office/drawing/2014/main" id="{53E5AEF7-7BBB-217A-4C74-1E8DA0B97A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1362" y="3303430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40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F30883-C674-9322-C9A0-3ED4DA3E2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17"/>
          <a:stretch/>
        </p:blipFill>
        <p:spPr>
          <a:xfrm>
            <a:off x="-19455" y="1351717"/>
            <a:ext cx="2180581" cy="510889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225150"/>
            <a:ext cx="99290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ru-RU" altLang="ru-RU" sz="3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ПОРЯДОК ПЕРЕВОЗКИ ДЕТЕЙ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B8EDB923-7573-549D-FF57-FE6CC6CD67F6}"/>
              </a:ext>
            </a:extLst>
          </p:cNvPr>
          <p:cNvSpPr/>
          <p:nvPr/>
        </p:nvSpPr>
        <p:spPr>
          <a:xfrm>
            <a:off x="883904" y="1363407"/>
            <a:ext cx="10290025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9" name="Овал 678"/>
          <p:cNvSpPr/>
          <p:nvPr/>
        </p:nvSpPr>
        <p:spPr>
          <a:xfrm>
            <a:off x="883905" y="1363407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1">
            <a:extLst>
              <a:ext uri="{FF2B5EF4-FFF2-40B4-BE49-F238E27FC236}">
                <a16:creationId xmlns:a16="http://schemas.microsoft.com/office/drawing/2014/main" id="{B8EDB923-7573-549D-FF57-FE6CC6CD67F6}"/>
              </a:ext>
            </a:extLst>
          </p:cNvPr>
          <p:cNvSpPr/>
          <p:nvPr/>
        </p:nvSpPr>
        <p:spPr>
          <a:xfrm>
            <a:off x="883904" y="5417247"/>
            <a:ext cx="10290025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83905" y="5417247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1">
            <a:extLst>
              <a:ext uri="{FF2B5EF4-FFF2-40B4-BE49-F238E27FC236}">
                <a16:creationId xmlns:a16="http://schemas.microsoft.com/office/drawing/2014/main" id="{B8EDB923-7573-549D-FF57-FE6CC6CD67F6}"/>
              </a:ext>
            </a:extLst>
          </p:cNvPr>
          <p:cNvSpPr/>
          <p:nvPr/>
        </p:nvSpPr>
        <p:spPr>
          <a:xfrm>
            <a:off x="1595122" y="3387564"/>
            <a:ext cx="10491786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359438" y="3426430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21">
            <a:extLst>
              <a:ext uri="{FF2B5EF4-FFF2-40B4-BE49-F238E27FC236}">
                <a16:creationId xmlns:a16="http://schemas.microsoft.com/office/drawing/2014/main" id="{B8EDB923-7573-549D-FF57-FE6CC6CD67F6}"/>
              </a:ext>
            </a:extLst>
          </p:cNvPr>
          <p:cNvSpPr/>
          <p:nvPr/>
        </p:nvSpPr>
        <p:spPr>
          <a:xfrm>
            <a:off x="1403490" y="2376867"/>
            <a:ext cx="10290025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403491" y="2376867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углы 21">
            <a:extLst>
              <a:ext uri="{FF2B5EF4-FFF2-40B4-BE49-F238E27FC236}">
                <a16:creationId xmlns:a16="http://schemas.microsoft.com/office/drawing/2014/main" id="{B8EDB923-7573-549D-FF57-FE6CC6CD67F6}"/>
              </a:ext>
            </a:extLst>
          </p:cNvPr>
          <p:cNvSpPr/>
          <p:nvPr/>
        </p:nvSpPr>
        <p:spPr>
          <a:xfrm>
            <a:off x="1403490" y="4403787"/>
            <a:ext cx="10290025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403491" y="4403787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886675" y="1331593"/>
            <a:ext cx="937167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Площадки, отводимые для ожидающих автобуса детей, 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располагаются отдельно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от остановочных пунктов маршрутов регулярных автомобильных перевозок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пассажиров,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имеют благоустроенные подходы и 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располагаются на проезжей части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929606" y="5537972"/>
            <a:ext cx="8762537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Перевозка детей автобусом в период 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 22.00 до 06.00 часов</a:t>
            </a:r>
            <a:r>
              <a:rPr lang="ru-RU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а также в условиях недостаточной видимости (туман, снегопад, дождь) 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допускается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372493" y="4664878"/>
            <a:ext cx="8801435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При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перевозке детей обеспечивается сопровождение 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медицинским 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работником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420371" y="2625180"/>
            <a:ext cx="7351258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Перед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поездкой 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проводить 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сверку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детей по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списку; 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0" name="Рисунок 39" descr="Доктор женский со сплошной заливкой">
            <a:extLst>
              <a:ext uri="{FF2B5EF4-FFF2-40B4-BE49-F238E27FC236}">
                <a16:creationId xmlns:a16="http://schemas.microsoft.com/office/drawing/2014/main" id="{C862E041-DD87-DBE3-76C1-8E46F26352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2145" y="4513672"/>
            <a:ext cx="671744" cy="671744"/>
          </a:xfrm>
          <a:prstGeom prst="rect">
            <a:avLst/>
          </a:prstGeom>
        </p:spPr>
      </p:pic>
      <p:pic>
        <p:nvPicPr>
          <p:cNvPr id="41" name="Рисунок 40" descr="Автобус со сплошной заливкой">
            <a:extLst>
              <a:ext uri="{FF2B5EF4-FFF2-40B4-BE49-F238E27FC236}">
                <a16:creationId xmlns:a16="http://schemas.microsoft.com/office/drawing/2014/main" id="{0D860F04-542B-997A-F462-F5D25D1C5C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0185" y="1478349"/>
            <a:ext cx="671744" cy="671744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98833C5-37EA-66C8-3FEE-F77CE2267C29}"/>
              </a:ext>
            </a:extLst>
          </p:cNvPr>
          <p:cNvGrpSpPr/>
          <p:nvPr/>
        </p:nvGrpSpPr>
        <p:grpSpPr>
          <a:xfrm>
            <a:off x="899800" y="5640847"/>
            <a:ext cx="854598" cy="471658"/>
            <a:chOff x="1370099" y="4105337"/>
            <a:chExt cx="1342356" cy="740854"/>
          </a:xfrm>
        </p:grpSpPr>
        <p:pic>
          <p:nvPicPr>
            <p:cNvPr id="43" name="Рисунок 42" descr="Месяц со сплошной заливкой">
              <a:extLst>
                <a:ext uri="{FF2B5EF4-FFF2-40B4-BE49-F238E27FC236}">
                  <a16:creationId xmlns:a16="http://schemas.microsoft.com/office/drawing/2014/main" id="{85D67460-820C-C631-7956-2B29E1C65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70099" y="4105337"/>
              <a:ext cx="701218" cy="701218"/>
            </a:xfrm>
            <a:prstGeom prst="rect">
              <a:avLst/>
            </a:prstGeom>
          </p:spPr>
        </p:pic>
        <p:pic>
          <p:nvPicPr>
            <p:cNvPr id="44" name="Рисунок 43" descr="Туман со сплошной заливкой">
              <a:extLst>
                <a:ext uri="{FF2B5EF4-FFF2-40B4-BE49-F238E27FC236}">
                  <a16:creationId xmlns:a16="http://schemas.microsoft.com/office/drawing/2014/main" id="{DC5EC9A8-C7C7-7FCF-8051-8BA81D048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011237" y="4144973"/>
              <a:ext cx="701218" cy="701218"/>
            </a:xfrm>
            <a:prstGeom prst="rect">
              <a:avLst/>
            </a:prstGeom>
          </p:spPr>
        </p:pic>
      </p:grpSp>
      <p:pic>
        <p:nvPicPr>
          <p:cNvPr id="3" name="Рисунок 2" descr="Папка-планшет с галочками со сплошной заливкой">
            <a:extLst>
              <a:ext uri="{FF2B5EF4-FFF2-40B4-BE49-F238E27FC236}">
                <a16:creationId xmlns:a16="http://schemas.microsoft.com/office/drawing/2014/main" id="{46AAB792-4A6A-9BD3-C103-6763D4003A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91113" y="2460732"/>
            <a:ext cx="690424" cy="690424"/>
          </a:xfrm>
          <a:prstGeom prst="rect">
            <a:avLst/>
          </a:prstGeom>
        </p:spPr>
      </p:pic>
      <p:pic>
        <p:nvPicPr>
          <p:cNvPr id="10" name="Рисунок 9" descr="Галочка на щите со сплошной заливкой">
            <a:extLst>
              <a:ext uri="{FF2B5EF4-FFF2-40B4-BE49-F238E27FC236}">
                <a16:creationId xmlns:a16="http://schemas.microsoft.com/office/drawing/2014/main" id="{E358E5A3-38F0-08C3-8678-D84546C9218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402481" y="3468264"/>
            <a:ext cx="789637" cy="789637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2396104" y="3521048"/>
            <a:ext cx="9454882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altLang="en-US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Информирование </a:t>
            </a:r>
            <a:r>
              <a:rPr lang="ru-RU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детей о маршруте поездки, мерах безопасности и правилах поведения, номерах мобильных телефонов руководителя и других ответственных лиц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95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40484"/>
            <a:ext cx="986612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ru-RU" altLang="ru-RU" sz="2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ТРЕБОВАНИЕ ВОДИТЕЛЯМ АВТОТРАНСПОРТНЫХ </a:t>
            </a:r>
            <a:br>
              <a:rPr lang="ru-RU" altLang="ru-RU" sz="2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СРЕДСТВ ПРИ ПЕРЕВОЗКЕ ДЕТЕЙ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6963913" y="2415691"/>
            <a:ext cx="4963926" cy="587059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0" numCol="1" spcCol="1270" anchor="ctr" anchorCtr="0">
            <a:noAutofit/>
          </a:bodyPr>
          <a:lstStyle/>
          <a:p>
            <a:pPr lvl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Соблюдать ограничение </a:t>
            </a:r>
            <a:r>
              <a:rPr lang="ru-RU" sz="1400" b="1" kern="1200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скорости</a:t>
            </a:r>
            <a:r>
              <a:rPr lang="ru-RU" sz="1400" kern="1200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kern="1200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 60 км/ч</a:t>
            </a:r>
          </a:p>
        </p:txBody>
      </p:sp>
      <p:sp>
        <p:nvSpPr>
          <p:cNvPr id="33" name="Овал 32"/>
          <p:cNvSpPr/>
          <p:nvPr/>
        </p:nvSpPr>
        <p:spPr>
          <a:xfrm>
            <a:off x="6670385" y="2415692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6963913" y="3094233"/>
            <a:ext cx="4963926" cy="587059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1" numCol="1" spcCol="1270" anchor="ctr" anchorCtr="0">
            <a:noAutofit/>
          </a:bodyPr>
          <a:lstStyle/>
          <a:p>
            <a:pPr lvl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Строго</a:t>
            </a:r>
            <a:r>
              <a:rPr lang="ru-RU" sz="14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следовать по утвержденному </a:t>
            </a:r>
            <a:r>
              <a:rPr lang="ru-RU" sz="1400" b="1" kern="1200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маршруту</a:t>
            </a:r>
          </a:p>
        </p:txBody>
      </p:sp>
      <p:sp>
        <p:nvSpPr>
          <p:cNvPr id="39" name="Овал 38"/>
          <p:cNvSpPr/>
          <p:nvPr/>
        </p:nvSpPr>
        <p:spPr>
          <a:xfrm>
            <a:off x="6670385" y="3094234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6963913" y="3775598"/>
            <a:ext cx="4963926" cy="587058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0" numCol="1" spcCol="1270" anchor="ctr" anchorCtr="0">
            <a:noAutofit/>
          </a:bodyPr>
          <a:lstStyle/>
          <a:p>
            <a:pPr lvl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перевозить в салоне лишний груз</a:t>
            </a:r>
            <a:r>
              <a:rPr lang="ru-RU" sz="14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кроме ручной клади и личных вещей детей</a:t>
            </a:r>
          </a:p>
        </p:txBody>
      </p:sp>
      <p:sp>
        <p:nvSpPr>
          <p:cNvPr id="42" name="Овал 41"/>
          <p:cNvSpPr/>
          <p:nvPr/>
        </p:nvSpPr>
        <p:spPr>
          <a:xfrm>
            <a:off x="6670385" y="3775599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6963913" y="4460042"/>
            <a:ext cx="4963926" cy="587058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0" numCol="1" spcCol="1270" anchor="ctr" anchorCtr="0">
            <a:noAutofit/>
          </a:bodyPr>
          <a:lstStyle/>
          <a:p>
            <a:pPr lvl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оставлять салон автобуса </a:t>
            </a:r>
            <a:r>
              <a:rPr lang="ru-RU" sz="14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 наличии в нём детей, включая моменты посадки и высадки</a:t>
            </a:r>
          </a:p>
        </p:txBody>
      </p:sp>
      <p:sp>
        <p:nvSpPr>
          <p:cNvPr id="46" name="Овал 45"/>
          <p:cNvSpPr/>
          <p:nvPr/>
        </p:nvSpPr>
        <p:spPr>
          <a:xfrm>
            <a:off x="6670386" y="4456962"/>
            <a:ext cx="587058" cy="58705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6963913" y="5138326"/>
            <a:ext cx="4963926" cy="587058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0" numCol="1" spcCol="1270" anchor="ctr" anchorCtr="0">
            <a:noAutofit/>
          </a:bodyPr>
          <a:lstStyle/>
          <a:p>
            <a:pPr lvl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обгонять </a:t>
            </a:r>
            <a:r>
              <a:rPr lang="ru-RU" sz="14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другой транспорт в колонне</a:t>
            </a:r>
          </a:p>
        </p:txBody>
      </p:sp>
      <p:sp>
        <p:nvSpPr>
          <p:cNvPr id="48" name="Овал 47"/>
          <p:cNvSpPr/>
          <p:nvPr/>
        </p:nvSpPr>
        <p:spPr>
          <a:xfrm>
            <a:off x="6670385" y="5138327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6963913" y="5816610"/>
            <a:ext cx="4963927" cy="587058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9" bIns="53340" numCol="1" spcCol="1270" anchor="ctr" anchorCtr="0">
            <a:noAutofit/>
          </a:bodyPr>
          <a:lstStyle/>
          <a:p>
            <a:pPr lvl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покидать своё место </a:t>
            </a:r>
            <a:r>
              <a:rPr lang="ru-RU" sz="14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 не оставлять автобус без принятия мер против самопроизвольного движения или использования автобуса в отсутствие водителя</a:t>
            </a:r>
          </a:p>
        </p:txBody>
      </p:sp>
      <p:sp>
        <p:nvSpPr>
          <p:cNvPr id="50" name="Овал 49"/>
          <p:cNvSpPr/>
          <p:nvPr/>
        </p:nvSpPr>
        <p:spPr>
          <a:xfrm>
            <a:off x="6670385" y="5816611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pic>
        <p:nvPicPr>
          <p:cNvPr id="3" name="Рисунок 2" descr="Спидометр (низкая скорость) со сплошной заливкой">
            <a:extLst>
              <a:ext uri="{FF2B5EF4-FFF2-40B4-BE49-F238E27FC236}">
                <a16:creationId xmlns:a16="http://schemas.microsoft.com/office/drawing/2014/main" id="{9637CE74-8DEE-1423-4514-EADF5095A7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3555" y="2413079"/>
            <a:ext cx="474364" cy="4743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Ключ со сплошной заливкой">
            <a:extLst>
              <a:ext uri="{FF2B5EF4-FFF2-40B4-BE49-F238E27FC236}">
                <a16:creationId xmlns:a16="http://schemas.microsoft.com/office/drawing/2014/main" id="{C75E312E-87AA-DB0C-0636-92B7E4F71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7801" y="5873938"/>
            <a:ext cx="474364" cy="4743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Автобус со сплошной заливкой">
            <a:extLst>
              <a:ext uri="{FF2B5EF4-FFF2-40B4-BE49-F238E27FC236}">
                <a16:creationId xmlns:a16="http://schemas.microsoft.com/office/drawing/2014/main" id="{73563629-D002-31FC-EE76-BA081145E5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35362" y="4514063"/>
            <a:ext cx="464078" cy="4640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Сумка со сплошной заливкой">
            <a:extLst>
              <a:ext uri="{FF2B5EF4-FFF2-40B4-BE49-F238E27FC236}">
                <a16:creationId xmlns:a16="http://schemas.microsoft.com/office/drawing/2014/main" id="{7E472984-81F7-517D-BA69-BE8695FF03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27801" y="3832708"/>
            <a:ext cx="474364" cy="4743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Маршрут между двумя штырьками со сплошной заливкой">
            <a:extLst>
              <a:ext uri="{FF2B5EF4-FFF2-40B4-BE49-F238E27FC236}">
                <a16:creationId xmlns:a16="http://schemas.microsoft.com/office/drawing/2014/main" id="{6E1977F0-E979-2B7B-86BC-8397929231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28461" y="3152463"/>
            <a:ext cx="474364" cy="4743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33DD30D-1ACE-58AD-CC8F-07AE438F380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8644" t="18633" r="18394" b="18405"/>
          <a:stretch/>
        </p:blipFill>
        <p:spPr>
          <a:xfrm>
            <a:off x="6731903" y="5201382"/>
            <a:ext cx="464039" cy="464039"/>
          </a:xfrm>
          <a:prstGeom prst="ellipse">
            <a:avLst/>
          </a:prstGeom>
        </p:spPr>
      </p:pic>
      <p:cxnSp>
        <p:nvCxnSpPr>
          <p:cNvPr id="27" name="Соединительная линия уступом 26"/>
          <p:cNvCxnSpPr>
            <a:stCxn id="2" idx="1"/>
            <a:endCxn id="41" idx="2"/>
          </p:cNvCxnSpPr>
          <p:nvPr/>
        </p:nvCxnSpPr>
        <p:spPr>
          <a:xfrm rot="10800000" flipV="1">
            <a:off x="560597" y="1685126"/>
            <a:ext cx="131819" cy="4119449"/>
          </a:xfrm>
          <a:prstGeom prst="bentConnector3">
            <a:avLst>
              <a:gd name="adj1" fmla="val 27342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2" idx="1"/>
            <a:endCxn id="38" idx="2"/>
          </p:cNvCxnSpPr>
          <p:nvPr/>
        </p:nvCxnSpPr>
        <p:spPr>
          <a:xfrm rot="10800000" flipV="1">
            <a:off x="560597" y="1685127"/>
            <a:ext cx="131819" cy="3180712"/>
          </a:xfrm>
          <a:prstGeom prst="bentConnector3">
            <a:avLst>
              <a:gd name="adj1" fmla="val 27342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2" idx="1"/>
            <a:endCxn id="37" idx="2"/>
          </p:cNvCxnSpPr>
          <p:nvPr/>
        </p:nvCxnSpPr>
        <p:spPr>
          <a:xfrm rot="10800000" flipV="1">
            <a:off x="560597" y="1685126"/>
            <a:ext cx="131819" cy="2241975"/>
          </a:xfrm>
          <a:prstGeom prst="bentConnector3">
            <a:avLst>
              <a:gd name="adj1" fmla="val 27342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2" idx="1"/>
            <a:endCxn id="35" idx="2"/>
          </p:cNvCxnSpPr>
          <p:nvPr/>
        </p:nvCxnSpPr>
        <p:spPr>
          <a:xfrm rot="10800000" flipV="1">
            <a:off x="560597" y="1685127"/>
            <a:ext cx="131819" cy="1303238"/>
          </a:xfrm>
          <a:prstGeom prst="bentConnector3">
            <a:avLst>
              <a:gd name="adj1" fmla="val 27342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560596" y="2709221"/>
            <a:ext cx="558288" cy="558288"/>
          </a:xfrm>
          <a:prstGeom prst="ellipse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60596" y="3647958"/>
            <a:ext cx="558288" cy="558288"/>
          </a:xfrm>
          <a:prstGeom prst="ellipse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60596" y="4586695"/>
            <a:ext cx="558288" cy="558288"/>
          </a:xfrm>
          <a:prstGeom prst="ellipse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560596" y="5525432"/>
            <a:ext cx="558288" cy="558288"/>
          </a:xfrm>
          <a:prstGeom prst="ellipse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253760" y="2619033"/>
            <a:ext cx="4642941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в возрасте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менее 25 лет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, имеющие водительское удостоверение соответствующей категории и стаж работы водителем не менее пяти лет;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253760" y="3663939"/>
            <a:ext cx="4642941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имеющие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непрерывный стаж 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работы в качестве водителя автобуса не менее трех последних лет;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253760" y="4493401"/>
            <a:ext cx="4642941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имевшие 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в течение последнего года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грубых нарушений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трудовой дисциплины и Правил дорожного движения.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253760" y="5322864"/>
            <a:ext cx="4642941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водители, назначаемые для перевозки детей автобусами вместимостью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более 41 места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, а также на любые перевозки детей в междугородном сообщении со стажем работы на автобусах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менее пяти лет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2415" y="1269628"/>
            <a:ext cx="4233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К перевозке детей допускаются водители: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549877" y="1451558"/>
            <a:ext cx="4233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Водитель обязан:</a:t>
            </a:r>
          </a:p>
        </p:txBody>
      </p:sp>
      <p:cxnSp>
        <p:nvCxnSpPr>
          <p:cNvPr id="57" name="Соединительная линия уступом 56"/>
          <p:cNvCxnSpPr>
            <a:stCxn id="56" idx="1"/>
            <a:endCxn id="33" idx="2"/>
          </p:cNvCxnSpPr>
          <p:nvPr/>
        </p:nvCxnSpPr>
        <p:spPr>
          <a:xfrm rot="10800000" flipH="1" flipV="1">
            <a:off x="6549877" y="1682391"/>
            <a:ext cx="120508" cy="1026830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>
            <a:stCxn id="56" idx="1"/>
            <a:endCxn id="39" idx="2"/>
          </p:cNvCxnSpPr>
          <p:nvPr/>
        </p:nvCxnSpPr>
        <p:spPr>
          <a:xfrm rot="10800000" flipH="1" flipV="1">
            <a:off x="6549877" y="1682391"/>
            <a:ext cx="120508" cy="1705372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56" idx="1"/>
            <a:endCxn id="42" idx="2"/>
          </p:cNvCxnSpPr>
          <p:nvPr/>
        </p:nvCxnSpPr>
        <p:spPr>
          <a:xfrm rot="10800000" flipH="1" flipV="1">
            <a:off x="6549877" y="1682390"/>
            <a:ext cx="120508" cy="2386737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56" idx="1"/>
            <a:endCxn id="46" idx="2"/>
          </p:cNvCxnSpPr>
          <p:nvPr/>
        </p:nvCxnSpPr>
        <p:spPr>
          <a:xfrm rot="10800000" flipH="1" flipV="1">
            <a:off x="6549876" y="1682391"/>
            <a:ext cx="120509" cy="3068100"/>
          </a:xfrm>
          <a:prstGeom prst="bentConnector3">
            <a:avLst>
              <a:gd name="adj1" fmla="val -189695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>
            <a:stCxn id="56" idx="1"/>
            <a:endCxn id="48" idx="2"/>
          </p:cNvCxnSpPr>
          <p:nvPr/>
        </p:nvCxnSpPr>
        <p:spPr>
          <a:xfrm rot="10800000" flipH="1" flipV="1">
            <a:off x="6549877" y="1682390"/>
            <a:ext cx="120508" cy="3749465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>
            <a:stCxn id="56" idx="1"/>
            <a:endCxn id="50" idx="2"/>
          </p:cNvCxnSpPr>
          <p:nvPr/>
        </p:nvCxnSpPr>
        <p:spPr>
          <a:xfrm rot="10800000" flipH="1" flipV="1">
            <a:off x="6549877" y="1682390"/>
            <a:ext cx="120508" cy="4427749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166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225150"/>
            <a:ext cx="95242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ru-RU" altLang="ru-RU" sz="3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ПОРЯДОК ПЕРЕВОЗКИ ДЕТЕЙ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8541" y="2369754"/>
            <a:ext cx="2213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Длительность поездки не должна </a:t>
            </a:r>
            <a:b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превышать 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 часа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86997" y="2369754"/>
            <a:ext cx="3018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Дети, допущенные к перевозке, должны быть </a:t>
            </a:r>
            <a:b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младше семи лет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83729" y="2369754"/>
            <a:ext cx="260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На автобусах должны быть установлены знаки </a:t>
            </a:r>
            <a:b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«Перевозка детей»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спереди и сзади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4854" y="4640165"/>
            <a:ext cx="3780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Дети 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 12 лет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должны перевозиться только с использованием специальных 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детских удерживающих устройств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или других средств, позволяющих пристегнуть ребенка ремнями безопасности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00192" y="4640165"/>
            <a:ext cx="35916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Общее количество перевозимых людей 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должно превышать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количество мест, предназначенных для сидения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80955" y="4640165"/>
            <a:ext cx="35916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Места 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посадки и высадки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детей определяются организацией образования совместно с местными властями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BEE7364-D2FB-DE7A-61F4-CC24B157B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5" b="92358" l="10000" r="90000">
                        <a14:foregroundMark x1="37805" y1="14623" x2="37805" y2="14623"/>
                        <a14:foregroundMark x1="21098" y1="51226" x2="21098" y2="51226"/>
                        <a14:foregroundMark x1="36707" y1="5755" x2="36707" y2="5755"/>
                        <a14:foregroundMark x1="77439" y1="92358" x2="77439" y2="92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26" y="3710832"/>
            <a:ext cx="659943" cy="85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Часы со сплошной заливкой">
            <a:extLst>
              <a:ext uri="{FF2B5EF4-FFF2-40B4-BE49-F238E27FC236}">
                <a16:creationId xmlns:a16="http://schemas.microsoft.com/office/drawing/2014/main" id="{E796D3E4-11F0-266F-32DA-AF8594FA3D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62881" y="1441904"/>
            <a:ext cx="914400" cy="914400"/>
          </a:xfrm>
          <a:prstGeom prst="rect">
            <a:avLst/>
          </a:prstGeom>
        </p:spPr>
      </p:pic>
      <p:pic>
        <p:nvPicPr>
          <p:cNvPr id="17" name="Рисунок 16" descr="Дети со сплошной заливкой">
            <a:extLst>
              <a:ext uri="{FF2B5EF4-FFF2-40B4-BE49-F238E27FC236}">
                <a16:creationId xmlns:a16="http://schemas.microsoft.com/office/drawing/2014/main" id="{E6C78509-3833-5070-1B97-02827CEA5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8798" y="1513679"/>
            <a:ext cx="914400" cy="914400"/>
          </a:xfrm>
          <a:prstGeom prst="rect">
            <a:avLst/>
          </a:prstGeom>
        </p:spPr>
      </p:pic>
      <p:pic>
        <p:nvPicPr>
          <p:cNvPr id="22" name="Рисунок 21" descr="Автобус со сплошной заливкой">
            <a:extLst>
              <a:ext uri="{FF2B5EF4-FFF2-40B4-BE49-F238E27FC236}">
                <a16:creationId xmlns:a16="http://schemas.microsoft.com/office/drawing/2014/main" id="{8C0986C6-5271-D9E8-F1FB-5836A30A47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19561" y="3710832"/>
            <a:ext cx="914400" cy="9144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A3C2C08-3DB8-3656-531E-7582ACBE1C1C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7" b="99219" l="10000" r="90000">
                        <a14:foregroundMark x1="49111" y1="10547" x2="49111" y2="31055"/>
                        <a14:foregroundMark x1="45444" y1="36328" x2="41333" y2="38281"/>
                        <a14:foregroundMark x1="46000" y1="32813" x2="46111" y2="42773"/>
                        <a14:foregroundMark x1="45667" y1="5664" x2="53667" y2="7422"/>
                        <a14:foregroundMark x1="53667" y1="7422" x2="60222" y2="6250"/>
                        <a14:foregroundMark x1="60222" y1="6250" x2="60444" y2="6250"/>
                        <a14:foregroundMark x1="49667" y1="977" x2="49667" y2="977"/>
                        <a14:foregroundMark x1="39444" y1="91992" x2="58778" y2="92383"/>
                        <a14:foregroundMark x1="58778" y1="92383" x2="62000" y2="91406"/>
                        <a14:foregroundMark x1="57222" y1="98828" x2="57222" y2="98828"/>
                        <a14:foregroundMark x1="42556" y1="99219" x2="42556" y2="99219"/>
                        <a14:backgroundMark x1="58444" y1="13281" x2="57667" y2="19727"/>
                        <a14:backgroundMark x1="52222" y1="74219" x2="52222" y2="74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7302" y="3657250"/>
            <a:ext cx="1668349" cy="9491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14" y="1509108"/>
            <a:ext cx="942565" cy="82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8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задержка 21"/>
          <p:cNvSpPr/>
          <p:nvPr/>
        </p:nvSpPr>
        <p:spPr>
          <a:xfrm>
            <a:off x="2173837" y="1734532"/>
            <a:ext cx="5244061" cy="4204355"/>
          </a:xfrm>
          <a:prstGeom prst="flowChartDelay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1" y="1734532"/>
            <a:ext cx="7305772" cy="4204355"/>
            <a:chOff x="1" y="1734532"/>
            <a:chExt cx="7305772" cy="4204355"/>
          </a:xfr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Прямоугольник 16"/>
            <p:cNvSpPr/>
            <p:nvPr/>
          </p:nvSpPr>
          <p:spPr>
            <a:xfrm>
              <a:off x="1" y="1734532"/>
              <a:ext cx="2061712" cy="42043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задержка 15"/>
            <p:cNvSpPr/>
            <p:nvPr/>
          </p:nvSpPr>
          <p:spPr>
            <a:xfrm>
              <a:off x="2061712" y="1734532"/>
              <a:ext cx="5244061" cy="4204355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225150"/>
            <a:ext cx="95242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ru-RU" altLang="ru-RU" sz="3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ОРГАНИЗАЦИОННЫЕ МЕРОПРИЯТИЯ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05213" y="2386985"/>
            <a:ext cx="4063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Ответственность за исправность автобуса в случаях, если это: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10881" y="4483945"/>
            <a:ext cx="3275116" cy="860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автобус поставщика государственных услуг – за поставщиком услуг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10881" y="3328298"/>
            <a:ext cx="3275116" cy="860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школьный автобус закрепляется за руководителем организаций образования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3067" y="1831022"/>
            <a:ext cx="56929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Ответственность за организацию безопасной перевозки детей, включая требования к поставщику услуг, документирование решения о перевозке детей, определение сопровождающих лиц, проведение инструктажа и другие организационные мероприятия закрепляется </a:t>
            </a:r>
            <a:b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 руководителем организации образования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3067" y="4189668"/>
            <a:ext cx="56929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Ответственность за безопасность детей в пути следования до места проведения мероприятия и обратно, а также на месте пребывания закрепляется за сопровождающими лицами, утвержденными 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приказом руководителя организации образования</a:t>
            </a:r>
          </a:p>
        </p:txBody>
      </p:sp>
      <p:cxnSp>
        <p:nvCxnSpPr>
          <p:cNvPr id="21" name="Соединительная линия уступом 20"/>
          <p:cNvCxnSpPr>
            <a:stCxn id="10" idx="1"/>
            <a:endCxn id="13" idx="1"/>
          </p:cNvCxnSpPr>
          <p:nvPr/>
        </p:nvCxnSpPr>
        <p:spPr>
          <a:xfrm rot="10800000" flipH="1" flipV="1">
            <a:off x="7905213" y="2710151"/>
            <a:ext cx="405668" cy="1048480"/>
          </a:xfrm>
          <a:prstGeom prst="bentConnector3">
            <a:avLst>
              <a:gd name="adj1" fmla="val -56351"/>
            </a:avLst>
          </a:prstGeom>
          <a:ln w="19050">
            <a:solidFill>
              <a:srgbClr val="D49A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10" idx="1"/>
            <a:endCxn id="12" idx="1"/>
          </p:cNvCxnSpPr>
          <p:nvPr/>
        </p:nvCxnSpPr>
        <p:spPr>
          <a:xfrm rot="10800000" flipH="1" flipV="1">
            <a:off x="7905213" y="2710150"/>
            <a:ext cx="405668" cy="2204127"/>
          </a:xfrm>
          <a:prstGeom prst="bentConnector3">
            <a:avLst>
              <a:gd name="adj1" fmla="val -56351"/>
            </a:avLst>
          </a:prstGeom>
          <a:ln w="19050">
            <a:solidFill>
              <a:srgbClr val="D49A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499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627</Words>
  <Application>Microsoft Office PowerPoint</Application>
  <PresentationFormat>Широкоэкранный</PresentationFormat>
  <Paragraphs>60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Абдикаримова Асемгуль Берлибековна</cp:lastModifiedBy>
  <cp:revision>60</cp:revision>
  <dcterms:created xsi:type="dcterms:W3CDTF">2024-02-21T04:10:18Z</dcterms:created>
  <dcterms:modified xsi:type="dcterms:W3CDTF">2024-08-21T12:15:12Z</dcterms:modified>
</cp:coreProperties>
</file>