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9144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17" d="100"/>
          <a:sy n="117" d="100"/>
        </p:scale>
        <p:origin x="-1464" y="4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4/23/2024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00" b="0" i="0">
                <a:solidFill>
                  <a:srgbClr val="FFFF00"/>
                </a:solidFill>
                <a:latin typeface="Palatino Linotype"/>
                <a:cs typeface="Palatino Linotype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600" b="0" i="0">
                <a:solidFill>
                  <a:schemeClr val="bg1"/>
                </a:solidFill>
                <a:latin typeface="Palatino Linotype"/>
                <a:cs typeface="Palatino Linotype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4/23/2024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00" b="0" i="0">
                <a:solidFill>
                  <a:srgbClr val="FFFF00"/>
                </a:solidFill>
                <a:latin typeface="Palatino Linotype"/>
                <a:cs typeface="Palatino Linotype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4/23/2024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00" b="0" i="0">
                <a:solidFill>
                  <a:srgbClr val="FFFF00"/>
                </a:solidFill>
                <a:latin typeface="Palatino Linotype"/>
                <a:cs typeface="Palatino Linotype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4/23/2024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4/23/2024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11" Type="http://schemas.openxmlformats.org/officeDocument/2006/relationships/image" Target="../media/image5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4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562032" y="825499"/>
            <a:ext cx="6862966" cy="6032500"/>
          </a:xfrm>
          <a:prstGeom prst="rect">
            <a:avLst/>
          </a:prstGeom>
        </p:spPr>
      </p:pic>
      <p:pic>
        <p:nvPicPr>
          <p:cNvPr id="19" name="bg object 19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56585" y="718341"/>
            <a:ext cx="4676879" cy="5375570"/>
          </a:xfrm>
          <a:prstGeom prst="rect">
            <a:avLst/>
          </a:prstGeom>
        </p:spPr>
      </p:pic>
      <p:pic>
        <p:nvPicPr>
          <p:cNvPr id="20" name="bg object 20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3485220" y="971"/>
            <a:ext cx="5658779" cy="5130800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202728" y="1035126"/>
            <a:ext cx="6738543" cy="8826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600" b="0" i="0">
                <a:solidFill>
                  <a:srgbClr val="FFFF00"/>
                </a:solidFill>
                <a:latin typeface="Palatino Linotype"/>
                <a:cs typeface="Palatino Linotype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85609" y="2893567"/>
            <a:ext cx="8172780" cy="30676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00" b="0" i="0">
                <a:solidFill>
                  <a:schemeClr val="bg1"/>
                </a:solidFill>
                <a:latin typeface="Palatino Linotype"/>
                <a:cs typeface="Palatino Linotype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4/23/2024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7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12" Type="http://schemas.openxmlformats.org/officeDocument/2006/relationships/image" Target="../media/image16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Relationship Id="rId14" Type="http://schemas.openxmlformats.org/officeDocument/2006/relationships/image" Target="../media/image18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5.png"/><Relationship Id="rId3" Type="http://schemas.openxmlformats.org/officeDocument/2006/relationships/image" Target="../media/image117.png"/><Relationship Id="rId7" Type="http://schemas.openxmlformats.org/officeDocument/2006/relationships/image" Target="../media/image121.png"/><Relationship Id="rId2" Type="http://schemas.openxmlformats.org/officeDocument/2006/relationships/image" Target="../media/image116.jp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20.png"/><Relationship Id="rId5" Type="http://schemas.openxmlformats.org/officeDocument/2006/relationships/image" Target="../media/image119.png"/><Relationship Id="rId4" Type="http://schemas.openxmlformats.org/officeDocument/2006/relationships/image" Target="../media/image118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8.png"/><Relationship Id="rId3" Type="http://schemas.openxmlformats.org/officeDocument/2006/relationships/image" Target="../media/image123.png"/><Relationship Id="rId7" Type="http://schemas.openxmlformats.org/officeDocument/2006/relationships/image" Target="../media/image127.png"/><Relationship Id="rId2" Type="http://schemas.openxmlformats.org/officeDocument/2006/relationships/image" Target="../media/image122.jp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26.png"/><Relationship Id="rId5" Type="http://schemas.openxmlformats.org/officeDocument/2006/relationships/image" Target="../media/image125.png"/><Relationship Id="rId4" Type="http://schemas.openxmlformats.org/officeDocument/2006/relationships/image" Target="../media/image12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png"/><Relationship Id="rId2" Type="http://schemas.openxmlformats.org/officeDocument/2006/relationships/image" Target="../media/image129.jp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33.png"/><Relationship Id="rId5" Type="http://schemas.openxmlformats.org/officeDocument/2006/relationships/image" Target="../media/image132.png"/><Relationship Id="rId4" Type="http://schemas.openxmlformats.org/officeDocument/2006/relationships/image" Target="../media/image131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0.png"/><Relationship Id="rId3" Type="http://schemas.openxmlformats.org/officeDocument/2006/relationships/image" Target="../media/image135.png"/><Relationship Id="rId7" Type="http://schemas.openxmlformats.org/officeDocument/2006/relationships/image" Target="../media/image139.png"/><Relationship Id="rId2" Type="http://schemas.openxmlformats.org/officeDocument/2006/relationships/image" Target="../media/image134.jp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38.png"/><Relationship Id="rId5" Type="http://schemas.openxmlformats.org/officeDocument/2006/relationships/image" Target="../media/image137.png"/><Relationship Id="rId4" Type="http://schemas.openxmlformats.org/officeDocument/2006/relationships/image" Target="../media/image136.png"/><Relationship Id="rId9" Type="http://schemas.openxmlformats.org/officeDocument/2006/relationships/image" Target="../media/image141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8.png"/><Relationship Id="rId3" Type="http://schemas.openxmlformats.org/officeDocument/2006/relationships/image" Target="../media/image143.png"/><Relationship Id="rId7" Type="http://schemas.openxmlformats.org/officeDocument/2006/relationships/image" Target="../media/image147.png"/><Relationship Id="rId2" Type="http://schemas.openxmlformats.org/officeDocument/2006/relationships/image" Target="../media/image142.jp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46.png"/><Relationship Id="rId5" Type="http://schemas.openxmlformats.org/officeDocument/2006/relationships/image" Target="../media/image145.png"/><Relationship Id="rId10" Type="http://schemas.openxmlformats.org/officeDocument/2006/relationships/image" Target="../media/image150.png"/><Relationship Id="rId4" Type="http://schemas.openxmlformats.org/officeDocument/2006/relationships/image" Target="../media/image144.png"/><Relationship Id="rId9" Type="http://schemas.openxmlformats.org/officeDocument/2006/relationships/image" Target="../media/image149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0.png"/><Relationship Id="rId3" Type="http://schemas.openxmlformats.org/officeDocument/2006/relationships/image" Target="../media/image152.png"/><Relationship Id="rId7" Type="http://schemas.openxmlformats.org/officeDocument/2006/relationships/image" Target="../media/image156.png"/><Relationship Id="rId12" Type="http://schemas.openxmlformats.org/officeDocument/2006/relationships/image" Target="../media/image133.png"/><Relationship Id="rId2" Type="http://schemas.openxmlformats.org/officeDocument/2006/relationships/image" Target="../media/image151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55.png"/><Relationship Id="rId11" Type="http://schemas.openxmlformats.org/officeDocument/2006/relationships/image" Target="../media/image128.png"/><Relationship Id="rId5" Type="http://schemas.openxmlformats.org/officeDocument/2006/relationships/image" Target="../media/image154.png"/><Relationship Id="rId10" Type="http://schemas.openxmlformats.org/officeDocument/2006/relationships/image" Target="../media/image157.png"/><Relationship Id="rId4" Type="http://schemas.openxmlformats.org/officeDocument/2006/relationships/image" Target="../media/image153.png"/><Relationship Id="rId9" Type="http://schemas.openxmlformats.org/officeDocument/2006/relationships/image" Target="../media/image12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12" Type="http://schemas.openxmlformats.org/officeDocument/2006/relationships/image" Target="../media/image29.pn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3.png"/><Relationship Id="rId11" Type="http://schemas.openxmlformats.org/officeDocument/2006/relationships/image" Target="../media/image28.png"/><Relationship Id="rId5" Type="http://schemas.openxmlformats.org/officeDocument/2006/relationships/image" Target="../media/image22.png"/><Relationship Id="rId10" Type="http://schemas.openxmlformats.org/officeDocument/2006/relationships/image" Target="../media/image27.png"/><Relationship Id="rId4" Type="http://schemas.openxmlformats.org/officeDocument/2006/relationships/image" Target="../media/image21.png"/><Relationship Id="rId9" Type="http://schemas.openxmlformats.org/officeDocument/2006/relationships/image" Target="../media/image2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4.png"/><Relationship Id="rId11" Type="http://schemas.openxmlformats.org/officeDocument/2006/relationships/image" Target="../media/image29.png"/><Relationship Id="rId5" Type="http://schemas.openxmlformats.org/officeDocument/2006/relationships/image" Target="../media/image33.png"/><Relationship Id="rId10" Type="http://schemas.openxmlformats.org/officeDocument/2006/relationships/image" Target="../media/image38.png"/><Relationship Id="rId4" Type="http://schemas.openxmlformats.org/officeDocument/2006/relationships/image" Target="../media/image32.png"/><Relationship Id="rId9" Type="http://schemas.openxmlformats.org/officeDocument/2006/relationships/image" Target="../media/image3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13" Type="http://schemas.openxmlformats.org/officeDocument/2006/relationships/image" Target="../media/image50.png"/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12" Type="http://schemas.openxmlformats.org/officeDocument/2006/relationships/image" Target="../media/image49.jpg"/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3.png"/><Relationship Id="rId11" Type="http://schemas.openxmlformats.org/officeDocument/2006/relationships/image" Target="../media/image48.png"/><Relationship Id="rId5" Type="http://schemas.openxmlformats.org/officeDocument/2006/relationships/image" Target="../media/image42.png"/><Relationship Id="rId10" Type="http://schemas.openxmlformats.org/officeDocument/2006/relationships/image" Target="../media/image47.png"/><Relationship Id="rId4" Type="http://schemas.openxmlformats.org/officeDocument/2006/relationships/image" Target="../media/image41.png"/><Relationship Id="rId9" Type="http://schemas.openxmlformats.org/officeDocument/2006/relationships/image" Target="../media/image4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13" Type="http://schemas.openxmlformats.org/officeDocument/2006/relationships/image" Target="../media/image61.png"/><Relationship Id="rId3" Type="http://schemas.openxmlformats.org/officeDocument/2006/relationships/image" Target="../media/image51.png"/><Relationship Id="rId7" Type="http://schemas.openxmlformats.org/officeDocument/2006/relationships/image" Target="../media/image55.png"/><Relationship Id="rId12" Type="http://schemas.openxmlformats.org/officeDocument/2006/relationships/image" Target="../media/image60.jpg"/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4.png"/><Relationship Id="rId11" Type="http://schemas.openxmlformats.org/officeDocument/2006/relationships/image" Target="../media/image59.png"/><Relationship Id="rId5" Type="http://schemas.openxmlformats.org/officeDocument/2006/relationships/image" Target="../media/image53.png"/><Relationship Id="rId10" Type="http://schemas.openxmlformats.org/officeDocument/2006/relationships/image" Target="../media/image58.png"/><Relationship Id="rId4" Type="http://schemas.openxmlformats.org/officeDocument/2006/relationships/image" Target="../media/image52.png"/><Relationship Id="rId9" Type="http://schemas.openxmlformats.org/officeDocument/2006/relationships/image" Target="../media/image5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13" Type="http://schemas.openxmlformats.org/officeDocument/2006/relationships/image" Target="../media/image73.png"/><Relationship Id="rId3" Type="http://schemas.openxmlformats.org/officeDocument/2006/relationships/image" Target="../media/image63.png"/><Relationship Id="rId7" Type="http://schemas.openxmlformats.org/officeDocument/2006/relationships/image" Target="../media/image67.png"/><Relationship Id="rId12" Type="http://schemas.openxmlformats.org/officeDocument/2006/relationships/image" Target="../media/image72.png"/><Relationship Id="rId2" Type="http://schemas.openxmlformats.org/officeDocument/2006/relationships/image" Target="../media/image6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6.png"/><Relationship Id="rId11" Type="http://schemas.openxmlformats.org/officeDocument/2006/relationships/image" Target="../media/image71.png"/><Relationship Id="rId5" Type="http://schemas.openxmlformats.org/officeDocument/2006/relationships/image" Target="../media/image65.png"/><Relationship Id="rId15" Type="http://schemas.openxmlformats.org/officeDocument/2006/relationships/image" Target="../media/image75.png"/><Relationship Id="rId10" Type="http://schemas.openxmlformats.org/officeDocument/2006/relationships/image" Target="../media/image70.png"/><Relationship Id="rId4" Type="http://schemas.openxmlformats.org/officeDocument/2006/relationships/image" Target="../media/image64.png"/><Relationship Id="rId9" Type="http://schemas.openxmlformats.org/officeDocument/2006/relationships/image" Target="../media/image69.png"/><Relationship Id="rId14" Type="http://schemas.openxmlformats.org/officeDocument/2006/relationships/image" Target="../media/image7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png"/><Relationship Id="rId13" Type="http://schemas.openxmlformats.org/officeDocument/2006/relationships/image" Target="../media/image87.png"/><Relationship Id="rId18" Type="http://schemas.openxmlformats.org/officeDocument/2006/relationships/image" Target="../media/image92.png"/><Relationship Id="rId3" Type="http://schemas.openxmlformats.org/officeDocument/2006/relationships/image" Target="../media/image77.png"/><Relationship Id="rId7" Type="http://schemas.openxmlformats.org/officeDocument/2006/relationships/image" Target="../media/image81.png"/><Relationship Id="rId12" Type="http://schemas.openxmlformats.org/officeDocument/2006/relationships/image" Target="../media/image86.png"/><Relationship Id="rId17" Type="http://schemas.openxmlformats.org/officeDocument/2006/relationships/image" Target="../media/image91.png"/><Relationship Id="rId2" Type="http://schemas.openxmlformats.org/officeDocument/2006/relationships/image" Target="../media/image76.jpg"/><Relationship Id="rId16" Type="http://schemas.openxmlformats.org/officeDocument/2006/relationships/image" Target="../media/image90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0.png"/><Relationship Id="rId11" Type="http://schemas.openxmlformats.org/officeDocument/2006/relationships/image" Target="../media/image85.png"/><Relationship Id="rId5" Type="http://schemas.openxmlformats.org/officeDocument/2006/relationships/image" Target="../media/image79.png"/><Relationship Id="rId15" Type="http://schemas.openxmlformats.org/officeDocument/2006/relationships/image" Target="../media/image89.png"/><Relationship Id="rId10" Type="http://schemas.openxmlformats.org/officeDocument/2006/relationships/image" Target="../media/image84.png"/><Relationship Id="rId4" Type="http://schemas.openxmlformats.org/officeDocument/2006/relationships/image" Target="../media/image78.png"/><Relationship Id="rId9" Type="http://schemas.openxmlformats.org/officeDocument/2006/relationships/image" Target="../media/image83.png"/><Relationship Id="rId14" Type="http://schemas.openxmlformats.org/officeDocument/2006/relationships/image" Target="../media/image8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2.png"/><Relationship Id="rId3" Type="http://schemas.openxmlformats.org/officeDocument/2006/relationships/image" Target="../media/image94.png"/><Relationship Id="rId7" Type="http://schemas.openxmlformats.org/officeDocument/2006/relationships/image" Target="../media/image98.png"/><Relationship Id="rId2" Type="http://schemas.openxmlformats.org/officeDocument/2006/relationships/image" Target="../media/image93.jp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7.png"/><Relationship Id="rId5" Type="http://schemas.openxmlformats.org/officeDocument/2006/relationships/image" Target="../media/image96.png"/><Relationship Id="rId4" Type="http://schemas.openxmlformats.org/officeDocument/2006/relationships/image" Target="../media/image9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5.png"/><Relationship Id="rId13" Type="http://schemas.openxmlformats.org/officeDocument/2006/relationships/image" Target="../media/image110.png"/><Relationship Id="rId18" Type="http://schemas.openxmlformats.org/officeDocument/2006/relationships/image" Target="../media/image115.png"/><Relationship Id="rId3" Type="http://schemas.openxmlformats.org/officeDocument/2006/relationships/image" Target="../media/image100.png"/><Relationship Id="rId7" Type="http://schemas.openxmlformats.org/officeDocument/2006/relationships/image" Target="../media/image104.png"/><Relationship Id="rId12" Type="http://schemas.openxmlformats.org/officeDocument/2006/relationships/image" Target="../media/image109.png"/><Relationship Id="rId17" Type="http://schemas.openxmlformats.org/officeDocument/2006/relationships/image" Target="../media/image114.png"/><Relationship Id="rId2" Type="http://schemas.openxmlformats.org/officeDocument/2006/relationships/image" Target="../media/image99.jpg"/><Relationship Id="rId16" Type="http://schemas.openxmlformats.org/officeDocument/2006/relationships/image" Target="../media/image113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03.png"/><Relationship Id="rId11" Type="http://schemas.openxmlformats.org/officeDocument/2006/relationships/image" Target="../media/image108.png"/><Relationship Id="rId5" Type="http://schemas.openxmlformats.org/officeDocument/2006/relationships/image" Target="../media/image102.png"/><Relationship Id="rId15" Type="http://schemas.openxmlformats.org/officeDocument/2006/relationships/image" Target="../media/image112.png"/><Relationship Id="rId10" Type="http://schemas.openxmlformats.org/officeDocument/2006/relationships/image" Target="../media/image107.png"/><Relationship Id="rId4" Type="http://schemas.openxmlformats.org/officeDocument/2006/relationships/image" Target="../media/image101.png"/><Relationship Id="rId9" Type="http://schemas.openxmlformats.org/officeDocument/2006/relationships/image" Target="../media/image106.png"/><Relationship Id="rId14" Type="http://schemas.openxmlformats.org/officeDocument/2006/relationships/image" Target="../media/image1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86383" y="850391"/>
            <a:ext cx="7630795" cy="1595755"/>
            <a:chOff x="786383" y="850391"/>
            <a:chExt cx="7630795" cy="159575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86383" y="850391"/>
              <a:ext cx="3232404" cy="1595627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072383" y="850391"/>
              <a:ext cx="5344668" cy="1595627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36195">
              <a:lnSpc>
                <a:spcPct val="100000"/>
              </a:lnSpc>
              <a:spcBef>
                <a:spcPts val="120"/>
              </a:spcBef>
            </a:pPr>
            <a:r>
              <a:rPr spc="-10" dirty="0"/>
              <a:t>Детям</a:t>
            </a:r>
            <a:r>
              <a:rPr spc="-5" dirty="0"/>
              <a:t> </a:t>
            </a:r>
            <a:r>
              <a:rPr spc="10" dirty="0"/>
              <a:t>о</a:t>
            </a:r>
            <a:r>
              <a:rPr spc="-45" dirty="0"/>
              <a:t> </a:t>
            </a:r>
            <a:r>
              <a:rPr spc="15" dirty="0"/>
              <a:t>коррупции</a:t>
            </a:r>
          </a:p>
        </p:txBody>
      </p:sp>
      <p:grpSp>
        <p:nvGrpSpPr>
          <p:cNvPr id="6" name="object 6"/>
          <p:cNvGrpSpPr/>
          <p:nvPr/>
        </p:nvGrpSpPr>
        <p:grpSpPr>
          <a:xfrm>
            <a:off x="301752" y="2798064"/>
            <a:ext cx="8609330" cy="3406140"/>
            <a:chOff x="301752" y="2798064"/>
            <a:chExt cx="8609330" cy="3406140"/>
          </a:xfrm>
        </p:grpSpPr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29184" y="2798064"/>
              <a:ext cx="1339596" cy="818388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170432" y="2798064"/>
              <a:ext cx="672083" cy="818388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362455" y="2834640"/>
              <a:ext cx="7548372" cy="754379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463040" y="3200400"/>
              <a:ext cx="3790188" cy="754380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892040" y="3200400"/>
              <a:ext cx="2820923" cy="754380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694175" y="3630168"/>
              <a:ext cx="1778507" cy="818388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221991" y="4023360"/>
              <a:ext cx="4722876" cy="754380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301752" y="4379976"/>
              <a:ext cx="8572500" cy="754380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12647" y="4736592"/>
              <a:ext cx="8023859" cy="754379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502920" y="5093208"/>
              <a:ext cx="8170164" cy="754380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417319" y="5449824"/>
              <a:ext cx="6341363" cy="754380"/>
            </a:xfrm>
            <a:prstGeom prst="rect">
              <a:avLst/>
            </a:prstGeom>
          </p:spPr>
        </p:pic>
      </p:grpSp>
      <p:sp>
        <p:nvSpPr>
          <p:cNvPr id="18" name="object 18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76200" rIns="0" bIns="0" rtlCol="0">
            <a:spAutoFit/>
          </a:bodyPr>
          <a:lstStyle/>
          <a:p>
            <a:pPr marL="84455" marR="62865" algn="ctr">
              <a:lnSpc>
                <a:spcPts val="2890"/>
              </a:lnSpc>
              <a:spcBef>
                <a:spcPts val="600"/>
              </a:spcBef>
            </a:pPr>
            <a:r>
              <a:rPr sz="2800" spc="10" dirty="0">
                <a:solidFill>
                  <a:srgbClr val="FFFF00"/>
                </a:solidFill>
              </a:rPr>
              <a:t>Цель</a:t>
            </a:r>
            <a:r>
              <a:rPr sz="2800" spc="10" dirty="0"/>
              <a:t>:</a:t>
            </a:r>
            <a:r>
              <a:rPr sz="2800" spc="-35" dirty="0"/>
              <a:t> </a:t>
            </a:r>
            <a:r>
              <a:rPr spc="-5" dirty="0"/>
              <a:t>создание</a:t>
            </a:r>
            <a:r>
              <a:rPr spc="-20" dirty="0"/>
              <a:t> </a:t>
            </a:r>
            <a:r>
              <a:rPr spc="-15" dirty="0"/>
              <a:t>условий</a:t>
            </a:r>
            <a:r>
              <a:rPr spc="10" dirty="0"/>
              <a:t> </a:t>
            </a:r>
            <a:r>
              <a:rPr spc="5" dirty="0"/>
              <a:t>для</a:t>
            </a:r>
            <a:r>
              <a:rPr spc="-25" dirty="0"/>
              <a:t> </a:t>
            </a:r>
            <a:r>
              <a:rPr spc="-35" dirty="0"/>
              <a:t>формирования</a:t>
            </a:r>
            <a:r>
              <a:rPr spc="325" dirty="0"/>
              <a:t> </a:t>
            </a:r>
            <a:r>
              <a:rPr spc="-5" dirty="0"/>
              <a:t>у </a:t>
            </a:r>
            <a:r>
              <a:rPr spc="-10" dirty="0"/>
              <a:t>детей </a:t>
            </a:r>
            <a:r>
              <a:rPr spc="-635" dirty="0"/>
              <a:t> </a:t>
            </a:r>
            <a:r>
              <a:rPr spc="-15" dirty="0"/>
              <a:t>антикоррупционного</a:t>
            </a:r>
            <a:r>
              <a:rPr spc="150" dirty="0"/>
              <a:t> </a:t>
            </a:r>
            <a:r>
              <a:rPr spc="-30" dirty="0"/>
              <a:t>мировоззрения</a:t>
            </a:r>
            <a:endParaRPr sz="2800"/>
          </a:p>
          <a:p>
            <a:pPr marL="26670" marR="5080" algn="ctr">
              <a:lnSpc>
                <a:spcPts val="3185"/>
              </a:lnSpc>
              <a:spcBef>
                <a:spcPts val="295"/>
              </a:spcBef>
            </a:pPr>
            <a:r>
              <a:rPr sz="2800" spc="5" dirty="0">
                <a:solidFill>
                  <a:srgbClr val="FFFF00"/>
                </a:solidFill>
              </a:rPr>
              <a:t>Задачи:</a:t>
            </a:r>
            <a:endParaRPr sz="2800"/>
          </a:p>
          <a:p>
            <a:pPr marL="2290445" indent="-330200">
              <a:lnSpc>
                <a:spcPts val="2790"/>
              </a:lnSpc>
              <a:buAutoNum type="arabicPeriod"/>
              <a:tabLst>
                <a:tab pos="2291715" algn="l"/>
              </a:tabLst>
            </a:pPr>
            <a:r>
              <a:rPr dirty="0"/>
              <a:t>Дать</a:t>
            </a:r>
            <a:r>
              <a:rPr spc="-20" dirty="0"/>
              <a:t> </a:t>
            </a:r>
            <a:r>
              <a:rPr spc="-10" dirty="0"/>
              <a:t>понятие</a:t>
            </a:r>
            <a:r>
              <a:rPr spc="45" dirty="0"/>
              <a:t> </a:t>
            </a:r>
            <a:r>
              <a:rPr spc="-15" dirty="0"/>
              <a:t>коррупции</a:t>
            </a:r>
          </a:p>
          <a:p>
            <a:pPr marL="368300" indent="-329565">
              <a:lnSpc>
                <a:spcPts val="2810"/>
              </a:lnSpc>
              <a:buAutoNum type="arabicPeriod"/>
              <a:tabLst>
                <a:tab pos="369570" algn="l"/>
              </a:tabLst>
            </a:pPr>
            <a:r>
              <a:rPr spc="-10" dirty="0"/>
              <a:t>Уточнить</a:t>
            </a:r>
            <a:r>
              <a:rPr spc="55" dirty="0"/>
              <a:t> </a:t>
            </a:r>
            <a:r>
              <a:rPr dirty="0"/>
              <a:t>знания</a:t>
            </a:r>
            <a:r>
              <a:rPr spc="-25" dirty="0"/>
              <a:t> </a:t>
            </a:r>
            <a:r>
              <a:rPr spc="-10" dirty="0"/>
              <a:t>детей</a:t>
            </a:r>
            <a:r>
              <a:rPr spc="85" dirty="0"/>
              <a:t> </a:t>
            </a:r>
            <a:r>
              <a:rPr spc="-5" dirty="0"/>
              <a:t>о</a:t>
            </a:r>
            <a:r>
              <a:rPr spc="-10" dirty="0"/>
              <a:t> честности,</a:t>
            </a:r>
            <a:r>
              <a:rPr dirty="0"/>
              <a:t> </a:t>
            </a:r>
            <a:r>
              <a:rPr spc="-15" dirty="0"/>
              <a:t>порядочности</a:t>
            </a:r>
          </a:p>
          <a:p>
            <a:pPr marL="240665" marR="216535" indent="109220">
              <a:lnSpc>
                <a:spcPts val="2810"/>
              </a:lnSpc>
              <a:spcBef>
                <a:spcPts val="195"/>
              </a:spcBef>
              <a:buAutoNum type="arabicPeriod"/>
              <a:tabLst>
                <a:tab pos="681355" algn="l"/>
              </a:tabLst>
            </a:pPr>
            <a:r>
              <a:rPr spc="-5" dirty="0"/>
              <a:t>учить</a:t>
            </a:r>
            <a:r>
              <a:rPr spc="-25" dirty="0"/>
              <a:t> </a:t>
            </a:r>
            <a:r>
              <a:rPr spc="-5" dirty="0"/>
              <a:t>правильно</a:t>
            </a:r>
            <a:r>
              <a:rPr spc="55" dirty="0"/>
              <a:t> </a:t>
            </a:r>
            <a:r>
              <a:rPr spc="-15" dirty="0"/>
              <a:t>оценивать</a:t>
            </a:r>
            <a:r>
              <a:rPr spc="55" dirty="0"/>
              <a:t> </a:t>
            </a:r>
            <a:r>
              <a:rPr spc="-5" dirty="0"/>
              <a:t>положительные</a:t>
            </a:r>
            <a:r>
              <a:rPr spc="-25" dirty="0"/>
              <a:t> </a:t>
            </a:r>
            <a:r>
              <a:rPr spc="-5" dirty="0"/>
              <a:t>и </a:t>
            </a:r>
            <a:r>
              <a:rPr dirty="0"/>
              <a:t> </a:t>
            </a:r>
            <a:r>
              <a:rPr spc="-20" dirty="0"/>
              <a:t>негативные</a:t>
            </a:r>
            <a:r>
              <a:rPr spc="114" dirty="0"/>
              <a:t> </a:t>
            </a:r>
            <a:r>
              <a:rPr spc="-5" dirty="0"/>
              <a:t>поступки</a:t>
            </a:r>
            <a:r>
              <a:rPr spc="20" dirty="0"/>
              <a:t> </a:t>
            </a:r>
            <a:r>
              <a:rPr spc="-15" dirty="0"/>
              <a:t>литературных</a:t>
            </a:r>
            <a:r>
              <a:rPr spc="95" dirty="0"/>
              <a:t> </a:t>
            </a:r>
            <a:r>
              <a:rPr spc="-25" dirty="0"/>
              <a:t>героев</a:t>
            </a:r>
            <a:r>
              <a:rPr spc="140" dirty="0"/>
              <a:t> </a:t>
            </a:r>
            <a:r>
              <a:rPr spc="-5" dirty="0"/>
              <a:t>и</a:t>
            </a:r>
            <a:r>
              <a:rPr spc="20" dirty="0"/>
              <a:t> </a:t>
            </a:r>
            <a:r>
              <a:rPr spc="-30" dirty="0"/>
              <a:t>свои</a:t>
            </a:r>
          </a:p>
          <a:p>
            <a:pPr marL="1485900" indent="-330835">
              <a:lnSpc>
                <a:spcPts val="2770"/>
              </a:lnSpc>
              <a:buAutoNum type="arabicPeriod"/>
              <a:tabLst>
                <a:tab pos="1487170" algn="l"/>
              </a:tabLst>
            </a:pPr>
            <a:r>
              <a:rPr spc="-20" dirty="0"/>
              <a:t>воспитывать</a:t>
            </a:r>
            <a:r>
              <a:rPr spc="114" dirty="0"/>
              <a:t> </a:t>
            </a:r>
            <a:r>
              <a:rPr spc="-5" dirty="0"/>
              <a:t>честность, </a:t>
            </a:r>
            <a:r>
              <a:rPr spc="-25" dirty="0"/>
              <a:t>правдивость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4000" cy="6857998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74904" y="1920239"/>
              <a:ext cx="3525012" cy="1403603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74904" y="2660904"/>
              <a:ext cx="3698748" cy="1403604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74904" y="3410711"/>
              <a:ext cx="3351276" cy="1403604"/>
            </a:xfrm>
            <a:prstGeom prst="rect">
              <a:avLst/>
            </a:prstGeom>
          </p:spPr>
        </p:pic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762965" y="2090369"/>
            <a:ext cx="2733040" cy="226568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 marR="5080" algn="just">
              <a:lnSpc>
                <a:spcPct val="99900"/>
              </a:lnSpc>
              <a:spcBef>
                <a:spcPts val="110"/>
              </a:spcBef>
            </a:pPr>
            <a:r>
              <a:rPr sz="4900" spc="-5" dirty="0">
                <a:solidFill>
                  <a:srgbClr val="FFFFFF"/>
                </a:solidFill>
              </a:rPr>
              <a:t>Оцените </a:t>
            </a:r>
            <a:r>
              <a:rPr sz="4900" dirty="0">
                <a:solidFill>
                  <a:srgbClr val="FFFFFF"/>
                </a:solidFill>
              </a:rPr>
              <a:t> </a:t>
            </a:r>
            <a:r>
              <a:rPr sz="4900" spc="-20" dirty="0">
                <a:solidFill>
                  <a:srgbClr val="FFFFFF"/>
                </a:solidFill>
              </a:rPr>
              <a:t>п</a:t>
            </a:r>
            <a:r>
              <a:rPr sz="4900" dirty="0">
                <a:solidFill>
                  <a:srgbClr val="FFFFFF"/>
                </a:solidFill>
              </a:rPr>
              <a:t>о</a:t>
            </a:r>
            <a:r>
              <a:rPr sz="4900" spc="-20" dirty="0">
                <a:solidFill>
                  <a:srgbClr val="FFFFFF"/>
                </a:solidFill>
              </a:rPr>
              <a:t>с</a:t>
            </a:r>
            <a:r>
              <a:rPr sz="4900" dirty="0">
                <a:solidFill>
                  <a:srgbClr val="FFFFFF"/>
                </a:solidFill>
              </a:rPr>
              <a:t>туп</a:t>
            </a:r>
            <a:r>
              <a:rPr sz="4900" spc="-15" dirty="0">
                <a:solidFill>
                  <a:srgbClr val="FFFFFF"/>
                </a:solidFill>
              </a:rPr>
              <a:t>о</a:t>
            </a:r>
            <a:r>
              <a:rPr sz="4900" dirty="0">
                <a:solidFill>
                  <a:srgbClr val="FFFFFF"/>
                </a:solidFill>
              </a:rPr>
              <a:t>к  </a:t>
            </a:r>
            <a:r>
              <a:rPr sz="4900" spc="10" dirty="0">
                <a:solidFill>
                  <a:srgbClr val="FFFFFF"/>
                </a:solidFill>
              </a:rPr>
              <a:t>Медведя</a:t>
            </a:r>
            <a:endParaRPr sz="4900"/>
          </a:p>
        </p:txBody>
      </p:sp>
      <p:grpSp>
        <p:nvGrpSpPr>
          <p:cNvPr id="8" name="object 8"/>
          <p:cNvGrpSpPr/>
          <p:nvPr/>
        </p:nvGrpSpPr>
        <p:grpSpPr>
          <a:xfrm>
            <a:off x="3118104" y="548640"/>
            <a:ext cx="2194560" cy="886967"/>
            <a:chOff x="3118104" y="548640"/>
            <a:chExt cx="2194560" cy="886967"/>
          </a:xfrm>
        </p:grpSpPr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118104" y="548640"/>
              <a:ext cx="960119" cy="886967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352544" y="548640"/>
              <a:ext cx="960120" cy="886967"/>
            </a:xfrm>
            <a:prstGeom prst="rect">
              <a:avLst/>
            </a:prstGeom>
          </p:spPr>
        </p:pic>
      </p:grpSp>
      <p:pic>
        <p:nvPicPr>
          <p:cNvPr id="12" name="Picture 10" descr="https://zamanilka.ru/wp-content/uploads/2022/11/medved-beer-kartinki-dlya-detey-11-1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0931" y="3048000"/>
            <a:ext cx="4388084" cy="32316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26220" cy="6858000"/>
            <a:chOff x="0" y="0"/>
            <a:chExt cx="912622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25712" cy="68580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58951" y="0"/>
              <a:ext cx="7914132" cy="70866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58951" y="310895"/>
              <a:ext cx="6579108" cy="818388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58951" y="740663"/>
              <a:ext cx="7036308" cy="818388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58951" y="1170432"/>
              <a:ext cx="7575804" cy="818388"/>
            </a:xfrm>
            <a:prstGeom prst="rect">
              <a:avLst/>
            </a:prstGeom>
          </p:spPr>
        </p:pic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979271" y="0"/>
            <a:ext cx="7361555" cy="1736089"/>
          </a:xfrm>
          <a:prstGeom prst="rect">
            <a:avLst/>
          </a:prstGeom>
        </p:spPr>
        <p:txBody>
          <a:bodyPr vert="horz" wrap="square" lIns="0" tIns="32384" rIns="0" bIns="0" rtlCol="0">
            <a:spAutoFit/>
          </a:bodyPr>
          <a:lstStyle/>
          <a:p>
            <a:pPr marL="12700" marR="5080">
              <a:lnSpc>
                <a:spcPts val="3320"/>
              </a:lnSpc>
              <a:spcBef>
                <a:spcPts val="254"/>
              </a:spcBef>
              <a:tabLst>
                <a:tab pos="945515" algn="l"/>
              </a:tabLst>
            </a:pPr>
            <a:r>
              <a:rPr sz="2800" spc="-25" dirty="0">
                <a:latin typeface="Times New Roman"/>
                <a:cs typeface="Times New Roman"/>
              </a:rPr>
              <a:t>Идет	</a:t>
            </a:r>
            <a:r>
              <a:rPr sz="2800" spc="-50" dirty="0">
                <a:latin typeface="Times New Roman"/>
                <a:cs typeface="Times New Roman"/>
              </a:rPr>
              <a:t>Коза</a:t>
            </a:r>
            <a:r>
              <a:rPr sz="2800" spc="-5" dirty="0">
                <a:latin typeface="Times New Roman"/>
                <a:cs typeface="Times New Roman"/>
              </a:rPr>
              <a:t> Дальше,</a:t>
            </a:r>
            <a:r>
              <a:rPr sz="2800" spc="3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а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spc="-20" dirty="0">
                <a:latin typeface="Times New Roman"/>
                <a:cs typeface="Times New Roman"/>
              </a:rPr>
              <a:t>навстречу</a:t>
            </a:r>
            <a:r>
              <a:rPr sz="2800" spc="5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ей</a:t>
            </a:r>
            <a:r>
              <a:rPr sz="2800" spc="25" dirty="0">
                <a:latin typeface="Times New Roman"/>
                <a:cs typeface="Times New Roman"/>
              </a:rPr>
              <a:t> </a:t>
            </a:r>
            <a:r>
              <a:rPr sz="2800" spc="5" dirty="0">
                <a:latin typeface="Times New Roman"/>
                <a:cs typeface="Times New Roman"/>
              </a:rPr>
              <a:t>Заяц,</a:t>
            </a:r>
            <a:r>
              <a:rPr sz="2800" spc="-30" dirty="0">
                <a:latin typeface="Times New Roman"/>
                <a:cs typeface="Times New Roman"/>
              </a:rPr>
              <a:t> узнал</a:t>
            </a:r>
            <a:r>
              <a:rPr sz="2800" spc="130" dirty="0">
                <a:latin typeface="Times New Roman"/>
                <a:cs typeface="Times New Roman"/>
              </a:rPr>
              <a:t> </a:t>
            </a:r>
            <a:r>
              <a:rPr sz="2800" spc="5" dirty="0">
                <a:latin typeface="Times New Roman"/>
                <a:cs typeface="Times New Roman"/>
              </a:rPr>
              <a:t>о </a:t>
            </a:r>
            <a:r>
              <a:rPr sz="2800" spc="-685" dirty="0">
                <a:latin typeface="Times New Roman"/>
                <a:cs typeface="Times New Roman"/>
              </a:rPr>
              <a:t> </a:t>
            </a:r>
            <a:r>
              <a:rPr sz="2800" spc="-35" dirty="0">
                <a:latin typeface="Times New Roman"/>
                <a:cs typeface="Times New Roman"/>
              </a:rPr>
              <a:t>беде</a:t>
            </a:r>
            <a:r>
              <a:rPr sz="2800" spc="65" dirty="0">
                <a:latin typeface="Times New Roman"/>
                <a:cs typeface="Times New Roman"/>
              </a:rPr>
              <a:t> </a:t>
            </a:r>
            <a:r>
              <a:rPr sz="2800" spc="-40" dirty="0">
                <a:latin typeface="Times New Roman"/>
                <a:cs typeface="Times New Roman"/>
              </a:rPr>
              <a:t>Козы,</a:t>
            </a:r>
            <a:r>
              <a:rPr sz="2800" spc="3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нашел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листик</a:t>
            </a:r>
            <a:r>
              <a:rPr sz="2800" spc="20" dirty="0">
                <a:latin typeface="Times New Roman"/>
                <a:cs typeface="Times New Roman"/>
              </a:rPr>
              <a:t> </a:t>
            </a:r>
            <a:r>
              <a:rPr sz="2800" spc="-25" dirty="0">
                <a:latin typeface="Times New Roman"/>
                <a:cs typeface="Times New Roman"/>
              </a:rPr>
              <a:t>подорожника,</a:t>
            </a:r>
            <a:endParaRPr sz="2800">
              <a:latin typeface="Times New Roman"/>
              <a:cs typeface="Times New Roman"/>
            </a:endParaRPr>
          </a:p>
          <a:p>
            <a:pPr marL="12700" marR="257175">
              <a:lnSpc>
                <a:spcPts val="3390"/>
              </a:lnSpc>
            </a:pPr>
            <a:r>
              <a:rPr sz="2800" spc="-15" dirty="0">
                <a:latin typeface="Times New Roman"/>
                <a:cs typeface="Times New Roman"/>
              </a:rPr>
              <a:t>приложил</a:t>
            </a:r>
            <a:r>
              <a:rPr sz="2800" spc="50" dirty="0">
                <a:latin typeface="Times New Roman"/>
                <a:cs typeface="Times New Roman"/>
              </a:rPr>
              <a:t> </a:t>
            </a:r>
            <a:r>
              <a:rPr sz="2800" spc="5" dirty="0">
                <a:latin typeface="Times New Roman"/>
                <a:cs typeface="Times New Roman"/>
              </a:rPr>
              <a:t>к</a:t>
            </a:r>
            <a:r>
              <a:rPr sz="2800" spc="20" dirty="0">
                <a:latin typeface="Times New Roman"/>
                <a:cs typeface="Times New Roman"/>
              </a:rPr>
              <a:t> </a:t>
            </a:r>
            <a:r>
              <a:rPr sz="2800" spc="-20" dirty="0">
                <a:latin typeface="Times New Roman"/>
                <a:cs typeface="Times New Roman"/>
              </a:rPr>
              <a:t>ранке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spc="-45" dirty="0">
                <a:latin typeface="Times New Roman"/>
                <a:cs typeface="Times New Roman"/>
              </a:rPr>
              <a:t>Козы,</a:t>
            </a:r>
            <a:r>
              <a:rPr sz="2800" spc="35" dirty="0">
                <a:latin typeface="Times New Roman"/>
                <a:cs typeface="Times New Roman"/>
              </a:rPr>
              <a:t> </a:t>
            </a:r>
            <a:r>
              <a:rPr sz="2800" spc="-25" dirty="0">
                <a:latin typeface="Times New Roman"/>
                <a:cs typeface="Times New Roman"/>
              </a:rPr>
              <a:t>обвязал</a:t>
            </a:r>
            <a:r>
              <a:rPr sz="2800" spc="12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осиновой 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spc="-40" dirty="0">
                <a:latin typeface="Times New Roman"/>
                <a:cs typeface="Times New Roman"/>
              </a:rPr>
              <a:t>веточкой.</a:t>
            </a:r>
            <a:r>
              <a:rPr sz="2800" spc="105" dirty="0">
                <a:latin typeface="Times New Roman"/>
                <a:cs typeface="Times New Roman"/>
              </a:rPr>
              <a:t> </a:t>
            </a:r>
            <a:r>
              <a:rPr sz="2800" spc="-25" dirty="0">
                <a:latin typeface="Times New Roman"/>
                <a:cs typeface="Times New Roman"/>
              </a:rPr>
              <a:t>Стало</a:t>
            </a:r>
            <a:r>
              <a:rPr sz="2800" spc="125" dirty="0">
                <a:latin typeface="Times New Roman"/>
                <a:cs typeface="Times New Roman"/>
              </a:rPr>
              <a:t> </a:t>
            </a:r>
            <a:r>
              <a:rPr sz="2800" spc="-50" dirty="0">
                <a:latin typeface="Times New Roman"/>
                <a:cs typeface="Times New Roman"/>
              </a:rPr>
              <a:t>Козе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spc="-30" dirty="0">
                <a:latin typeface="Times New Roman"/>
                <a:cs typeface="Times New Roman"/>
              </a:rPr>
              <a:t>получше.</a:t>
            </a:r>
            <a:r>
              <a:rPr sz="2800" spc="180" dirty="0">
                <a:latin typeface="Times New Roman"/>
                <a:cs typeface="Times New Roman"/>
              </a:rPr>
              <a:t> </a:t>
            </a:r>
            <a:r>
              <a:rPr sz="2800" spc="-30" dirty="0">
                <a:latin typeface="Times New Roman"/>
                <a:cs typeface="Times New Roman"/>
              </a:rPr>
              <a:t>Пошли</a:t>
            </a:r>
            <a:r>
              <a:rPr sz="2800" spc="9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вместе.</a:t>
            </a:r>
            <a:endParaRPr sz="2800">
              <a:latin typeface="Times New Roman"/>
              <a:cs typeface="Times New Roman"/>
            </a:endParaRPr>
          </a:p>
        </p:txBody>
      </p:sp>
      <p:pic>
        <p:nvPicPr>
          <p:cNvPr id="10" name="object 10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256031" y="2569464"/>
            <a:ext cx="3904488" cy="4032504"/>
          </a:xfrm>
          <a:prstGeom prst="rect">
            <a:avLst/>
          </a:prstGeom>
        </p:spPr>
      </p:pic>
      <p:pic>
        <p:nvPicPr>
          <p:cNvPr id="5126" name="Picture 6" descr="https://grizly.club/uploads/posts/2023-08/1692504915_grizly-club-p-kartinki-zayats-multyashnaya-bez-fona-56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0" y="2133600"/>
            <a:ext cx="2849118" cy="28491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3999" cy="6857999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58368" y="475487"/>
              <a:ext cx="6990588" cy="918972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49223" y="950975"/>
              <a:ext cx="5811012" cy="918972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905167" y="587057"/>
            <a:ext cx="6348730" cy="984885"/>
          </a:xfrm>
          <a:prstGeom prst="rect">
            <a:avLst/>
          </a:prstGeom>
        </p:spPr>
        <p:txBody>
          <a:bodyPr vert="horz" wrap="square" lIns="0" tIns="31750" rIns="0" bIns="0" rtlCol="0">
            <a:spAutoFit/>
          </a:bodyPr>
          <a:lstStyle/>
          <a:p>
            <a:pPr marL="12700" marR="5080">
              <a:lnSpc>
                <a:spcPts val="3750"/>
              </a:lnSpc>
              <a:spcBef>
                <a:spcPts val="250"/>
              </a:spcBef>
              <a:tabLst>
                <a:tab pos="2034539" algn="l"/>
              </a:tabLst>
            </a:pPr>
            <a:r>
              <a:rPr sz="3150" spc="-5" dirty="0">
                <a:solidFill>
                  <a:srgbClr val="FFFFFF"/>
                </a:solidFill>
                <a:latin typeface="Times New Roman"/>
                <a:cs typeface="Times New Roman"/>
              </a:rPr>
              <a:t>Навстречу</a:t>
            </a:r>
            <a:r>
              <a:rPr sz="3150" spc="2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150" spc="5" dirty="0">
                <a:solidFill>
                  <a:srgbClr val="FFFFFF"/>
                </a:solidFill>
                <a:latin typeface="Times New Roman"/>
                <a:cs typeface="Times New Roman"/>
              </a:rPr>
              <a:t>Ежик.</a:t>
            </a:r>
            <a:r>
              <a:rPr sz="3150" spc="6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150" spc="-45" dirty="0">
                <a:solidFill>
                  <a:srgbClr val="FFFFFF"/>
                </a:solidFill>
                <a:latin typeface="Times New Roman"/>
                <a:cs typeface="Times New Roman"/>
              </a:rPr>
              <a:t>Узнал</a:t>
            </a:r>
            <a:r>
              <a:rPr sz="3150" spc="1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150" spc="10" dirty="0">
                <a:solidFill>
                  <a:srgbClr val="FFFFFF"/>
                </a:solidFill>
                <a:latin typeface="Times New Roman"/>
                <a:cs typeface="Times New Roman"/>
              </a:rPr>
              <a:t>о</a:t>
            </a:r>
            <a:r>
              <a:rPr sz="315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150" spc="-55" dirty="0">
                <a:solidFill>
                  <a:srgbClr val="FFFFFF"/>
                </a:solidFill>
                <a:latin typeface="Times New Roman"/>
                <a:cs typeface="Times New Roman"/>
              </a:rPr>
              <a:t>беде</a:t>
            </a:r>
            <a:r>
              <a:rPr sz="3150" spc="2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150" spc="-40" dirty="0">
                <a:solidFill>
                  <a:srgbClr val="FFFFFF"/>
                </a:solidFill>
                <a:latin typeface="Times New Roman"/>
                <a:cs typeface="Times New Roman"/>
              </a:rPr>
              <a:t>Козы, </a:t>
            </a:r>
            <a:r>
              <a:rPr sz="3150" spc="-77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150" spc="-15" dirty="0">
                <a:solidFill>
                  <a:srgbClr val="FFFFFF"/>
                </a:solidFill>
                <a:latin typeface="Times New Roman"/>
                <a:cs typeface="Times New Roman"/>
              </a:rPr>
              <a:t>угостил</a:t>
            </a:r>
            <a:r>
              <a:rPr sz="3150" spc="29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150" spc="-15" dirty="0">
                <a:solidFill>
                  <a:srgbClr val="FFFFFF"/>
                </a:solidFill>
                <a:latin typeface="Times New Roman"/>
                <a:cs typeface="Times New Roman"/>
              </a:rPr>
              <a:t>ее	</a:t>
            </a:r>
            <a:r>
              <a:rPr sz="3150" spc="15" dirty="0">
                <a:solidFill>
                  <a:srgbClr val="FFFFFF"/>
                </a:solidFill>
                <a:latin typeface="Times New Roman"/>
                <a:cs typeface="Times New Roman"/>
              </a:rPr>
              <a:t>лесным</a:t>
            </a:r>
            <a:r>
              <a:rPr sz="3150" spc="1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150" spc="-55" dirty="0">
                <a:solidFill>
                  <a:srgbClr val="FFFFFF"/>
                </a:solidFill>
                <a:latin typeface="Times New Roman"/>
                <a:cs typeface="Times New Roman"/>
              </a:rPr>
              <a:t>яблочком.</a:t>
            </a:r>
            <a:endParaRPr sz="3150">
              <a:latin typeface="Times New Roman"/>
              <a:cs typeface="Times New Roman"/>
            </a:endParaRPr>
          </a:p>
        </p:txBody>
      </p:sp>
      <p:pic>
        <p:nvPicPr>
          <p:cNvPr id="9" name="object 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39495" y="2212848"/>
            <a:ext cx="3913632" cy="4032504"/>
          </a:xfrm>
          <a:prstGeom prst="rect">
            <a:avLst/>
          </a:prstGeom>
        </p:spPr>
      </p:pic>
      <p:sp>
        <p:nvSpPr>
          <p:cNvPr id="10" name="AutoShape 6" descr="https://starwars-galaxy.ru/800/600/https/www.pinclipart.com/picdir/middle/4-40919_clipart-fall-hedgehog-free-clipart-cute-hedgehog-png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180" name="Picture 12" descr="https://gas-kvas.com/grafic/uploads/posts/2024-01/gas-kvas-com-p-osennie-multyashki-na-prozrachnom-fone-2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9249" y="3886200"/>
            <a:ext cx="2268935" cy="18102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7432" y="0"/>
            <a:ext cx="9116695" cy="6858000"/>
            <a:chOff x="27432" y="0"/>
            <a:chExt cx="9116695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7432" y="0"/>
              <a:ext cx="9116568" cy="6857999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12648" y="256031"/>
              <a:ext cx="6954011" cy="818387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12648" y="676655"/>
              <a:ext cx="7584948" cy="818388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12648" y="1106424"/>
              <a:ext cx="7082028" cy="818388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12648" y="1536191"/>
              <a:ext cx="7859268" cy="818388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12648" y="1947672"/>
              <a:ext cx="7182611" cy="818388"/>
            </a:xfrm>
            <a:prstGeom prst="rect">
              <a:avLst/>
            </a:prstGeom>
          </p:spPr>
        </p:pic>
      </p:grp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835164" y="364108"/>
            <a:ext cx="7296784" cy="2148205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 marR="5080">
              <a:lnSpc>
                <a:spcPct val="99200"/>
              </a:lnSpc>
              <a:spcBef>
                <a:spcPts val="140"/>
              </a:spcBef>
              <a:tabLst>
                <a:tab pos="1867535" algn="l"/>
              </a:tabLst>
            </a:pPr>
            <a:r>
              <a:rPr sz="2800" spc="5" dirty="0">
                <a:solidFill>
                  <a:srgbClr val="FFFFFF"/>
                </a:solidFill>
                <a:latin typeface="Times New Roman"/>
                <a:cs typeface="Times New Roman"/>
              </a:rPr>
              <a:t>А </a:t>
            </a:r>
            <a:r>
              <a:rPr sz="2800" spc="-60" dirty="0">
                <a:solidFill>
                  <a:srgbClr val="FFFFFF"/>
                </a:solidFill>
                <a:latin typeface="Times New Roman"/>
                <a:cs typeface="Times New Roman"/>
              </a:rPr>
              <a:t>тут</a:t>
            </a:r>
            <a:r>
              <a:rPr sz="2800" spc="-5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25" dirty="0">
                <a:solidFill>
                  <a:srgbClr val="FFFFFF"/>
                </a:solidFill>
                <a:latin typeface="Times New Roman"/>
                <a:cs typeface="Times New Roman"/>
              </a:rPr>
              <a:t>Сорока пролетала</a:t>
            </a:r>
            <a:r>
              <a:rPr sz="2800" spc="65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5" dirty="0">
                <a:solidFill>
                  <a:srgbClr val="FFFFFF"/>
                </a:solidFill>
                <a:latin typeface="Times New Roman"/>
                <a:cs typeface="Times New Roman"/>
              </a:rPr>
              <a:t>мимо, </a:t>
            </a:r>
            <a:r>
              <a:rPr sz="2800" spc="-25" dirty="0">
                <a:solidFill>
                  <a:srgbClr val="FFFFFF"/>
                </a:solidFill>
                <a:latin typeface="Times New Roman"/>
                <a:cs typeface="Times New Roman"/>
              </a:rPr>
              <a:t>рассказали </a:t>
            </a:r>
            <a:r>
              <a:rPr sz="2800" spc="-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40" dirty="0">
                <a:solidFill>
                  <a:srgbClr val="FFFFFF"/>
                </a:solidFill>
                <a:latin typeface="Times New Roman"/>
                <a:cs typeface="Times New Roman"/>
              </a:rPr>
              <a:t>друзья</a:t>
            </a:r>
            <a:r>
              <a:rPr sz="2800" spc="-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ей </a:t>
            </a:r>
            <a:r>
              <a:rPr sz="2800" spc="5" dirty="0">
                <a:solidFill>
                  <a:srgbClr val="FFFFFF"/>
                </a:solidFill>
                <a:latin typeface="Times New Roman"/>
                <a:cs typeface="Times New Roman"/>
              </a:rPr>
              <a:t>о </a:t>
            </a:r>
            <a:r>
              <a:rPr sz="2800" spc="-45" dirty="0">
                <a:solidFill>
                  <a:srgbClr val="FFFFFF"/>
                </a:solidFill>
                <a:latin typeface="Times New Roman"/>
                <a:cs typeface="Times New Roman"/>
              </a:rPr>
              <a:t>Козе. </a:t>
            </a:r>
            <a:r>
              <a:rPr sz="2800" spc="5" dirty="0">
                <a:solidFill>
                  <a:srgbClr val="FFFFFF"/>
                </a:solidFill>
                <a:latin typeface="Times New Roman"/>
                <a:cs typeface="Times New Roman"/>
              </a:rPr>
              <a:t>А </a:t>
            </a:r>
            <a:r>
              <a:rPr sz="2800" spc="-25" dirty="0">
                <a:solidFill>
                  <a:srgbClr val="FFFFFF"/>
                </a:solidFill>
                <a:latin typeface="Times New Roman"/>
                <a:cs typeface="Times New Roman"/>
              </a:rPr>
              <a:t>Сорока говорит: </a:t>
            </a:r>
            <a:r>
              <a:rPr sz="2800" spc="-15" dirty="0">
                <a:solidFill>
                  <a:srgbClr val="FFFFFF"/>
                </a:solidFill>
                <a:latin typeface="Times New Roman"/>
                <a:cs typeface="Times New Roman"/>
              </a:rPr>
              <a:t>«Я </a:t>
            </a:r>
            <a:r>
              <a:rPr sz="2800" spc="5" dirty="0">
                <a:solidFill>
                  <a:srgbClr val="FFFFFF"/>
                </a:solidFill>
                <a:latin typeface="Times New Roman"/>
                <a:cs typeface="Times New Roman"/>
              </a:rPr>
              <a:t>в </a:t>
            </a:r>
            <a:r>
              <a:rPr sz="2800" spc="-20" dirty="0">
                <a:solidFill>
                  <a:srgbClr val="FFFFFF"/>
                </a:solidFill>
                <a:latin typeface="Times New Roman"/>
                <a:cs typeface="Times New Roman"/>
              </a:rPr>
              <a:t>лесу </a:t>
            </a:r>
            <a:r>
              <a:rPr sz="28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20" dirty="0">
                <a:solidFill>
                  <a:srgbClr val="FFFFFF"/>
                </a:solidFill>
                <a:latin typeface="Times New Roman"/>
                <a:cs typeface="Times New Roman"/>
              </a:rPr>
              <a:t>все</a:t>
            </a:r>
            <a:r>
              <a:rPr sz="2800" spc="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15" dirty="0">
                <a:solidFill>
                  <a:srgbClr val="FFFFFF"/>
                </a:solidFill>
                <a:latin typeface="Times New Roman"/>
                <a:cs typeface="Times New Roman"/>
              </a:rPr>
              <a:t>дороги</a:t>
            </a:r>
            <a:r>
              <a:rPr sz="28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знаю,</a:t>
            </a:r>
            <a:r>
              <a:rPr sz="2800" spc="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5" dirty="0">
                <a:solidFill>
                  <a:srgbClr val="FFFFFF"/>
                </a:solidFill>
                <a:latin typeface="Times New Roman"/>
                <a:cs typeface="Times New Roman"/>
              </a:rPr>
              <a:t>идите</a:t>
            </a:r>
            <a:r>
              <a:rPr sz="2800" spc="-15" dirty="0">
                <a:solidFill>
                  <a:srgbClr val="FFFFFF"/>
                </a:solidFill>
                <a:latin typeface="Times New Roman"/>
                <a:cs typeface="Times New Roman"/>
              </a:rPr>
              <a:t> за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5" dirty="0">
                <a:solidFill>
                  <a:srgbClr val="FFFFFF"/>
                </a:solidFill>
                <a:latin typeface="Times New Roman"/>
                <a:cs typeface="Times New Roman"/>
              </a:rPr>
              <a:t>мной…»</a:t>
            </a:r>
            <a:r>
              <a:rPr sz="2800" spc="-25" dirty="0">
                <a:solidFill>
                  <a:srgbClr val="FFFFFF"/>
                </a:solidFill>
                <a:latin typeface="Times New Roman"/>
                <a:cs typeface="Times New Roman"/>
              </a:rPr>
              <a:t> Сорока </a:t>
            </a:r>
            <a:r>
              <a:rPr sz="2800" spc="-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25" dirty="0">
                <a:solidFill>
                  <a:srgbClr val="FFFFFF"/>
                </a:solidFill>
                <a:latin typeface="Times New Roman"/>
                <a:cs typeface="Times New Roman"/>
              </a:rPr>
              <a:t>полетела,</a:t>
            </a:r>
            <a:r>
              <a:rPr sz="2800" spc="17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5" dirty="0">
                <a:solidFill>
                  <a:srgbClr val="FFFFFF"/>
                </a:solidFill>
                <a:latin typeface="Times New Roman"/>
                <a:cs typeface="Times New Roman"/>
              </a:rPr>
              <a:t>а	</a:t>
            </a:r>
            <a:r>
              <a:rPr sz="2800" spc="-35" dirty="0">
                <a:solidFill>
                  <a:srgbClr val="FFFFFF"/>
                </a:solidFill>
                <a:latin typeface="Times New Roman"/>
                <a:cs typeface="Times New Roman"/>
              </a:rPr>
              <a:t>друзья</a:t>
            </a:r>
            <a:r>
              <a:rPr sz="2800" spc="15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поспешили</a:t>
            </a:r>
            <a:r>
              <a:rPr sz="28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15" dirty="0">
                <a:solidFill>
                  <a:srgbClr val="FFFFFF"/>
                </a:solidFill>
                <a:latin typeface="Times New Roman"/>
                <a:cs typeface="Times New Roman"/>
              </a:rPr>
              <a:t>за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ней…</a:t>
            </a:r>
            <a:r>
              <a:rPr sz="28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50" dirty="0">
                <a:solidFill>
                  <a:srgbClr val="FFFFFF"/>
                </a:solidFill>
                <a:latin typeface="Times New Roman"/>
                <a:cs typeface="Times New Roman"/>
              </a:rPr>
              <a:t>Так</a:t>
            </a:r>
            <a:r>
              <a:rPr sz="2800" spc="8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она </a:t>
            </a:r>
            <a:r>
              <a:rPr sz="2800" spc="-68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40" dirty="0">
                <a:solidFill>
                  <a:srgbClr val="FFFFFF"/>
                </a:solidFill>
                <a:latin typeface="Times New Roman"/>
                <a:cs typeface="Times New Roman"/>
              </a:rPr>
              <a:t>указала</a:t>
            </a:r>
            <a:r>
              <a:rPr sz="2800" spc="2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25" dirty="0">
                <a:solidFill>
                  <a:srgbClr val="FFFFFF"/>
                </a:solidFill>
                <a:latin typeface="Times New Roman"/>
                <a:cs typeface="Times New Roman"/>
              </a:rPr>
              <a:t>путь</a:t>
            </a:r>
            <a:r>
              <a:rPr sz="2800" spc="9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50" dirty="0">
                <a:solidFill>
                  <a:srgbClr val="FFFFFF"/>
                </a:solidFill>
                <a:latin typeface="Times New Roman"/>
                <a:cs typeface="Times New Roman"/>
              </a:rPr>
              <a:t>Козе</a:t>
            </a:r>
            <a:r>
              <a:rPr sz="28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5" dirty="0">
                <a:solidFill>
                  <a:srgbClr val="FFFFFF"/>
                </a:solidFill>
                <a:latin typeface="Times New Roman"/>
                <a:cs typeface="Times New Roman"/>
              </a:rPr>
              <a:t>в</a:t>
            </a:r>
            <a:r>
              <a:rPr sz="2800" spc="5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деревню</a:t>
            </a:r>
            <a:r>
              <a:rPr sz="2800" spc="5" dirty="0">
                <a:solidFill>
                  <a:srgbClr val="FFFFFF"/>
                </a:solidFill>
                <a:latin typeface="Times New Roman"/>
                <a:cs typeface="Times New Roman"/>
              </a:rPr>
              <a:t> к</a:t>
            </a:r>
            <a:r>
              <a:rPr sz="28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15" dirty="0">
                <a:solidFill>
                  <a:srgbClr val="FFFFFF"/>
                </a:solidFill>
                <a:latin typeface="Times New Roman"/>
                <a:cs typeface="Times New Roman"/>
              </a:rPr>
              <a:t>Деду</a:t>
            </a:r>
            <a:r>
              <a:rPr sz="2800" spc="-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5" dirty="0">
                <a:solidFill>
                  <a:srgbClr val="FFFFFF"/>
                </a:solidFill>
                <a:latin typeface="Times New Roman"/>
                <a:cs typeface="Times New Roman"/>
              </a:rPr>
              <a:t>и</a:t>
            </a:r>
            <a:r>
              <a:rPr sz="28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25" dirty="0">
                <a:solidFill>
                  <a:srgbClr val="FFFFFF"/>
                </a:solidFill>
                <a:latin typeface="Times New Roman"/>
                <a:cs typeface="Times New Roman"/>
              </a:rPr>
              <a:t>Бабе.</a:t>
            </a:r>
            <a:endParaRPr sz="2800">
              <a:latin typeface="Times New Roman"/>
              <a:cs typeface="Times New Roman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256031" y="2862070"/>
            <a:ext cx="8430895" cy="3996054"/>
            <a:chOff x="256031" y="2862070"/>
            <a:chExt cx="8430895" cy="3996054"/>
          </a:xfrm>
        </p:grpSpPr>
        <p:pic>
          <p:nvPicPr>
            <p:cNvPr id="11" name="object 1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56031" y="2862070"/>
              <a:ext cx="3904488" cy="3995927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581143" y="3209543"/>
              <a:ext cx="4105655" cy="3648454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9144" y="18286"/>
            <a:ext cx="9135110" cy="6840220"/>
            <a:chOff x="9144" y="18286"/>
            <a:chExt cx="9135110" cy="684022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144" y="18286"/>
              <a:ext cx="9134856" cy="6839709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545335" y="109727"/>
              <a:ext cx="5454396" cy="818388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545335" y="530351"/>
              <a:ext cx="4494276" cy="818388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541264" y="530351"/>
              <a:ext cx="681227" cy="818388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806440" y="530351"/>
              <a:ext cx="1723643" cy="818388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545335" y="960120"/>
              <a:ext cx="6871715" cy="818388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545335" y="1389888"/>
              <a:ext cx="4000500" cy="818388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202935" y="1591055"/>
              <a:ext cx="361188" cy="480060"/>
            </a:xfrm>
            <a:prstGeom prst="rect">
              <a:avLst/>
            </a:prstGeom>
          </p:spPr>
        </p:pic>
      </p:grp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1772285" y="214947"/>
            <a:ext cx="6303010" cy="173608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99"/>
              </a:lnSpc>
              <a:spcBef>
                <a:spcPts val="105"/>
              </a:spcBef>
            </a:pPr>
            <a:r>
              <a:rPr sz="2800" spc="-20" dirty="0">
                <a:solidFill>
                  <a:srgbClr val="000000"/>
                </a:solidFill>
                <a:latin typeface="Times New Roman"/>
                <a:cs typeface="Times New Roman"/>
              </a:rPr>
              <a:t>Обрадовались</a:t>
            </a:r>
            <a:r>
              <a:rPr sz="2800" spc="16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000000"/>
                </a:solidFill>
                <a:latin typeface="Times New Roman"/>
                <a:cs typeface="Times New Roman"/>
              </a:rPr>
              <a:t>они,</a:t>
            </a:r>
            <a:r>
              <a:rPr sz="28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spc="-25" dirty="0">
                <a:solidFill>
                  <a:srgbClr val="000000"/>
                </a:solidFill>
                <a:latin typeface="Times New Roman"/>
                <a:cs typeface="Times New Roman"/>
              </a:rPr>
              <a:t>увидев</a:t>
            </a:r>
            <a:r>
              <a:rPr sz="2800" spc="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spc="-20" dirty="0">
                <a:solidFill>
                  <a:srgbClr val="000000"/>
                </a:solidFill>
                <a:latin typeface="Times New Roman"/>
                <a:cs typeface="Times New Roman"/>
              </a:rPr>
              <a:t>свою </a:t>
            </a:r>
            <a:r>
              <a:rPr sz="2800" spc="-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spc="-45" dirty="0">
                <a:solidFill>
                  <a:srgbClr val="000000"/>
                </a:solidFill>
                <a:latin typeface="Times New Roman"/>
                <a:cs typeface="Times New Roman"/>
              </a:rPr>
              <a:t>любимицу,</a:t>
            </a:r>
            <a:r>
              <a:rPr sz="28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а</a:t>
            </a:r>
            <a:r>
              <a:rPr sz="2800" spc="-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spc="-30" dirty="0">
                <a:solidFill>
                  <a:srgbClr val="000000"/>
                </a:solidFill>
                <a:latin typeface="Times New Roman"/>
                <a:cs typeface="Times New Roman"/>
              </a:rPr>
              <a:t>помощников</a:t>
            </a:r>
            <a:r>
              <a:rPr sz="2800" spc="1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spc="5" dirty="0">
                <a:solidFill>
                  <a:srgbClr val="000000"/>
                </a:solidFill>
                <a:latin typeface="Times New Roman"/>
                <a:cs typeface="Times New Roman"/>
              </a:rPr>
              <a:t>–</a:t>
            </a:r>
            <a:r>
              <a:rPr sz="2800" spc="-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000000"/>
                </a:solidFill>
                <a:latin typeface="Times New Roman"/>
                <a:cs typeface="Times New Roman"/>
              </a:rPr>
              <a:t>добрых </a:t>
            </a:r>
            <a:r>
              <a:rPr sz="2800" spc="-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лесных</a:t>
            </a:r>
            <a:r>
              <a:rPr sz="28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spc="-25" dirty="0">
                <a:solidFill>
                  <a:srgbClr val="000000"/>
                </a:solidFill>
                <a:latin typeface="Times New Roman"/>
                <a:cs typeface="Times New Roman"/>
              </a:rPr>
              <a:t>зверей</a:t>
            </a:r>
            <a:r>
              <a:rPr sz="28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spc="-35" dirty="0">
                <a:solidFill>
                  <a:srgbClr val="000000"/>
                </a:solidFill>
                <a:latin typeface="Times New Roman"/>
                <a:cs typeface="Times New Roman"/>
              </a:rPr>
              <a:t>отблагодарили</a:t>
            </a:r>
            <a:r>
              <a:rPr sz="2800" spc="14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spc="-20" dirty="0">
                <a:solidFill>
                  <a:srgbClr val="000000"/>
                </a:solidFill>
                <a:latin typeface="Times New Roman"/>
                <a:cs typeface="Times New Roman"/>
              </a:rPr>
              <a:t>подарками. </a:t>
            </a:r>
            <a:r>
              <a:rPr sz="2800" spc="-6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spc="-200" dirty="0">
                <a:solidFill>
                  <a:srgbClr val="000000"/>
                </a:solidFill>
                <a:latin typeface="Times New Roman"/>
                <a:cs typeface="Times New Roman"/>
              </a:rPr>
              <a:t>Т</a:t>
            </a:r>
            <a:r>
              <a:rPr sz="2800" spc="-105" dirty="0">
                <a:solidFill>
                  <a:srgbClr val="000000"/>
                </a:solidFill>
                <a:latin typeface="Times New Roman"/>
                <a:cs typeface="Times New Roman"/>
              </a:rPr>
              <a:t>у</a:t>
            </a:r>
            <a:r>
              <a:rPr sz="2800" spc="5" dirty="0">
                <a:solidFill>
                  <a:srgbClr val="000000"/>
                </a:solidFill>
                <a:latin typeface="Times New Roman"/>
                <a:cs typeface="Times New Roman"/>
              </a:rPr>
              <a:t>т</a:t>
            </a:r>
            <a:r>
              <a:rPr sz="2800" spc="15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spc="5" dirty="0">
                <a:solidFill>
                  <a:srgbClr val="000000"/>
                </a:solidFill>
                <a:latin typeface="Times New Roman"/>
                <a:cs typeface="Times New Roman"/>
              </a:rPr>
              <a:t>и</a:t>
            </a:r>
            <a:r>
              <a:rPr sz="28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spc="-20" dirty="0">
                <a:solidFill>
                  <a:srgbClr val="000000"/>
                </a:solidFill>
                <a:latin typeface="Times New Roman"/>
                <a:cs typeface="Times New Roman"/>
              </a:rPr>
              <a:t>с</a:t>
            </a:r>
            <a:r>
              <a:rPr sz="2800" spc="-65" dirty="0">
                <a:solidFill>
                  <a:srgbClr val="000000"/>
                </a:solidFill>
                <a:latin typeface="Times New Roman"/>
                <a:cs typeface="Times New Roman"/>
              </a:rPr>
              <a:t>к</a:t>
            </a:r>
            <a:r>
              <a:rPr sz="2800" spc="-20" dirty="0">
                <a:solidFill>
                  <a:srgbClr val="000000"/>
                </a:solidFill>
                <a:latin typeface="Times New Roman"/>
                <a:cs typeface="Times New Roman"/>
              </a:rPr>
              <a:t>а</a:t>
            </a:r>
            <a:r>
              <a:rPr sz="2800" spc="-30" dirty="0">
                <a:solidFill>
                  <a:srgbClr val="000000"/>
                </a:solidFill>
                <a:latin typeface="Times New Roman"/>
                <a:cs typeface="Times New Roman"/>
              </a:rPr>
              <a:t>з</a:t>
            </a:r>
            <a:r>
              <a:rPr sz="2800" spc="-105" dirty="0">
                <a:solidFill>
                  <a:srgbClr val="000000"/>
                </a:solidFill>
                <a:latin typeface="Times New Roman"/>
                <a:cs typeface="Times New Roman"/>
              </a:rPr>
              <a:t>о</a:t>
            </a:r>
            <a:r>
              <a:rPr sz="2800" spc="25" dirty="0">
                <a:solidFill>
                  <a:srgbClr val="000000"/>
                </a:solidFill>
                <a:latin typeface="Times New Roman"/>
                <a:cs typeface="Times New Roman"/>
              </a:rPr>
              <a:t>ч</a:t>
            </a:r>
            <a:r>
              <a:rPr sz="2800" spc="-65" dirty="0">
                <a:solidFill>
                  <a:srgbClr val="000000"/>
                </a:solidFill>
                <a:latin typeface="Times New Roman"/>
                <a:cs typeface="Times New Roman"/>
              </a:rPr>
              <a:t>к</a:t>
            </a:r>
            <a:r>
              <a:rPr sz="2800" spc="5" dirty="0">
                <a:solidFill>
                  <a:srgbClr val="000000"/>
                </a:solidFill>
                <a:latin typeface="Times New Roman"/>
                <a:cs typeface="Times New Roman"/>
              </a:rPr>
              <a:t>е</a:t>
            </a:r>
            <a:r>
              <a:rPr sz="2800" spc="-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spc="-140" dirty="0">
                <a:solidFill>
                  <a:srgbClr val="000000"/>
                </a:solidFill>
                <a:latin typeface="Times New Roman"/>
                <a:cs typeface="Times New Roman"/>
              </a:rPr>
              <a:t>к</a:t>
            </a:r>
            <a:r>
              <a:rPr sz="2800" spc="-35" dirty="0">
                <a:solidFill>
                  <a:srgbClr val="000000"/>
                </a:solidFill>
                <a:latin typeface="Times New Roman"/>
                <a:cs typeface="Times New Roman"/>
              </a:rPr>
              <a:t>о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н</a:t>
            </a:r>
            <a:r>
              <a:rPr sz="2800" spc="-15" dirty="0">
                <a:solidFill>
                  <a:srgbClr val="000000"/>
                </a:solidFill>
                <a:latin typeface="Times New Roman"/>
                <a:cs typeface="Times New Roman"/>
              </a:rPr>
              <a:t>е</a:t>
            </a:r>
            <a:r>
              <a:rPr sz="2800" dirty="0">
                <a:solidFill>
                  <a:srgbClr val="000000"/>
                </a:solidFill>
                <a:latin typeface="Times New Roman"/>
                <a:cs typeface="Times New Roman"/>
              </a:rPr>
              <a:t>ц</a:t>
            </a:r>
            <a:r>
              <a:rPr sz="2800" spc="10" dirty="0">
                <a:solidFill>
                  <a:srgbClr val="000000"/>
                </a:solidFill>
                <a:latin typeface="Times New Roman"/>
                <a:cs typeface="Times New Roman"/>
              </a:rPr>
              <a:t>…</a:t>
            </a:r>
            <a:r>
              <a:rPr sz="2800" spc="-22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550" spc="5" dirty="0">
                <a:solidFill>
                  <a:srgbClr val="000000"/>
                </a:solidFill>
                <a:latin typeface="Times New Roman"/>
                <a:cs typeface="Times New Roman"/>
              </a:rPr>
              <a:t>.</a:t>
            </a:r>
            <a:endParaRPr sz="1550">
              <a:latin typeface="Times New Roman"/>
              <a:cs typeface="Times New Roman"/>
            </a:endParaRPr>
          </a:p>
        </p:txBody>
      </p:sp>
      <p:pic>
        <p:nvPicPr>
          <p:cNvPr id="12" name="object 12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2267711" y="2816351"/>
            <a:ext cx="3904488" cy="4041647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8286"/>
            <a:ext cx="9144000" cy="6840220"/>
            <a:chOff x="0" y="18286"/>
            <a:chExt cx="9144000" cy="684022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18286"/>
              <a:ext cx="9144000" cy="683971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3231" y="4389119"/>
              <a:ext cx="525780" cy="708659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04672" y="4389119"/>
              <a:ext cx="5993891" cy="708659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3231" y="5120640"/>
              <a:ext cx="525780" cy="70866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04672" y="5120640"/>
              <a:ext cx="6734556" cy="70866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3231" y="5852160"/>
              <a:ext cx="525780" cy="708659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86967" y="5852160"/>
              <a:ext cx="7328916" cy="708659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13231" y="6217919"/>
              <a:ext cx="6880859" cy="640080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907376" y="4485576"/>
            <a:ext cx="7020559" cy="22193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2350" dirty="0">
                <a:solidFill>
                  <a:srgbClr val="FFFFFF"/>
                </a:solidFill>
                <a:latin typeface="Times New Roman"/>
                <a:cs typeface="Times New Roman"/>
              </a:rPr>
              <a:t>-Оцените</a:t>
            </a:r>
            <a:r>
              <a:rPr sz="2350" spc="15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350" dirty="0">
                <a:solidFill>
                  <a:srgbClr val="FFFFFF"/>
                </a:solidFill>
                <a:latin typeface="Times New Roman"/>
                <a:cs typeface="Times New Roman"/>
              </a:rPr>
              <a:t>поступок</a:t>
            </a:r>
            <a:r>
              <a:rPr sz="2350" spc="19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350" spc="30" dirty="0">
                <a:solidFill>
                  <a:srgbClr val="FFFFFF"/>
                </a:solidFill>
                <a:latin typeface="Times New Roman"/>
                <a:cs typeface="Times New Roman"/>
              </a:rPr>
              <a:t>Зайца,</a:t>
            </a:r>
            <a:r>
              <a:rPr sz="2350" spc="-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350" dirty="0">
                <a:solidFill>
                  <a:srgbClr val="FFFFFF"/>
                </a:solidFill>
                <a:latin typeface="Times New Roman"/>
                <a:cs typeface="Times New Roman"/>
              </a:rPr>
              <a:t>Ёжика</a:t>
            </a:r>
            <a:r>
              <a:rPr sz="2350" spc="7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350" spc="15" dirty="0">
                <a:solidFill>
                  <a:srgbClr val="FFFFFF"/>
                </a:solidFill>
                <a:latin typeface="Times New Roman"/>
                <a:cs typeface="Times New Roman"/>
              </a:rPr>
              <a:t>и</a:t>
            </a:r>
            <a:r>
              <a:rPr sz="235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350" spc="-5" dirty="0">
                <a:solidFill>
                  <a:srgbClr val="FFFFFF"/>
                </a:solidFill>
                <a:latin typeface="Times New Roman"/>
                <a:cs typeface="Times New Roman"/>
              </a:rPr>
              <a:t>Сороки.</a:t>
            </a:r>
            <a:endParaRPr sz="235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255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350" spc="-25" dirty="0">
                <a:solidFill>
                  <a:srgbClr val="FFFFFF"/>
                </a:solidFill>
                <a:latin typeface="Times New Roman"/>
                <a:cs typeface="Times New Roman"/>
              </a:rPr>
              <a:t>-А</a:t>
            </a:r>
            <a:r>
              <a:rPr sz="2350" spc="1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350" spc="-10" dirty="0">
                <a:solidFill>
                  <a:srgbClr val="FFFFFF"/>
                </a:solidFill>
                <a:latin typeface="Times New Roman"/>
                <a:cs typeface="Times New Roman"/>
              </a:rPr>
              <a:t>как</a:t>
            </a:r>
            <a:r>
              <a:rPr sz="235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350" spc="20" dirty="0">
                <a:solidFill>
                  <a:srgbClr val="FFFFFF"/>
                </a:solidFill>
                <a:latin typeface="Times New Roman"/>
                <a:cs typeface="Times New Roman"/>
              </a:rPr>
              <a:t>бы</a:t>
            </a:r>
            <a:r>
              <a:rPr sz="2350" spc="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350" spc="25" dirty="0">
                <a:solidFill>
                  <a:srgbClr val="FFFFFF"/>
                </a:solidFill>
                <a:latin typeface="Times New Roman"/>
                <a:cs typeface="Times New Roman"/>
              </a:rPr>
              <a:t>вы</a:t>
            </a:r>
            <a:r>
              <a:rPr sz="2350" spc="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350" spc="5" dirty="0">
                <a:solidFill>
                  <a:srgbClr val="FFFFFF"/>
                </a:solidFill>
                <a:latin typeface="Times New Roman"/>
                <a:cs typeface="Times New Roman"/>
              </a:rPr>
              <a:t>поступили</a:t>
            </a:r>
            <a:r>
              <a:rPr sz="2350" spc="15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350" spc="20" dirty="0">
                <a:solidFill>
                  <a:srgbClr val="FFFFFF"/>
                </a:solidFill>
                <a:latin typeface="Times New Roman"/>
                <a:cs typeface="Times New Roman"/>
              </a:rPr>
              <a:t>на</a:t>
            </a:r>
            <a:r>
              <a:rPr sz="235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350" dirty="0">
                <a:solidFill>
                  <a:srgbClr val="FFFFFF"/>
                </a:solidFill>
                <a:latin typeface="Times New Roman"/>
                <a:cs typeface="Times New Roman"/>
              </a:rPr>
              <a:t>месте</a:t>
            </a:r>
            <a:r>
              <a:rPr sz="2350" spc="2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350" spc="-15" dirty="0">
                <a:solidFill>
                  <a:srgbClr val="FFFFFF"/>
                </a:solidFill>
                <a:latin typeface="Times New Roman"/>
                <a:cs typeface="Times New Roman"/>
              </a:rPr>
              <a:t>героев</a:t>
            </a:r>
            <a:r>
              <a:rPr sz="2350" spc="15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350" spc="-5" dirty="0">
                <a:solidFill>
                  <a:srgbClr val="FFFFFF"/>
                </a:solidFill>
                <a:latin typeface="Times New Roman"/>
                <a:cs typeface="Times New Roman"/>
              </a:rPr>
              <a:t>сказки?</a:t>
            </a:r>
            <a:endParaRPr sz="235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255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350" spc="5" dirty="0">
                <a:solidFill>
                  <a:srgbClr val="FFFFFF"/>
                </a:solidFill>
                <a:latin typeface="Times New Roman"/>
                <a:cs typeface="Times New Roman"/>
              </a:rPr>
              <a:t>-</a:t>
            </a:r>
            <a:r>
              <a:rPr sz="2350" spc="-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350" dirty="0">
                <a:solidFill>
                  <a:srgbClr val="FFFFFF"/>
                </a:solidFill>
                <a:latin typeface="Times New Roman"/>
                <a:cs typeface="Times New Roman"/>
              </a:rPr>
              <a:t>Скажите,</a:t>
            </a:r>
            <a:r>
              <a:rPr sz="2350" spc="18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350" dirty="0">
                <a:solidFill>
                  <a:srgbClr val="FFFFFF"/>
                </a:solidFill>
                <a:latin typeface="Times New Roman"/>
                <a:cs typeface="Times New Roman"/>
              </a:rPr>
              <a:t>подарки</a:t>
            </a:r>
            <a:r>
              <a:rPr sz="2350" spc="7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350" spc="10" dirty="0">
                <a:solidFill>
                  <a:srgbClr val="FFFFFF"/>
                </a:solidFill>
                <a:latin typeface="Times New Roman"/>
                <a:cs typeface="Times New Roman"/>
              </a:rPr>
              <a:t>Деда</a:t>
            </a:r>
            <a:r>
              <a:rPr sz="2350" spc="8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350" spc="15" dirty="0">
                <a:solidFill>
                  <a:srgbClr val="FFFFFF"/>
                </a:solidFill>
                <a:latin typeface="Times New Roman"/>
                <a:cs typeface="Times New Roman"/>
              </a:rPr>
              <a:t>и</a:t>
            </a:r>
            <a:r>
              <a:rPr sz="235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350" spc="20" dirty="0">
                <a:solidFill>
                  <a:srgbClr val="FFFFFF"/>
                </a:solidFill>
                <a:latin typeface="Times New Roman"/>
                <a:cs typeface="Times New Roman"/>
              </a:rPr>
              <a:t>Бабы</a:t>
            </a:r>
            <a:r>
              <a:rPr sz="2350" spc="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350" spc="5" dirty="0">
                <a:solidFill>
                  <a:srgbClr val="FFFFFF"/>
                </a:solidFill>
                <a:latin typeface="Times New Roman"/>
                <a:cs typeface="Times New Roman"/>
              </a:rPr>
              <a:t>для</a:t>
            </a:r>
            <a:r>
              <a:rPr sz="2350" spc="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350" spc="-10" dirty="0">
                <a:solidFill>
                  <a:srgbClr val="FFFFFF"/>
                </a:solidFill>
                <a:latin typeface="Times New Roman"/>
                <a:cs typeface="Times New Roman"/>
              </a:rPr>
              <a:t>друзей</a:t>
            </a:r>
            <a:r>
              <a:rPr sz="2350" spc="15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350" spc="-30" dirty="0">
                <a:solidFill>
                  <a:srgbClr val="FFFFFF"/>
                </a:solidFill>
                <a:latin typeface="Times New Roman"/>
                <a:cs typeface="Times New Roman"/>
              </a:rPr>
              <a:t>Козы,</a:t>
            </a:r>
            <a:r>
              <a:rPr sz="2350" spc="18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350" spc="-5" dirty="0">
                <a:solidFill>
                  <a:srgbClr val="FFFFFF"/>
                </a:solidFill>
                <a:latin typeface="Times New Roman"/>
                <a:cs typeface="Times New Roman"/>
              </a:rPr>
              <a:t>это</a:t>
            </a:r>
            <a:endParaRPr sz="235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65"/>
              </a:spcBef>
            </a:pPr>
            <a:r>
              <a:rPr sz="2350" spc="-15" dirty="0">
                <a:solidFill>
                  <a:srgbClr val="FFFFFF"/>
                </a:solidFill>
                <a:latin typeface="Times New Roman"/>
                <a:cs typeface="Times New Roman"/>
              </a:rPr>
              <a:t>коррупция,</a:t>
            </a:r>
            <a:r>
              <a:rPr sz="2350" spc="18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350" spc="-5" dirty="0">
                <a:solidFill>
                  <a:srgbClr val="FFFFFF"/>
                </a:solidFill>
                <a:latin typeface="Times New Roman"/>
                <a:cs typeface="Times New Roman"/>
              </a:rPr>
              <a:t>подкуп,</a:t>
            </a:r>
            <a:r>
              <a:rPr sz="2350" spc="1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350" spc="-5" dirty="0">
                <a:solidFill>
                  <a:srgbClr val="FFFFFF"/>
                </a:solidFill>
                <a:latin typeface="Times New Roman"/>
                <a:cs typeface="Times New Roman"/>
              </a:rPr>
              <a:t>взятка</a:t>
            </a:r>
            <a:r>
              <a:rPr sz="2350" spc="7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350" spc="5" dirty="0">
                <a:solidFill>
                  <a:srgbClr val="FFFFFF"/>
                </a:solidFill>
                <a:latin typeface="Times New Roman"/>
                <a:cs typeface="Times New Roman"/>
              </a:rPr>
              <a:t>или</a:t>
            </a:r>
            <a:r>
              <a:rPr sz="2350" spc="7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350" spc="-10" dirty="0">
                <a:solidFill>
                  <a:srgbClr val="FFFFFF"/>
                </a:solidFill>
                <a:latin typeface="Times New Roman"/>
                <a:cs typeface="Times New Roman"/>
              </a:rPr>
              <a:t>подарок</a:t>
            </a:r>
            <a:r>
              <a:rPr sz="2350" spc="1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350" spc="-10" dirty="0">
                <a:solidFill>
                  <a:srgbClr val="FFFFFF"/>
                </a:solidFill>
                <a:latin typeface="Times New Roman"/>
                <a:cs typeface="Times New Roman"/>
              </a:rPr>
              <a:t>от</a:t>
            </a:r>
            <a:r>
              <a:rPr sz="2350" spc="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350" spc="5" dirty="0">
                <a:solidFill>
                  <a:srgbClr val="FFFFFF"/>
                </a:solidFill>
                <a:latin typeface="Times New Roman"/>
                <a:cs typeface="Times New Roman"/>
              </a:rPr>
              <a:t>души?</a:t>
            </a:r>
            <a:endParaRPr sz="2350" dirty="0">
              <a:latin typeface="Times New Roman"/>
              <a:cs typeface="Times New Roman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3108960" y="457200"/>
            <a:ext cx="5779008" cy="3657599"/>
            <a:chOff x="3136391" y="457200"/>
            <a:chExt cx="5779008" cy="3657599"/>
          </a:xfrm>
        </p:grpSpPr>
        <p:pic>
          <p:nvPicPr>
            <p:cNvPr id="13" name="object 1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136391" y="457200"/>
              <a:ext cx="950976" cy="886967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645151" y="457200"/>
              <a:ext cx="960120" cy="886967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605271" y="1271016"/>
              <a:ext cx="3310128" cy="2843783"/>
            </a:xfrm>
            <a:prstGeom prst="rect">
              <a:avLst/>
            </a:prstGeom>
          </p:spPr>
        </p:pic>
      </p:grpSp>
      <p:pic>
        <p:nvPicPr>
          <p:cNvPr id="18" name="Picture 6" descr="https://grizly.club/uploads/posts/2023-08/1692504915_grizly-club-p-kartinki-zayats-multyashnaya-bez-fona-56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0" y="1752600"/>
            <a:ext cx="2849118" cy="28491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2" descr="https://gas-kvas.com/grafic/uploads/posts/2024-01/gas-kvas-com-p-osennie-multyashki-na-prozrachnom-fone-2.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4781" y="2649146"/>
            <a:ext cx="2268935" cy="18102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9144" y="0"/>
            <a:ext cx="9135110" cy="6830695"/>
            <a:chOff x="9144" y="0"/>
            <a:chExt cx="9135110" cy="683069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144" y="0"/>
              <a:ext cx="9134856" cy="6830566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261103" y="9144"/>
              <a:ext cx="1275588" cy="708659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102352" y="9144"/>
              <a:ext cx="534924" cy="708659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202935" y="9144"/>
              <a:ext cx="3396996" cy="708659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261103" y="374904"/>
              <a:ext cx="2720340" cy="70866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547103" y="374904"/>
              <a:ext cx="534924" cy="708660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739127" y="374904"/>
              <a:ext cx="2404871" cy="708660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261103" y="740663"/>
              <a:ext cx="4732020" cy="708660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261103" y="1106424"/>
              <a:ext cx="4073652" cy="708660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261103" y="1472183"/>
              <a:ext cx="1869948" cy="708660"/>
            </a:xfrm>
            <a:prstGeom prst="rect">
              <a:avLst/>
            </a:prstGeom>
          </p:spPr>
        </p:pic>
      </p:grpSp>
      <p:sp>
        <p:nvSpPr>
          <p:cNvPr id="13" name="object 13"/>
          <p:cNvSpPr txBox="1">
            <a:spLocks noGrp="1"/>
          </p:cNvSpPr>
          <p:nvPr>
            <p:ph type="title"/>
          </p:nvPr>
        </p:nvSpPr>
        <p:spPr>
          <a:xfrm>
            <a:off x="4457446" y="95122"/>
            <a:ext cx="4410075" cy="1853564"/>
          </a:xfrm>
          <a:prstGeom prst="rect">
            <a:avLst/>
          </a:prstGeom>
        </p:spPr>
        <p:txBody>
          <a:bodyPr vert="horz" wrap="square" lIns="0" tIns="8255" rIns="0" bIns="0" rtlCol="0">
            <a:spAutoFit/>
          </a:bodyPr>
          <a:lstStyle/>
          <a:p>
            <a:pPr marL="12700" marR="5080">
              <a:lnSpc>
                <a:spcPct val="102299"/>
              </a:lnSpc>
              <a:spcBef>
                <a:spcPts val="65"/>
              </a:spcBef>
              <a:tabLst>
                <a:tab pos="2499360" algn="l"/>
              </a:tabLst>
            </a:pPr>
            <a:r>
              <a:rPr sz="2350" spc="-5" dirty="0">
                <a:solidFill>
                  <a:srgbClr val="000000"/>
                </a:solidFill>
              </a:rPr>
              <a:t>Жили-были</a:t>
            </a:r>
            <a:r>
              <a:rPr sz="2350" spc="280" dirty="0">
                <a:solidFill>
                  <a:srgbClr val="000000"/>
                </a:solidFill>
              </a:rPr>
              <a:t> </a:t>
            </a:r>
            <a:r>
              <a:rPr sz="2350" spc="30" dirty="0">
                <a:solidFill>
                  <a:srgbClr val="000000"/>
                </a:solidFill>
              </a:rPr>
              <a:t>Дед	</a:t>
            </a:r>
            <a:r>
              <a:rPr sz="2350" spc="15" dirty="0">
                <a:solidFill>
                  <a:srgbClr val="000000"/>
                </a:solidFill>
              </a:rPr>
              <a:t>и Баба. </a:t>
            </a:r>
            <a:r>
              <a:rPr sz="2350" spc="25" dirty="0">
                <a:solidFill>
                  <a:srgbClr val="000000"/>
                </a:solidFill>
              </a:rPr>
              <a:t>И </a:t>
            </a:r>
            <a:r>
              <a:rPr sz="2350" spc="30" dirty="0">
                <a:solidFill>
                  <a:srgbClr val="000000"/>
                </a:solidFill>
              </a:rPr>
              <a:t> </a:t>
            </a:r>
            <a:r>
              <a:rPr sz="2350" spc="-10" dirty="0">
                <a:solidFill>
                  <a:srgbClr val="000000"/>
                </a:solidFill>
              </a:rPr>
              <a:t>была</a:t>
            </a:r>
            <a:r>
              <a:rPr sz="2350" spc="150" dirty="0">
                <a:solidFill>
                  <a:srgbClr val="000000"/>
                </a:solidFill>
              </a:rPr>
              <a:t> </a:t>
            </a:r>
            <a:r>
              <a:rPr sz="2350" spc="15" dirty="0">
                <a:solidFill>
                  <a:srgbClr val="000000"/>
                </a:solidFill>
              </a:rPr>
              <a:t>у</a:t>
            </a:r>
            <a:r>
              <a:rPr sz="2350" spc="20" dirty="0">
                <a:solidFill>
                  <a:srgbClr val="000000"/>
                </a:solidFill>
              </a:rPr>
              <a:t> </a:t>
            </a:r>
            <a:r>
              <a:rPr sz="2350" spc="30" dirty="0">
                <a:solidFill>
                  <a:srgbClr val="000000"/>
                </a:solidFill>
              </a:rPr>
              <a:t>них</a:t>
            </a:r>
            <a:r>
              <a:rPr sz="2350" spc="-35" dirty="0">
                <a:solidFill>
                  <a:srgbClr val="000000"/>
                </a:solidFill>
              </a:rPr>
              <a:t> </a:t>
            </a:r>
            <a:r>
              <a:rPr sz="2350" spc="-5" dirty="0">
                <a:solidFill>
                  <a:srgbClr val="000000"/>
                </a:solidFill>
              </a:rPr>
              <a:t>Коза-</a:t>
            </a:r>
            <a:r>
              <a:rPr sz="2350" spc="125" dirty="0">
                <a:solidFill>
                  <a:srgbClr val="000000"/>
                </a:solidFill>
              </a:rPr>
              <a:t> </a:t>
            </a:r>
            <a:r>
              <a:rPr sz="2350" spc="10" dirty="0">
                <a:solidFill>
                  <a:srgbClr val="000000"/>
                </a:solidFill>
              </a:rPr>
              <a:t>такая</a:t>
            </a:r>
            <a:r>
              <a:rPr sz="2350" spc="65" dirty="0">
                <a:solidFill>
                  <a:srgbClr val="000000"/>
                </a:solidFill>
              </a:rPr>
              <a:t> </a:t>
            </a:r>
            <a:r>
              <a:rPr sz="2350" spc="-15" dirty="0">
                <a:solidFill>
                  <a:srgbClr val="000000"/>
                </a:solidFill>
              </a:rPr>
              <a:t>добрая, </a:t>
            </a:r>
            <a:r>
              <a:rPr sz="2350" spc="-570" dirty="0">
                <a:solidFill>
                  <a:srgbClr val="000000"/>
                </a:solidFill>
              </a:rPr>
              <a:t> </a:t>
            </a:r>
            <a:r>
              <a:rPr sz="2350" spc="-15" dirty="0">
                <a:solidFill>
                  <a:srgbClr val="000000"/>
                </a:solidFill>
              </a:rPr>
              <a:t>ласковая.</a:t>
            </a:r>
            <a:r>
              <a:rPr sz="2350" spc="555" dirty="0">
                <a:solidFill>
                  <a:srgbClr val="000000"/>
                </a:solidFill>
              </a:rPr>
              <a:t> </a:t>
            </a:r>
            <a:r>
              <a:rPr sz="2350" dirty="0">
                <a:solidFill>
                  <a:srgbClr val="000000"/>
                </a:solidFill>
              </a:rPr>
              <a:t>Паслась </a:t>
            </a:r>
            <a:r>
              <a:rPr sz="2350" spc="20" dirty="0">
                <a:solidFill>
                  <a:srgbClr val="000000"/>
                </a:solidFill>
              </a:rPr>
              <a:t>она </a:t>
            </a:r>
            <a:r>
              <a:rPr sz="2350" spc="40" dirty="0">
                <a:solidFill>
                  <a:srgbClr val="000000"/>
                </a:solidFill>
              </a:rPr>
              <a:t>на </a:t>
            </a:r>
            <a:r>
              <a:rPr sz="2350" spc="-20" dirty="0">
                <a:solidFill>
                  <a:srgbClr val="000000"/>
                </a:solidFill>
              </a:rPr>
              <a:t>лугу </a:t>
            </a:r>
            <a:r>
              <a:rPr sz="2350" spc="-15" dirty="0">
                <a:solidFill>
                  <a:srgbClr val="000000"/>
                </a:solidFill>
              </a:rPr>
              <a:t> </a:t>
            </a:r>
            <a:r>
              <a:rPr sz="2350" spc="15" dirty="0">
                <a:solidFill>
                  <a:srgbClr val="000000"/>
                </a:solidFill>
              </a:rPr>
              <a:t>и </a:t>
            </a:r>
            <a:r>
              <a:rPr sz="2350" spc="-5" dirty="0">
                <a:solidFill>
                  <a:srgbClr val="000000"/>
                </a:solidFill>
              </a:rPr>
              <a:t>приносила</a:t>
            </a:r>
            <a:r>
              <a:rPr sz="2350" dirty="0">
                <a:solidFill>
                  <a:srgbClr val="000000"/>
                </a:solidFill>
              </a:rPr>
              <a:t> </a:t>
            </a:r>
            <a:r>
              <a:rPr sz="2350" spc="-30" dirty="0">
                <a:solidFill>
                  <a:srgbClr val="000000"/>
                </a:solidFill>
              </a:rPr>
              <a:t>молоко</a:t>
            </a:r>
            <a:r>
              <a:rPr sz="2350" spc="-25" dirty="0">
                <a:solidFill>
                  <a:srgbClr val="000000"/>
                </a:solidFill>
              </a:rPr>
              <a:t> </a:t>
            </a:r>
            <a:r>
              <a:rPr sz="2350" spc="-15" dirty="0">
                <a:solidFill>
                  <a:srgbClr val="000000"/>
                </a:solidFill>
              </a:rPr>
              <a:t>для </a:t>
            </a:r>
            <a:r>
              <a:rPr sz="2350" spc="-10" dirty="0">
                <a:solidFill>
                  <a:srgbClr val="000000"/>
                </a:solidFill>
              </a:rPr>
              <a:t> </a:t>
            </a:r>
            <a:r>
              <a:rPr sz="2350" spc="-15" dirty="0">
                <a:solidFill>
                  <a:srgbClr val="000000"/>
                </a:solidFill>
              </a:rPr>
              <a:t>стариков.</a:t>
            </a:r>
            <a:endParaRPr sz="2350"/>
          </a:p>
        </p:txBody>
      </p:sp>
      <p:pic>
        <p:nvPicPr>
          <p:cNvPr id="14" name="object 14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374904" y="237743"/>
            <a:ext cx="3515867" cy="1403603"/>
          </a:xfrm>
          <a:prstGeom prst="rect">
            <a:avLst/>
          </a:prstGeom>
        </p:spPr>
      </p:pic>
      <p:sp>
        <p:nvSpPr>
          <p:cNvPr id="15" name="object 15"/>
          <p:cNvSpPr txBox="1"/>
          <p:nvPr/>
        </p:nvSpPr>
        <p:spPr>
          <a:xfrm>
            <a:off x="762965" y="405714"/>
            <a:ext cx="2708275" cy="772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900" spc="-15" dirty="0">
                <a:solidFill>
                  <a:srgbClr val="FFFFFF"/>
                </a:solidFill>
                <a:latin typeface="Palatino Linotype"/>
                <a:cs typeface="Palatino Linotype"/>
              </a:rPr>
              <a:t>С</a:t>
            </a:r>
            <a:r>
              <a:rPr sz="4900" spc="-25" dirty="0">
                <a:solidFill>
                  <a:srgbClr val="FFFFFF"/>
                </a:solidFill>
                <a:latin typeface="Palatino Linotype"/>
                <a:cs typeface="Palatino Linotype"/>
              </a:rPr>
              <a:t>К</a:t>
            </a:r>
            <a:r>
              <a:rPr sz="4900" dirty="0">
                <a:solidFill>
                  <a:srgbClr val="FFFFFF"/>
                </a:solidFill>
                <a:latin typeface="Palatino Linotype"/>
                <a:cs typeface="Palatino Linotype"/>
              </a:rPr>
              <a:t>АЗ</a:t>
            </a:r>
            <a:r>
              <a:rPr sz="4900" spc="-40" dirty="0">
                <a:solidFill>
                  <a:srgbClr val="FFFFFF"/>
                </a:solidFill>
                <a:latin typeface="Palatino Linotype"/>
                <a:cs typeface="Palatino Linotype"/>
              </a:rPr>
              <a:t>К</a:t>
            </a:r>
            <a:r>
              <a:rPr sz="4900" dirty="0">
                <a:solidFill>
                  <a:srgbClr val="FFFFFF"/>
                </a:solidFill>
                <a:latin typeface="Palatino Linotype"/>
                <a:cs typeface="Palatino Linotype"/>
              </a:rPr>
              <a:t>А</a:t>
            </a:r>
            <a:endParaRPr sz="4900">
              <a:latin typeface="Palatino Linotype"/>
              <a:cs typeface="Palatino Linotype"/>
            </a:endParaRPr>
          </a:p>
        </p:txBody>
      </p:sp>
      <p:pic>
        <p:nvPicPr>
          <p:cNvPr id="16" name="object 16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2267711" y="2788920"/>
            <a:ext cx="3913632" cy="4041648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9142"/>
            <a:ext cx="9144000" cy="6849109"/>
            <a:chOff x="0" y="9142"/>
            <a:chExt cx="9144000" cy="6849109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9142"/>
              <a:ext cx="9144000" cy="6848855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315967" y="1508760"/>
              <a:ext cx="4073651" cy="70866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315967" y="1874520"/>
              <a:ext cx="3314699" cy="70866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315967" y="2240279"/>
              <a:ext cx="4421124" cy="70866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315967" y="2606039"/>
              <a:ext cx="3689603" cy="70866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315967" y="2971799"/>
              <a:ext cx="3040380" cy="708660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922007" y="2971799"/>
              <a:ext cx="534924" cy="708660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022592" y="2971799"/>
              <a:ext cx="827531" cy="708660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315967" y="3337559"/>
              <a:ext cx="4402836" cy="708659"/>
            </a:xfrm>
            <a:prstGeom prst="rect">
              <a:avLst/>
            </a:prstGeom>
          </p:spPr>
        </p:pic>
      </p:grpSp>
      <p:sp>
        <p:nvSpPr>
          <p:cNvPr id="12" name="object 12"/>
          <p:cNvSpPr txBox="1"/>
          <p:nvPr/>
        </p:nvSpPr>
        <p:spPr>
          <a:xfrm>
            <a:off x="4511421" y="1595056"/>
            <a:ext cx="3914140" cy="2219325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12700" marR="333375">
              <a:lnSpc>
                <a:spcPct val="102299"/>
              </a:lnSpc>
              <a:spcBef>
                <a:spcPts val="60"/>
              </a:spcBef>
            </a:pPr>
            <a:r>
              <a:rPr sz="2350" spc="20" dirty="0">
                <a:solidFill>
                  <a:srgbClr val="121329"/>
                </a:solidFill>
                <a:latin typeface="Palatino Linotype"/>
                <a:cs typeface="Palatino Linotype"/>
              </a:rPr>
              <a:t>Однажды</a:t>
            </a:r>
            <a:r>
              <a:rPr sz="2350" spc="45" dirty="0">
                <a:solidFill>
                  <a:srgbClr val="121329"/>
                </a:solidFill>
                <a:latin typeface="Palatino Linotype"/>
                <a:cs typeface="Palatino Linotype"/>
              </a:rPr>
              <a:t> </a:t>
            </a:r>
            <a:r>
              <a:rPr sz="2350" spc="-25" dirty="0">
                <a:solidFill>
                  <a:srgbClr val="121329"/>
                </a:solidFill>
                <a:latin typeface="Palatino Linotype"/>
                <a:cs typeface="Palatino Linotype"/>
              </a:rPr>
              <a:t>Коза</a:t>
            </a:r>
            <a:r>
              <a:rPr sz="2350" spc="215" dirty="0">
                <a:solidFill>
                  <a:srgbClr val="121329"/>
                </a:solidFill>
                <a:latin typeface="Palatino Linotype"/>
                <a:cs typeface="Palatino Linotype"/>
              </a:rPr>
              <a:t> </a:t>
            </a:r>
            <a:r>
              <a:rPr sz="2350" spc="-30" dirty="0">
                <a:solidFill>
                  <a:srgbClr val="121329"/>
                </a:solidFill>
                <a:latin typeface="Palatino Linotype"/>
                <a:cs typeface="Palatino Linotype"/>
              </a:rPr>
              <a:t>гуляла</a:t>
            </a:r>
            <a:r>
              <a:rPr sz="2350" spc="215" dirty="0">
                <a:solidFill>
                  <a:srgbClr val="121329"/>
                </a:solidFill>
                <a:latin typeface="Palatino Linotype"/>
                <a:cs typeface="Palatino Linotype"/>
              </a:rPr>
              <a:t> </a:t>
            </a:r>
            <a:r>
              <a:rPr sz="2350" spc="35" dirty="0">
                <a:solidFill>
                  <a:srgbClr val="121329"/>
                </a:solidFill>
                <a:latin typeface="Palatino Linotype"/>
                <a:cs typeface="Palatino Linotype"/>
              </a:rPr>
              <a:t>на </a:t>
            </a:r>
            <a:r>
              <a:rPr sz="2350" spc="-570" dirty="0">
                <a:solidFill>
                  <a:srgbClr val="121329"/>
                </a:solidFill>
                <a:latin typeface="Palatino Linotype"/>
                <a:cs typeface="Palatino Linotype"/>
              </a:rPr>
              <a:t> </a:t>
            </a:r>
            <a:r>
              <a:rPr sz="2350" spc="-20" dirty="0">
                <a:solidFill>
                  <a:srgbClr val="121329"/>
                </a:solidFill>
                <a:latin typeface="Palatino Linotype"/>
                <a:cs typeface="Palatino Linotype"/>
              </a:rPr>
              <a:t>лугу</a:t>
            </a:r>
            <a:r>
              <a:rPr sz="2350" spc="170" dirty="0">
                <a:solidFill>
                  <a:srgbClr val="121329"/>
                </a:solidFill>
                <a:latin typeface="Palatino Linotype"/>
                <a:cs typeface="Palatino Linotype"/>
              </a:rPr>
              <a:t> </a:t>
            </a:r>
            <a:r>
              <a:rPr sz="2350" spc="15" dirty="0">
                <a:solidFill>
                  <a:srgbClr val="121329"/>
                </a:solidFill>
                <a:latin typeface="Palatino Linotype"/>
                <a:cs typeface="Palatino Linotype"/>
              </a:rPr>
              <a:t>и</a:t>
            </a:r>
            <a:r>
              <a:rPr sz="2350" spc="-10" dirty="0">
                <a:solidFill>
                  <a:srgbClr val="121329"/>
                </a:solidFill>
                <a:latin typeface="Palatino Linotype"/>
                <a:cs typeface="Palatino Linotype"/>
              </a:rPr>
              <a:t> </a:t>
            </a:r>
            <a:r>
              <a:rPr sz="2350" spc="-15" dirty="0">
                <a:solidFill>
                  <a:srgbClr val="121329"/>
                </a:solidFill>
                <a:latin typeface="Palatino Linotype"/>
                <a:cs typeface="Palatino Linotype"/>
              </a:rPr>
              <a:t>забрела</a:t>
            </a:r>
            <a:r>
              <a:rPr sz="2350" spc="235" dirty="0">
                <a:solidFill>
                  <a:srgbClr val="121329"/>
                </a:solidFill>
                <a:latin typeface="Palatino Linotype"/>
                <a:cs typeface="Palatino Linotype"/>
              </a:rPr>
              <a:t> </a:t>
            </a:r>
            <a:r>
              <a:rPr sz="2350" spc="10" dirty="0">
                <a:solidFill>
                  <a:srgbClr val="121329"/>
                </a:solidFill>
                <a:latin typeface="Palatino Linotype"/>
                <a:cs typeface="Palatino Linotype"/>
              </a:rPr>
              <a:t>в </a:t>
            </a:r>
            <a:r>
              <a:rPr sz="2350" spc="-20" dirty="0">
                <a:solidFill>
                  <a:srgbClr val="121329"/>
                </a:solidFill>
                <a:latin typeface="Palatino Linotype"/>
                <a:cs typeface="Palatino Linotype"/>
              </a:rPr>
              <a:t>лес.</a:t>
            </a:r>
            <a:endParaRPr sz="2350">
              <a:latin typeface="Palatino Linotype"/>
              <a:cs typeface="Palatino Linotype"/>
            </a:endParaRPr>
          </a:p>
          <a:p>
            <a:pPr marL="12700" marR="5080">
              <a:lnSpc>
                <a:spcPts val="2880"/>
              </a:lnSpc>
              <a:spcBef>
                <a:spcPts val="110"/>
              </a:spcBef>
              <a:tabLst>
                <a:tab pos="2425065" algn="l"/>
              </a:tabLst>
            </a:pPr>
            <a:r>
              <a:rPr sz="2350" spc="-20" dirty="0">
                <a:solidFill>
                  <a:srgbClr val="121329"/>
                </a:solidFill>
                <a:latin typeface="Palatino Linotype"/>
                <a:cs typeface="Palatino Linotype"/>
              </a:rPr>
              <a:t>Кустик</a:t>
            </a:r>
            <a:r>
              <a:rPr sz="2350" spc="235" dirty="0">
                <a:solidFill>
                  <a:srgbClr val="121329"/>
                </a:solidFill>
                <a:latin typeface="Palatino Linotype"/>
                <a:cs typeface="Palatino Linotype"/>
              </a:rPr>
              <a:t> </a:t>
            </a:r>
            <a:r>
              <a:rPr sz="2350" spc="-15" dirty="0">
                <a:solidFill>
                  <a:srgbClr val="121329"/>
                </a:solidFill>
                <a:latin typeface="Palatino Linotype"/>
                <a:cs typeface="Palatino Linotype"/>
              </a:rPr>
              <a:t>за</a:t>
            </a:r>
            <a:r>
              <a:rPr sz="2350" spc="75" dirty="0">
                <a:solidFill>
                  <a:srgbClr val="121329"/>
                </a:solidFill>
                <a:latin typeface="Palatino Linotype"/>
                <a:cs typeface="Palatino Linotype"/>
              </a:rPr>
              <a:t> </a:t>
            </a:r>
            <a:r>
              <a:rPr sz="2350" spc="-10" dirty="0">
                <a:solidFill>
                  <a:srgbClr val="121329"/>
                </a:solidFill>
                <a:latin typeface="Palatino Linotype"/>
                <a:cs typeface="Palatino Linotype"/>
              </a:rPr>
              <a:t>кустик,</a:t>
            </a:r>
            <a:r>
              <a:rPr sz="2350" spc="245" dirty="0">
                <a:solidFill>
                  <a:srgbClr val="121329"/>
                </a:solidFill>
                <a:latin typeface="Palatino Linotype"/>
                <a:cs typeface="Palatino Linotype"/>
              </a:rPr>
              <a:t> </a:t>
            </a:r>
            <a:r>
              <a:rPr sz="2350" spc="-10" dirty="0">
                <a:solidFill>
                  <a:srgbClr val="121329"/>
                </a:solidFill>
                <a:latin typeface="Palatino Linotype"/>
                <a:cs typeface="Palatino Linotype"/>
              </a:rPr>
              <a:t>шла,</a:t>
            </a:r>
            <a:r>
              <a:rPr sz="2350" spc="100" dirty="0">
                <a:solidFill>
                  <a:srgbClr val="121329"/>
                </a:solidFill>
                <a:latin typeface="Palatino Linotype"/>
                <a:cs typeface="Palatino Linotype"/>
              </a:rPr>
              <a:t> </a:t>
            </a:r>
            <a:r>
              <a:rPr sz="2350" spc="-25" dirty="0">
                <a:solidFill>
                  <a:srgbClr val="121329"/>
                </a:solidFill>
                <a:latin typeface="Palatino Linotype"/>
                <a:cs typeface="Palatino Linotype"/>
              </a:rPr>
              <a:t>шла </a:t>
            </a:r>
            <a:r>
              <a:rPr sz="2350" spc="-570" dirty="0">
                <a:solidFill>
                  <a:srgbClr val="121329"/>
                </a:solidFill>
                <a:latin typeface="Palatino Linotype"/>
                <a:cs typeface="Palatino Linotype"/>
              </a:rPr>
              <a:t> </a:t>
            </a:r>
            <a:r>
              <a:rPr sz="2350" spc="15" dirty="0">
                <a:solidFill>
                  <a:srgbClr val="121329"/>
                </a:solidFill>
                <a:latin typeface="Palatino Linotype"/>
                <a:cs typeface="Palatino Linotype"/>
              </a:rPr>
              <a:t>и</a:t>
            </a:r>
            <a:r>
              <a:rPr sz="2350" dirty="0">
                <a:solidFill>
                  <a:srgbClr val="121329"/>
                </a:solidFill>
                <a:latin typeface="Palatino Linotype"/>
                <a:cs typeface="Palatino Linotype"/>
              </a:rPr>
              <a:t> </a:t>
            </a:r>
            <a:r>
              <a:rPr sz="2350" spc="-5" dirty="0">
                <a:solidFill>
                  <a:srgbClr val="121329"/>
                </a:solidFill>
                <a:latin typeface="Palatino Linotype"/>
                <a:cs typeface="Palatino Linotype"/>
              </a:rPr>
              <a:t>заблудилась…	</a:t>
            </a:r>
            <a:r>
              <a:rPr sz="2350" spc="15" dirty="0">
                <a:solidFill>
                  <a:srgbClr val="121329"/>
                </a:solidFill>
                <a:latin typeface="Palatino Linotype"/>
                <a:cs typeface="Palatino Linotype"/>
              </a:rPr>
              <a:t>День, </a:t>
            </a:r>
            <a:r>
              <a:rPr sz="2350" spc="20" dirty="0">
                <a:solidFill>
                  <a:srgbClr val="121329"/>
                </a:solidFill>
                <a:latin typeface="Palatino Linotype"/>
                <a:cs typeface="Palatino Linotype"/>
              </a:rPr>
              <a:t> </a:t>
            </a:r>
            <a:r>
              <a:rPr sz="2350" spc="-25" dirty="0">
                <a:solidFill>
                  <a:srgbClr val="121329"/>
                </a:solidFill>
                <a:latin typeface="Palatino Linotype"/>
                <a:cs typeface="Palatino Linotype"/>
              </a:rPr>
              <a:t>второй</a:t>
            </a:r>
            <a:r>
              <a:rPr sz="2350" spc="-20" dirty="0">
                <a:solidFill>
                  <a:srgbClr val="121329"/>
                </a:solidFill>
                <a:latin typeface="Palatino Linotype"/>
                <a:cs typeface="Palatino Linotype"/>
              </a:rPr>
              <a:t> </a:t>
            </a:r>
            <a:r>
              <a:rPr sz="2350" spc="-10" dirty="0">
                <a:solidFill>
                  <a:srgbClr val="121329"/>
                </a:solidFill>
                <a:latin typeface="Palatino Linotype"/>
                <a:cs typeface="Palatino Linotype"/>
              </a:rPr>
              <a:t>проходит,</a:t>
            </a:r>
            <a:r>
              <a:rPr sz="2350" spc="-5" dirty="0">
                <a:solidFill>
                  <a:srgbClr val="121329"/>
                </a:solidFill>
                <a:latin typeface="Palatino Linotype"/>
                <a:cs typeface="Palatino Linotype"/>
              </a:rPr>
              <a:t> </a:t>
            </a:r>
            <a:r>
              <a:rPr sz="2350" spc="25" dirty="0">
                <a:solidFill>
                  <a:srgbClr val="121329"/>
                </a:solidFill>
                <a:latin typeface="Palatino Linotype"/>
                <a:cs typeface="Palatino Linotype"/>
              </a:rPr>
              <a:t>-не </a:t>
            </a:r>
            <a:r>
              <a:rPr sz="2350" spc="30" dirty="0">
                <a:solidFill>
                  <a:srgbClr val="121329"/>
                </a:solidFill>
                <a:latin typeface="Palatino Linotype"/>
                <a:cs typeface="Palatino Linotype"/>
              </a:rPr>
              <a:t> </a:t>
            </a:r>
            <a:r>
              <a:rPr sz="2350" spc="25" dirty="0">
                <a:solidFill>
                  <a:srgbClr val="121329"/>
                </a:solidFill>
                <a:latin typeface="Palatino Linotype"/>
                <a:cs typeface="Palatino Linotype"/>
              </a:rPr>
              <a:t>найдет</a:t>
            </a:r>
            <a:r>
              <a:rPr sz="2350" spc="-5" dirty="0">
                <a:solidFill>
                  <a:srgbClr val="121329"/>
                </a:solidFill>
                <a:latin typeface="Palatino Linotype"/>
                <a:cs typeface="Palatino Linotype"/>
              </a:rPr>
              <a:t> </a:t>
            </a:r>
            <a:r>
              <a:rPr sz="2350" spc="-25" dirty="0">
                <a:solidFill>
                  <a:srgbClr val="121329"/>
                </a:solidFill>
                <a:latin typeface="Palatino Linotype"/>
                <a:cs typeface="Palatino Linotype"/>
              </a:rPr>
              <a:t>Коза</a:t>
            </a:r>
            <a:r>
              <a:rPr sz="2350" spc="140" dirty="0">
                <a:solidFill>
                  <a:srgbClr val="121329"/>
                </a:solidFill>
                <a:latin typeface="Palatino Linotype"/>
                <a:cs typeface="Palatino Linotype"/>
              </a:rPr>
              <a:t> </a:t>
            </a:r>
            <a:r>
              <a:rPr sz="2350" spc="-15" dirty="0">
                <a:solidFill>
                  <a:srgbClr val="121329"/>
                </a:solidFill>
                <a:latin typeface="Palatino Linotype"/>
                <a:cs typeface="Palatino Linotype"/>
              </a:rPr>
              <a:t>дороги</a:t>
            </a:r>
            <a:r>
              <a:rPr sz="2350" spc="180" dirty="0">
                <a:solidFill>
                  <a:srgbClr val="121329"/>
                </a:solidFill>
                <a:latin typeface="Palatino Linotype"/>
                <a:cs typeface="Palatino Linotype"/>
              </a:rPr>
              <a:t> </a:t>
            </a:r>
            <a:r>
              <a:rPr sz="2350" spc="-15" dirty="0">
                <a:solidFill>
                  <a:srgbClr val="121329"/>
                </a:solidFill>
                <a:latin typeface="Palatino Linotype"/>
                <a:cs typeface="Palatino Linotype"/>
              </a:rPr>
              <a:t>домой.</a:t>
            </a:r>
            <a:endParaRPr sz="2350">
              <a:latin typeface="Palatino Linotype"/>
              <a:cs typeface="Palatino Linotype"/>
            </a:endParaRPr>
          </a:p>
        </p:txBody>
      </p:sp>
      <p:pic>
        <p:nvPicPr>
          <p:cNvPr id="13" name="object 13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667512" y="2825495"/>
            <a:ext cx="3913632" cy="4032502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26220" cy="6858000"/>
            <a:chOff x="0" y="0"/>
            <a:chExt cx="912622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25712" cy="6857999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719072" y="182879"/>
              <a:ext cx="2683764" cy="70866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968496" y="182879"/>
              <a:ext cx="589788" cy="70866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197096" y="182879"/>
              <a:ext cx="1815083" cy="70866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719072" y="548640"/>
              <a:ext cx="3717036" cy="70866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719072" y="914400"/>
              <a:ext cx="4055364" cy="708660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719072" y="1280160"/>
              <a:ext cx="4466844" cy="708660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751576" y="1280160"/>
              <a:ext cx="534924" cy="708660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719072" y="1645920"/>
              <a:ext cx="4613148" cy="708660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5897879" y="1645920"/>
              <a:ext cx="626364" cy="708660"/>
            </a:xfrm>
            <a:prstGeom prst="rect">
              <a:avLst/>
            </a:prstGeom>
          </p:spPr>
        </p:pic>
      </p:grpSp>
      <p:sp>
        <p:nvSpPr>
          <p:cNvPr id="13" name="object 13"/>
          <p:cNvSpPr txBox="1">
            <a:spLocks noGrp="1"/>
          </p:cNvSpPr>
          <p:nvPr>
            <p:ph type="title"/>
          </p:nvPr>
        </p:nvSpPr>
        <p:spPr>
          <a:xfrm>
            <a:off x="1916429" y="269240"/>
            <a:ext cx="4284345" cy="1853564"/>
          </a:xfrm>
          <a:prstGeom prst="rect">
            <a:avLst/>
          </a:prstGeom>
        </p:spPr>
        <p:txBody>
          <a:bodyPr vert="horz" wrap="square" lIns="0" tIns="8255" rIns="0" bIns="0" rtlCol="0">
            <a:spAutoFit/>
          </a:bodyPr>
          <a:lstStyle/>
          <a:p>
            <a:pPr marL="12700" marR="5080">
              <a:lnSpc>
                <a:spcPct val="102299"/>
              </a:lnSpc>
              <a:spcBef>
                <a:spcPts val="65"/>
              </a:spcBef>
            </a:pPr>
            <a:r>
              <a:rPr sz="2350" spc="-5" dirty="0">
                <a:solidFill>
                  <a:srgbClr val="FFFFFF"/>
                </a:solidFill>
              </a:rPr>
              <a:t>Бродит</a:t>
            </a:r>
            <a:r>
              <a:rPr sz="2350" dirty="0">
                <a:solidFill>
                  <a:srgbClr val="FFFFFF"/>
                </a:solidFill>
              </a:rPr>
              <a:t> </a:t>
            </a:r>
            <a:r>
              <a:rPr sz="2350" spc="15" dirty="0">
                <a:solidFill>
                  <a:srgbClr val="FFFFFF"/>
                </a:solidFill>
              </a:rPr>
              <a:t>по </a:t>
            </a:r>
            <a:r>
              <a:rPr sz="2350" spc="-15" dirty="0">
                <a:solidFill>
                  <a:srgbClr val="FFFFFF"/>
                </a:solidFill>
              </a:rPr>
              <a:t>лесу </a:t>
            </a:r>
            <a:r>
              <a:rPr sz="2350" spc="15" dirty="0">
                <a:solidFill>
                  <a:srgbClr val="FFFFFF"/>
                </a:solidFill>
              </a:rPr>
              <a:t>– </a:t>
            </a:r>
            <a:r>
              <a:rPr sz="2350" spc="-5" dirty="0">
                <a:solidFill>
                  <a:srgbClr val="FFFFFF"/>
                </a:solidFill>
              </a:rPr>
              <a:t>устала…, </a:t>
            </a:r>
            <a:r>
              <a:rPr sz="2350" dirty="0">
                <a:solidFill>
                  <a:srgbClr val="FFFFFF"/>
                </a:solidFill>
              </a:rPr>
              <a:t> </a:t>
            </a:r>
            <a:r>
              <a:rPr sz="2350" spc="-20" dirty="0">
                <a:solidFill>
                  <a:srgbClr val="FFFFFF"/>
                </a:solidFill>
              </a:rPr>
              <a:t>вдруг</a:t>
            </a:r>
            <a:r>
              <a:rPr sz="2350" spc="-15" dirty="0">
                <a:solidFill>
                  <a:srgbClr val="FFFFFF"/>
                </a:solidFill>
              </a:rPr>
              <a:t> </a:t>
            </a:r>
            <a:r>
              <a:rPr sz="2350" dirty="0">
                <a:solidFill>
                  <a:srgbClr val="FFFFFF"/>
                </a:solidFill>
              </a:rPr>
              <a:t>видит </a:t>
            </a:r>
            <a:r>
              <a:rPr sz="2350" spc="40" dirty="0">
                <a:solidFill>
                  <a:srgbClr val="FFFFFF"/>
                </a:solidFill>
              </a:rPr>
              <a:t>на </a:t>
            </a:r>
            <a:r>
              <a:rPr sz="2350" spc="-5" dirty="0">
                <a:solidFill>
                  <a:srgbClr val="FFFFFF"/>
                </a:solidFill>
              </a:rPr>
              <a:t>поляне </a:t>
            </a:r>
            <a:r>
              <a:rPr sz="2350" dirty="0">
                <a:solidFill>
                  <a:srgbClr val="FFFFFF"/>
                </a:solidFill>
              </a:rPr>
              <a:t> </a:t>
            </a:r>
            <a:r>
              <a:rPr sz="2350" spc="-5" dirty="0">
                <a:solidFill>
                  <a:srgbClr val="FFFFFF"/>
                </a:solidFill>
              </a:rPr>
              <a:t>Теремок.</a:t>
            </a:r>
            <a:r>
              <a:rPr sz="2350" dirty="0">
                <a:solidFill>
                  <a:srgbClr val="FFFFFF"/>
                </a:solidFill>
              </a:rPr>
              <a:t> </a:t>
            </a:r>
            <a:r>
              <a:rPr sz="2350" spc="10" dirty="0">
                <a:solidFill>
                  <a:srgbClr val="FFFFFF"/>
                </a:solidFill>
              </a:rPr>
              <a:t>«Как </a:t>
            </a:r>
            <a:r>
              <a:rPr sz="2350" spc="-20" dirty="0">
                <a:solidFill>
                  <a:srgbClr val="FFFFFF"/>
                </a:solidFill>
              </a:rPr>
              <a:t>хорошо,</a:t>
            </a:r>
            <a:r>
              <a:rPr sz="2350" spc="-15" dirty="0">
                <a:solidFill>
                  <a:srgbClr val="FFFFFF"/>
                </a:solidFill>
              </a:rPr>
              <a:t> </a:t>
            </a:r>
            <a:r>
              <a:rPr sz="2350" spc="10" dirty="0">
                <a:solidFill>
                  <a:srgbClr val="FFFFFF"/>
                </a:solidFill>
              </a:rPr>
              <a:t>в </a:t>
            </a:r>
            <a:r>
              <a:rPr sz="2350" spc="15" dirty="0">
                <a:solidFill>
                  <a:srgbClr val="FFFFFF"/>
                </a:solidFill>
              </a:rPr>
              <a:t> </a:t>
            </a:r>
            <a:r>
              <a:rPr sz="2350" spc="-15" dirty="0">
                <a:solidFill>
                  <a:srgbClr val="FFFFFF"/>
                </a:solidFill>
              </a:rPr>
              <a:t>теремке</a:t>
            </a:r>
            <a:r>
              <a:rPr sz="2350" spc="-10" dirty="0">
                <a:solidFill>
                  <a:srgbClr val="FFFFFF"/>
                </a:solidFill>
              </a:rPr>
              <a:t> </a:t>
            </a:r>
            <a:r>
              <a:rPr sz="2350" dirty="0">
                <a:solidFill>
                  <a:srgbClr val="FFFFFF"/>
                </a:solidFill>
              </a:rPr>
              <a:t>можно </a:t>
            </a:r>
            <a:r>
              <a:rPr sz="2350" spc="-5" dirty="0">
                <a:solidFill>
                  <a:srgbClr val="FFFFFF"/>
                </a:solidFill>
              </a:rPr>
              <a:t>отдохнуть»,</a:t>
            </a:r>
            <a:r>
              <a:rPr sz="2350" dirty="0">
                <a:solidFill>
                  <a:srgbClr val="FFFFFF"/>
                </a:solidFill>
              </a:rPr>
              <a:t> </a:t>
            </a:r>
            <a:r>
              <a:rPr sz="2350" spc="5" dirty="0">
                <a:solidFill>
                  <a:srgbClr val="FFFFFF"/>
                </a:solidFill>
              </a:rPr>
              <a:t>- </a:t>
            </a:r>
            <a:r>
              <a:rPr sz="2350" spc="10" dirty="0">
                <a:solidFill>
                  <a:srgbClr val="FFFFFF"/>
                </a:solidFill>
              </a:rPr>
              <a:t> </a:t>
            </a:r>
            <a:r>
              <a:rPr sz="2350" spc="-15" dirty="0">
                <a:solidFill>
                  <a:srgbClr val="FFFFFF"/>
                </a:solidFill>
              </a:rPr>
              <a:t>подумала</a:t>
            </a:r>
            <a:r>
              <a:rPr sz="2350" spc="285" dirty="0">
                <a:solidFill>
                  <a:srgbClr val="FFFFFF"/>
                </a:solidFill>
              </a:rPr>
              <a:t> </a:t>
            </a:r>
            <a:r>
              <a:rPr sz="2350" spc="-25" dirty="0">
                <a:solidFill>
                  <a:srgbClr val="FFFFFF"/>
                </a:solidFill>
              </a:rPr>
              <a:t>Коза</a:t>
            </a:r>
            <a:r>
              <a:rPr sz="2350" spc="150" dirty="0">
                <a:solidFill>
                  <a:srgbClr val="FFFFFF"/>
                </a:solidFill>
              </a:rPr>
              <a:t> </a:t>
            </a:r>
            <a:r>
              <a:rPr sz="2350" spc="15" dirty="0">
                <a:solidFill>
                  <a:srgbClr val="FFFFFF"/>
                </a:solidFill>
              </a:rPr>
              <a:t>и</a:t>
            </a:r>
            <a:r>
              <a:rPr sz="2350" spc="50" dirty="0">
                <a:solidFill>
                  <a:srgbClr val="FFFFFF"/>
                </a:solidFill>
              </a:rPr>
              <a:t> </a:t>
            </a:r>
            <a:r>
              <a:rPr sz="2350" spc="-5" dirty="0">
                <a:solidFill>
                  <a:srgbClr val="FFFFFF"/>
                </a:solidFill>
              </a:rPr>
              <a:t>постучалась.</a:t>
            </a:r>
            <a:endParaRPr sz="2350"/>
          </a:p>
        </p:txBody>
      </p:sp>
      <p:grpSp>
        <p:nvGrpSpPr>
          <p:cNvPr id="14" name="object 14"/>
          <p:cNvGrpSpPr/>
          <p:nvPr/>
        </p:nvGrpSpPr>
        <p:grpSpPr>
          <a:xfrm>
            <a:off x="301752" y="2119535"/>
            <a:ext cx="8823960" cy="4727575"/>
            <a:chOff x="320040" y="2130551"/>
            <a:chExt cx="8823960" cy="4727575"/>
          </a:xfrm>
        </p:grpSpPr>
        <p:pic>
          <p:nvPicPr>
            <p:cNvPr id="15" name="object 15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4553711" y="2130551"/>
              <a:ext cx="4590287" cy="4727445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16" name="object 16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320040" y="2852926"/>
              <a:ext cx="3922776" cy="400507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26220" cy="6858000"/>
            <a:chOff x="0" y="0"/>
            <a:chExt cx="912622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25712" cy="6857999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50391" y="73152"/>
              <a:ext cx="7502652" cy="534924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05255" y="347472"/>
              <a:ext cx="6423660" cy="534924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004304" y="347472"/>
              <a:ext cx="1275588" cy="534924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14400" y="621791"/>
              <a:ext cx="7356348" cy="534924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32103" y="896111"/>
              <a:ext cx="7502652" cy="534924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216152" y="1170432"/>
              <a:ext cx="5637276" cy="534924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528816" y="1170432"/>
              <a:ext cx="1440179" cy="534924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758951" y="1444752"/>
              <a:ext cx="7685532" cy="534924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856232" y="1719072"/>
              <a:ext cx="5417820" cy="534924"/>
            </a:xfrm>
            <a:prstGeom prst="rect">
              <a:avLst/>
            </a:prstGeom>
          </p:spPr>
        </p:pic>
      </p:grpSp>
      <p:sp>
        <p:nvSpPr>
          <p:cNvPr id="13" name="object 13"/>
          <p:cNvSpPr txBox="1"/>
          <p:nvPr/>
        </p:nvSpPr>
        <p:spPr>
          <a:xfrm>
            <a:off x="902017" y="138620"/>
            <a:ext cx="7309484" cy="194881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5725" marR="70485" indent="6350" algn="ctr">
              <a:lnSpc>
                <a:spcPct val="100000"/>
              </a:lnSpc>
              <a:spcBef>
                <a:spcPts val="100"/>
              </a:spcBef>
            </a:pPr>
            <a:r>
              <a:rPr sz="1800" spc="-20" dirty="0">
                <a:solidFill>
                  <a:srgbClr val="FFFFFF"/>
                </a:solidFill>
                <a:latin typeface="Palatino Linotype"/>
                <a:cs typeface="Palatino Linotype"/>
              </a:rPr>
              <a:t>Выглянула</a:t>
            </a:r>
            <a:r>
              <a:rPr sz="1800" spc="165" dirty="0">
                <a:solidFill>
                  <a:srgbClr val="FFFFFF"/>
                </a:solidFill>
                <a:latin typeface="Palatino Linotype"/>
                <a:cs typeface="Palatino Linotype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Palatino Linotype"/>
                <a:cs typeface="Palatino Linotype"/>
              </a:rPr>
              <a:t>Мышка</a:t>
            </a:r>
            <a:r>
              <a:rPr sz="1800" spc="30" dirty="0">
                <a:solidFill>
                  <a:srgbClr val="FFFFFF"/>
                </a:solidFill>
                <a:latin typeface="Palatino Linotype"/>
                <a:cs typeface="Palatino Linotype"/>
              </a:rPr>
              <a:t> </a:t>
            </a:r>
            <a:r>
              <a:rPr sz="1800" dirty="0">
                <a:solidFill>
                  <a:srgbClr val="FFFFFF"/>
                </a:solidFill>
                <a:latin typeface="Palatino Linotype"/>
                <a:cs typeface="Palatino Linotype"/>
              </a:rPr>
              <a:t>в </a:t>
            </a:r>
            <a:r>
              <a:rPr sz="1800" spc="-10" dirty="0">
                <a:solidFill>
                  <a:srgbClr val="FFFFFF"/>
                </a:solidFill>
                <a:latin typeface="Palatino Linotype"/>
                <a:cs typeface="Palatino Linotype"/>
              </a:rPr>
              <a:t>окошко.</a:t>
            </a:r>
            <a:r>
              <a:rPr sz="1800" spc="50" dirty="0">
                <a:solidFill>
                  <a:srgbClr val="FFFFFF"/>
                </a:solidFill>
                <a:latin typeface="Palatino Linotype"/>
                <a:cs typeface="Palatino Linotype"/>
              </a:rPr>
              <a:t> </a:t>
            </a:r>
            <a:r>
              <a:rPr sz="1800" spc="-20" dirty="0">
                <a:solidFill>
                  <a:srgbClr val="FFFFFF"/>
                </a:solidFill>
                <a:latin typeface="Palatino Linotype"/>
                <a:cs typeface="Palatino Linotype"/>
              </a:rPr>
              <a:t>Коза</a:t>
            </a:r>
            <a:r>
              <a:rPr sz="1800" spc="170" dirty="0">
                <a:solidFill>
                  <a:srgbClr val="FFFFFF"/>
                </a:solidFill>
                <a:latin typeface="Palatino Linotype"/>
                <a:cs typeface="Palatino Linotype"/>
              </a:rPr>
              <a:t> </a:t>
            </a:r>
            <a:r>
              <a:rPr sz="1800" spc="5" dirty="0">
                <a:solidFill>
                  <a:srgbClr val="FFFFFF"/>
                </a:solidFill>
                <a:latin typeface="Palatino Linotype"/>
                <a:cs typeface="Palatino Linotype"/>
              </a:rPr>
              <a:t>попросилась</a:t>
            </a:r>
            <a:r>
              <a:rPr sz="1800" spc="-80" dirty="0">
                <a:solidFill>
                  <a:srgbClr val="FFFFFF"/>
                </a:solidFill>
                <a:latin typeface="Palatino Linotype"/>
                <a:cs typeface="Palatino Linotype"/>
              </a:rPr>
              <a:t> </a:t>
            </a:r>
            <a:r>
              <a:rPr sz="1800" dirty="0">
                <a:solidFill>
                  <a:srgbClr val="FFFFFF"/>
                </a:solidFill>
                <a:latin typeface="Palatino Linotype"/>
                <a:cs typeface="Palatino Linotype"/>
              </a:rPr>
              <a:t>у</a:t>
            </a:r>
            <a:r>
              <a:rPr sz="1800" spc="-20" dirty="0">
                <a:solidFill>
                  <a:srgbClr val="FFFFFF"/>
                </a:solidFill>
                <a:latin typeface="Palatino Linotype"/>
                <a:cs typeface="Palatino Linotype"/>
              </a:rPr>
              <a:t> </a:t>
            </a:r>
            <a:r>
              <a:rPr sz="1800" spc="-15" dirty="0">
                <a:solidFill>
                  <a:srgbClr val="FFFFFF"/>
                </a:solidFill>
                <a:latin typeface="Palatino Linotype"/>
                <a:cs typeface="Palatino Linotype"/>
              </a:rPr>
              <a:t>нее</a:t>
            </a:r>
            <a:r>
              <a:rPr sz="1800" spc="65" dirty="0">
                <a:solidFill>
                  <a:srgbClr val="FFFFFF"/>
                </a:solidFill>
                <a:latin typeface="Palatino Linotype"/>
                <a:cs typeface="Palatino Linotype"/>
              </a:rPr>
              <a:t> </a:t>
            </a:r>
            <a:r>
              <a:rPr sz="1800" spc="-15" dirty="0">
                <a:solidFill>
                  <a:srgbClr val="FFFFFF"/>
                </a:solidFill>
                <a:latin typeface="Palatino Linotype"/>
                <a:cs typeface="Palatino Linotype"/>
              </a:rPr>
              <a:t>разрешения </a:t>
            </a:r>
            <a:r>
              <a:rPr sz="1800" spc="-434" dirty="0">
                <a:solidFill>
                  <a:srgbClr val="FFFFFF"/>
                </a:solidFill>
                <a:latin typeface="Palatino Linotype"/>
                <a:cs typeface="Palatino Linotype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Palatino Linotype"/>
                <a:cs typeface="Palatino Linotype"/>
              </a:rPr>
              <a:t>отдохнуть</a:t>
            </a:r>
            <a:r>
              <a:rPr sz="1800" spc="65" dirty="0">
                <a:solidFill>
                  <a:srgbClr val="FFFFFF"/>
                </a:solidFill>
                <a:latin typeface="Palatino Linotype"/>
                <a:cs typeface="Palatino Linotype"/>
              </a:rPr>
              <a:t> </a:t>
            </a:r>
            <a:r>
              <a:rPr sz="1800" dirty="0">
                <a:solidFill>
                  <a:srgbClr val="FFFFFF"/>
                </a:solidFill>
                <a:latin typeface="Palatino Linotype"/>
                <a:cs typeface="Palatino Linotype"/>
              </a:rPr>
              <a:t>в</a:t>
            </a:r>
            <a:r>
              <a:rPr sz="1800" spc="5" dirty="0">
                <a:solidFill>
                  <a:srgbClr val="FFFFFF"/>
                </a:solidFill>
                <a:latin typeface="Palatino Linotype"/>
                <a:cs typeface="Palatino Linotype"/>
              </a:rPr>
              <a:t> теремке,</a:t>
            </a:r>
            <a:r>
              <a:rPr sz="1800" spc="-25" dirty="0">
                <a:solidFill>
                  <a:srgbClr val="FFFFFF"/>
                </a:solidFill>
                <a:latin typeface="Palatino Linotype"/>
                <a:cs typeface="Palatino Linotype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Palatino Linotype"/>
                <a:cs typeface="Palatino Linotype"/>
              </a:rPr>
              <a:t>набраться</a:t>
            </a:r>
            <a:r>
              <a:rPr sz="1800" spc="30" dirty="0">
                <a:solidFill>
                  <a:srgbClr val="FFFFFF"/>
                </a:solidFill>
                <a:latin typeface="Palatino Linotype"/>
                <a:cs typeface="Palatino Linotype"/>
              </a:rPr>
              <a:t> </a:t>
            </a:r>
            <a:r>
              <a:rPr sz="1800" spc="10" dirty="0">
                <a:solidFill>
                  <a:srgbClr val="FFFFFF"/>
                </a:solidFill>
                <a:latin typeface="Palatino Linotype"/>
                <a:cs typeface="Palatino Linotype"/>
              </a:rPr>
              <a:t>сил.</a:t>
            </a:r>
            <a:r>
              <a:rPr sz="1800" spc="-30" dirty="0">
                <a:solidFill>
                  <a:srgbClr val="FFFFFF"/>
                </a:solidFill>
                <a:latin typeface="Palatino Linotype"/>
                <a:cs typeface="Palatino Linotype"/>
              </a:rPr>
              <a:t> </a:t>
            </a:r>
            <a:r>
              <a:rPr sz="1800" dirty="0">
                <a:solidFill>
                  <a:srgbClr val="FFFFFF"/>
                </a:solidFill>
                <a:latin typeface="Palatino Linotype"/>
                <a:cs typeface="Palatino Linotype"/>
              </a:rPr>
              <a:t>А</a:t>
            </a:r>
            <a:r>
              <a:rPr sz="1800" spc="-45" dirty="0">
                <a:solidFill>
                  <a:srgbClr val="FFFFFF"/>
                </a:solidFill>
                <a:latin typeface="Palatino Linotype"/>
                <a:cs typeface="Palatino Linotype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Palatino Linotype"/>
                <a:cs typeface="Palatino Linotype"/>
              </a:rPr>
              <a:t>мышка</a:t>
            </a:r>
            <a:r>
              <a:rPr sz="1800" spc="30" dirty="0">
                <a:solidFill>
                  <a:srgbClr val="FFFFFF"/>
                </a:solidFill>
                <a:latin typeface="Palatino Linotype"/>
                <a:cs typeface="Palatino Linotype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Palatino Linotype"/>
                <a:cs typeface="Palatino Linotype"/>
              </a:rPr>
              <a:t>отвечает:</a:t>
            </a:r>
            <a:r>
              <a:rPr sz="1800" spc="40" dirty="0">
                <a:solidFill>
                  <a:srgbClr val="FFFFFF"/>
                </a:solidFill>
                <a:latin typeface="Palatino Linotype"/>
                <a:cs typeface="Palatino Linotype"/>
              </a:rPr>
              <a:t> </a:t>
            </a:r>
            <a:r>
              <a:rPr sz="1800" spc="-20" dirty="0">
                <a:solidFill>
                  <a:srgbClr val="FFFFFF"/>
                </a:solidFill>
                <a:latin typeface="Palatino Linotype"/>
                <a:cs typeface="Palatino Linotype"/>
              </a:rPr>
              <a:t>«Заплати </a:t>
            </a:r>
            <a:r>
              <a:rPr sz="1800" spc="-15" dirty="0">
                <a:solidFill>
                  <a:srgbClr val="FFFFFF"/>
                </a:solidFill>
                <a:latin typeface="Palatino Linotype"/>
                <a:cs typeface="Palatino Linotype"/>
              </a:rPr>
              <a:t> </a:t>
            </a:r>
            <a:r>
              <a:rPr sz="1800" spc="-5" dirty="0" err="1">
                <a:solidFill>
                  <a:srgbClr val="FFFFFF"/>
                </a:solidFill>
                <a:latin typeface="Palatino Linotype"/>
                <a:cs typeface="Palatino Linotype"/>
              </a:rPr>
              <a:t>мне</a:t>
            </a:r>
            <a:r>
              <a:rPr sz="1800" spc="-20" dirty="0">
                <a:solidFill>
                  <a:srgbClr val="FFFFFF"/>
                </a:solidFill>
                <a:latin typeface="Palatino Linotype"/>
                <a:cs typeface="Palatino Linotype"/>
              </a:rPr>
              <a:t> </a:t>
            </a:r>
            <a:r>
              <a:rPr sz="1800" spc="20" dirty="0" smtClean="0">
                <a:solidFill>
                  <a:srgbClr val="FFFFFF"/>
                </a:solidFill>
                <a:latin typeface="Palatino Linotype"/>
                <a:cs typeface="Palatino Linotype"/>
              </a:rPr>
              <a:t>100</a:t>
            </a:r>
            <a:r>
              <a:rPr lang="ru-RU" spc="-55" dirty="0" smtClean="0">
                <a:solidFill>
                  <a:srgbClr val="FFFFFF"/>
                </a:solidFill>
                <a:latin typeface="Palatino Linotype"/>
                <a:cs typeface="Palatino Linotype"/>
              </a:rPr>
              <a:t>0 тенге</a:t>
            </a:r>
            <a:r>
              <a:rPr sz="1800" spc="-10" dirty="0" smtClean="0">
                <a:solidFill>
                  <a:srgbClr val="FFFFFF"/>
                </a:solidFill>
                <a:latin typeface="Palatino Linotype"/>
                <a:cs typeface="Palatino Linotype"/>
              </a:rPr>
              <a:t>,</a:t>
            </a:r>
            <a:r>
              <a:rPr sz="1800" spc="30" dirty="0" smtClean="0">
                <a:solidFill>
                  <a:srgbClr val="FFFFFF"/>
                </a:solidFill>
                <a:latin typeface="Palatino Linotype"/>
                <a:cs typeface="Palatino Linotype"/>
              </a:rPr>
              <a:t> </a:t>
            </a:r>
            <a:r>
              <a:rPr sz="1800" dirty="0">
                <a:solidFill>
                  <a:srgbClr val="FFFFFF"/>
                </a:solidFill>
                <a:latin typeface="Palatino Linotype"/>
                <a:cs typeface="Palatino Linotype"/>
              </a:rPr>
              <a:t>тогда</a:t>
            </a:r>
            <a:r>
              <a:rPr sz="1800" spc="-55" dirty="0">
                <a:solidFill>
                  <a:srgbClr val="FFFFFF"/>
                </a:solidFill>
                <a:latin typeface="Palatino Linotype"/>
                <a:cs typeface="Palatino Linotype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Palatino Linotype"/>
                <a:cs typeface="Palatino Linotype"/>
              </a:rPr>
              <a:t>пущу!».</a:t>
            </a:r>
            <a:r>
              <a:rPr sz="1800" spc="35" dirty="0">
                <a:solidFill>
                  <a:srgbClr val="FFFFFF"/>
                </a:solidFill>
                <a:latin typeface="Palatino Linotype"/>
                <a:cs typeface="Palatino Linotype"/>
              </a:rPr>
              <a:t> </a:t>
            </a:r>
            <a:r>
              <a:rPr sz="1800" dirty="0">
                <a:solidFill>
                  <a:srgbClr val="FFFFFF"/>
                </a:solidFill>
                <a:latin typeface="Palatino Linotype"/>
                <a:cs typeface="Palatino Linotype"/>
              </a:rPr>
              <a:t>А</a:t>
            </a:r>
            <a:r>
              <a:rPr sz="1800" spc="15" dirty="0">
                <a:solidFill>
                  <a:srgbClr val="FFFFFF"/>
                </a:solidFill>
                <a:latin typeface="Palatino Linotype"/>
                <a:cs typeface="Palatino Linotype"/>
              </a:rPr>
              <a:t> </a:t>
            </a:r>
            <a:r>
              <a:rPr sz="1800" spc="-25" dirty="0">
                <a:solidFill>
                  <a:srgbClr val="FFFFFF"/>
                </a:solidFill>
                <a:latin typeface="Palatino Linotype"/>
                <a:cs typeface="Palatino Linotype"/>
              </a:rPr>
              <a:t>Коза</a:t>
            </a:r>
            <a:r>
              <a:rPr sz="1800" spc="90" dirty="0">
                <a:solidFill>
                  <a:srgbClr val="FFFFFF"/>
                </a:solidFill>
                <a:latin typeface="Palatino Linotype"/>
                <a:cs typeface="Palatino Linotype"/>
              </a:rPr>
              <a:t> </a:t>
            </a:r>
            <a:r>
              <a:rPr sz="1800" dirty="0">
                <a:solidFill>
                  <a:srgbClr val="FFFFFF"/>
                </a:solidFill>
                <a:latin typeface="Palatino Linotype"/>
                <a:cs typeface="Palatino Linotype"/>
              </a:rPr>
              <a:t>говорит:</a:t>
            </a:r>
            <a:r>
              <a:rPr sz="1800" spc="-35" dirty="0">
                <a:solidFill>
                  <a:srgbClr val="FFFFFF"/>
                </a:solidFill>
                <a:latin typeface="Palatino Linotype"/>
                <a:cs typeface="Palatino Linotype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Palatino Linotype"/>
                <a:cs typeface="Palatino Linotype"/>
              </a:rPr>
              <a:t>«Мышка,</a:t>
            </a:r>
            <a:r>
              <a:rPr sz="1800" spc="35" dirty="0">
                <a:solidFill>
                  <a:srgbClr val="FFFFFF"/>
                </a:solidFill>
                <a:latin typeface="Palatino Linotype"/>
                <a:cs typeface="Palatino Linotype"/>
              </a:rPr>
              <a:t> </a:t>
            </a:r>
            <a:r>
              <a:rPr sz="1800" dirty="0">
                <a:solidFill>
                  <a:srgbClr val="FFFFFF"/>
                </a:solidFill>
                <a:latin typeface="Palatino Linotype"/>
                <a:cs typeface="Palatino Linotype"/>
              </a:rPr>
              <a:t>откуда</a:t>
            </a:r>
            <a:r>
              <a:rPr sz="1800" spc="15" dirty="0">
                <a:solidFill>
                  <a:srgbClr val="FFFFFF"/>
                </a:solidFill>
                <a:latin typeface="Palatino Linotype"/>
                <a:cs typeface="Palatino Linotype"/>
              </a:rPr>
              <a:t> </a:t>
            </a:r>
            <a:r>
              <a:rPr sz="1800" dirty="0">
                <a:solidFill>
                  <a:srgbClr val="FFFFFF"/>
                </a:solidFill>
                <a:latin typeface="Palatino Linotype"/>
                <a:cs typeface="Palatino Linotype"/>
              </a:rPr>
              <a:t>у </a:t>
            </a:r>
            <a:r>
              <a:rPr sz="1800" spc="5" dirty="0">
                <a:solidFill>
                  <a:srgbClr val="FFFFFF"/>
                </a:solidFill>
                <a:latin typeface="Palatino Linotype"/>
                <a:cs typeface="Palatino Linotype"/>
              </a:rPr>
              <a:t> </a:t>
            </a:r>
            <a:r>
              <a:rPr sz="1800" dirty="0">
                <a:solidFill>
                  <a:srgbClr val="FFFFFF"/>
                </a:solidFill>
                <a:latin typeface="Palatino Linotype"/>
                <a:cs typeface="Palatino Linotype"/>
              </a:rPr>
              <a:t>меня</a:t>
            </a:r>
            <a:r>
              <a:rPr sz="1800" spc="20" dirty="0">
                <a:solidFill>
                  <a:srgbClr val="FFFFFF"/>
                </a:solidFill>
                <a:latin typeface="Palatino Linotype"/>
                <a:cs typeface="Palatino Linotype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Palatino Linotype"/>
                <a:cs typeface="Palatino Linotype"/>
              </a:rPr>
              <a:t>деньги,</a:t>
            </a:r>
            <a:r>
              <a:rPr sz="1800" spc="-35" dirty="0">
                <a:solidFill>
                  <a:srgbClr val="FFFFFF"/>
                </a:solidFill>
                <a:latin typeface="Palatino Linotype"/>
                <a:cs typeface="Palatino Linotype"/>
              </a:rPr>
              <a:t> </a:t>
            </a:r>
            <a:r>
              <a:rPr sz="1800" dirty="0">
                <a:solidFill>
                  <a:srgbClr val="FFFFFF"/>
                </a:solidFill>
                <a:latin typeface="Palatino Linotype"/>
                <a:cs typeface="Palatino Linotype"/>
              </a:rPr>
              <a:t>я</a:t>
            </a:r>
            <a:r>
              <a:rPr sz="1800" spc="25" dirty="0">
                <a:solidFill>
                  <a:srgbClr val="FFFFFF"/>
                </a:solidFill>
                <a:latin typeface="Palatino Linotype"/>
                <a:cs typeface="Palatino Linotype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Palatino Linotype"/>
                <a:cs typeface="Palatino Linotype"/>
              </a:rPr>
              <a:t>заблудилась,</a:t>
            </a:r>
            <a:r>
              <a:rPr sz="1800" spc="35" dirty="0">
                <a:solidFill>
                  <a:srgbClr val="FFFFFF"/>
                </a:solidFill>
                <a:latin typeface="Palatino Linotype"/>
                <a:cs typeface="Palatino Linotype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Palatino Linotype"/>
                <a:cs typeface="Palatino Linotype"/>
              </a:rPr>
              <a:t>устала,</a:t>
            </a:r>
            <a:r>
              <a:rPr sz="1800" spc="35" dirty="0">
                <a:solidFill>
                  <a:srgbClr val="FFFFFF"/>
                </a:solidFill>
                <a:latin typeface="Palatino Linotype"/>
                <a:cs typeface="Palatino Linotype"/>
              </a:rPr>
              <a:t> </a:t>
            </a:r>
            <a:r>
              <a:rPr sz="1800" spc="-25" dirty="0">
                <a:solidFill>
                  <a:srgbClr val="FFFFFF"/>
                </a:solidFill>
                <a:latin typeface="Palatino Linotype"/>
                <a:cs typeface="Palatino Linotype"/>
              </a:rPr>
              <a:t>не</a:t>
            </a:r>
            <a:r>
              <a:rPr sz="1800" spc="55" dirty="0">
                <a:solidFill>
                  <a:srgbClr val="FFFFFF"/>
                </a:solidFill>
                <a:latin typeface="Palatino Linotype"/>
                <a:cs typeface="Palatino Linotype"/>
              </a:rPr>
              <a:t> </a:t>
            </a:r>
            <a:r>
              <a:rPr sz="1800" spc="10" dirty="0">
                <a:solidFill>
                  <a:srgbClr val="FFFFFF"/>
                </a:solidFill>
                <a:latin typeface="Palatino Linotype"/>
                <a:cs typeface="Palatino Linotype"/>
              </a:rPr>
              <a:t>могу</a:t>
            </a:r>
            <a:r>
              <a:rPr sz="1800" spc="-20" dirty="0">
                <a:solidFill>
                  <a:srgbClr val="FFFFFF"/>
                </a:solidFill>
                <a:latin typeface="Palatino Linotype"/>
                <a:cs typeface="Palatino Linotype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Palatino Linotype"/>
                <a:cs typeface="Palatino Linotype"/>
              </a:rPr>
              <a:t>найти</a:t>
            </a:r>
            <a:r>
              <a:rPr sz="1800" spc="70" dirty="0">
                <a:solidFill>
                  <a:srgbClr val="FFFFFF"/>
                </a:solidFill>
                <a:latin typeface="Palatino Linotype"/>
                <a:cs typeface="Palatino Linotype"/>
              </a:rPr>
              <a:t> </a:t>
            </a:r>
            <a:r>
              <a:rPr sz="1800" dirty="0">
                <a:solidFill>
                  <a:srgbClr val="FFFFFF"/>
                </a:solidFill>
                <a:latin typeface="Palatino Linotype"/>
                <a:cs typeface="Palatino Linotype"/>
              </a:rPr>
              <a:t>дорогу</a:t>
            </a:r>
            <a:r>
              <a:rPr sz="1800" spc="-20" dirty="0">
                <a:solidFill>
                  <a:srgbClr val="FFFFFF"/>
                </a:solidFill>
                <a:latin typeface="Palatino Linotype"/>
                <a:cs typeface="Palatino Linotype"/>
              </a:rPr>
              <a:t> </a:t>
            </a:r>
            <a:r>
              <a:rPr sz="1800" spc="10" dirty="0">
                <a:solidFill>
                  <a:srgbClr val="FFFFFF"/>
                </a:solidFill>
                <a:latin typeface="Palatino Linotype"/>
                <a:cs typeface="Palatino Linotype"/>
              </a:rPr>
              <a:t>домой… </a:t>
            </a:r>
            <a:r>
              <a:rPr sz="1800" spc="-434" dirty="0">
                <a:solidFill>
                  <a:srgbClr val="FFFFFF"/>
                </a:solidFill>
                <a:latin typeface="Palatino Linotype"/>
                <a:cs typeface="Palatino Linotype"/>
              </a:rPr>
              <a:t> </a:t>
            </a:r>
            <a:r>
              <a:rPr sz="1800" spc="10" dirty="0">
                <a:solidFill>
                  <a:srgbClr val="FFFFFF"/>
                </a:solidFill>
                <a:latin typeface="Palatino Linotype"/>
                <a:cs typeface="Palatino Linotype"/>
              </a:rPr>
              <a:t>Да</a:t>
            </a:r>
            <a:r>
              <a:rPr sz="1800" spc="-50" dirty="0">
                <a:solidFill>
                  <a:srgbClr val="FFFFFF"/>
                </a:solidFill>
                <a:latin typeface="Palatino Linotype"/>
                <a:cs typeface="Palatino Linotype"/>
              </a:rPr>
              <a:t> </a:t>
            </a:r>
            <a:r>
              <a:rPr sz="1800" dirty="0">
                <a:solidFill>
                  <a:srgbClr val="FFFFFF"/>
                </a:solidFill>
                <a:latin typeface="Palatino Linotype"/>
                <a:cs typeface="Palatino Linotype"/>
              </a:rPr>
              <a:t>и</a:t>
            </a:r>
            <a:r>
              <a:rPr sz="1800" spc="-5" dirty="0">
                <a:solidFill>
                  <a:srgbClr val="FFFFFF"/>
                </a:solidFill>
                <a:latin typeface="Palatino Linotype"/>
                <a:cs typeface="Palatino Linotype"/>
              </a:rPr>
              <a:t> </a:t>
            </a:r>
            <a:r>
              <a:rPr sz="1800" dirty="0">
                <a:solidFill>
                  <a:srgbClr val="FFFFFF"/>
                </a:solidFill>
                <a:latin typeface="Palatino Linotype"/>
                <a:cs typeface="Palatino Linotype"/>
              </a:rPr>
              <a:t>в сказке</a:t>
            </a:r>
            <a:r>
              <a:rPr sz="1800" spc="-15" dirty="0">
                <a:solidFill>
                  <a:srgbClr val="FFFFFF"/>
                </a:solidFill>
                <a:latin typeface="Palatino Linotype"/>
                <a:cs typeface="Palatino Linotype"/>
              </a:rPr>
              <a:t> </a:t>
            </a:r>
            <a:r>
              <a:rPr sz="1800" spc="25" dirty="0">
                <a:solidFill>
                  <a:srgbClr val="FFFFFF"/>
                </a:solidFill>
                <a:latin typeface="Palatino Linotype"/>
                <a:cs typeface="Palatino Linotype"/>
              </a:rPr>
              <a:t>все</a:t>
            </a:r>
            <a:r>
              <a:rPr sz="1800" spc="-10" dirty="0">
                <a:solidFill>
                  <a:srgbClr val="FFFFFF"/>
                </a:solidFill>
                <a:latin typeface="Palatino Linotype"/>
                <a:cs typeface="Palatino Linotype"/>
              </a:rPr>
              <a:t> </a:t>
            </a:r>
            <a:r>
              <a:rPr sz="1800" dirty="0">
                <a:solidFill>
                  <a:srgbClr val="FFFFFF"/>
                </a:solidFill>
                <a:latin typeface="Palatino Linotype"/>
                <a:cs typeface="Palatino Linotype"/>
              </a:rPr>
              <a:t>звери </a:t>
            </a:r>
            <a:r>
              <a:rPr sz="1800" spc="-15" dirty="0">
                <a:solidFill>
                  <a:srgbClr val="FFFFFF"/>
                </a:solidFill>
                <a:latin typeface="Palatino Linotype"/>
                <a:cs typeface="Palatino Linotype"/>
              </a:rPr>
              <a:t>жили</a:t>
            </a:r>
            <a:r>
              <a:rPr sz="1800" spc="70" dirty="0">
                <a:solidFill>
                  <a:srgbClr val="FFFFFF"/>
                </a:solidFill>
                <a:latin typeface="Palatino Linotype"/>
                <a:cs typeface="Palatino Linotype"/>
              </a:rPr>
              <a:t> </a:t>
            </a:r>
            <a:r>
              <a:rPr sz="1800" dirty="0">
                <a:solidFill>
                  <a:srgbClr val="FFFFFF"/>
                </a:solidFill>
                <a:latin typeface="Palatino Linotype"/>
                <a:cs typeface="Palatino Linotype"/>
              </a:rPr>
              <a:t>в</a:t>
            </a:r>
            <a:r>
              <a:rPr sz="1800" spc="-5" dirty="0">
                <a:solidFill>
                  <a:srgbClr val="FFFFFF"/>
                </a:solidFill>
                <a:latin typeface="Palatino Linotype"/>
                <a:cs typeface="Palatino Linotype"/>
              </a:rPr>
              <a:t> </a:t>
            </a:r>
            <a:r>
              <a:rPr sz="1800" spc="5" dirty="0">
                <a:solidFill>
                  <a:srgbClr val="FFFFFF"/>
                </a:solidFill>
                <a:latin typeface="Palatino Linotype"/>
                <a:cs typeface="Palatino Linotype"/>
              </a:rPr>
              <a:t>теремке</a:t>
            </a:r>
            <a:r>
              <a:rPr sz="1800" spc="-80" dirty="0">
                <a:solidFill>
                  <a:srgbClr val="FFFFFF"/>
                </a:solidFill>
                <a:latin typeface="Palatino Linotype"/>
                <a:cs typeface="Palatino Linotype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Palatino Linotype"/>
                <a:cs typeface="Palatino Linotype"/>
              </a:rPr>
              <a:t>бесплатно!»</a:t>
            </a:r>
            <a:r>
              <a:rPr sz="1800" spc="20" dirty="0">
                <a:solidFill>
                  <a:srgbClr val="FFFFFF"/>
                </a:solidFill>
                <a:latin typeface="Palatino Linotype"/>
                <a:cs typeface="Palatino Linotype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Palatino Linotype"/>
                <a:cs typeface="Palatino Linotype"/>
              </a:rPr>
              <a:t>Мышка</a:t>
            </a:r>
            <a:endParaRPr sz="1800" dirty="0">
              <a:latin typeface="Palatino Linotype"/>
              <a:cs typeface="Palatino Linotype"/>
            </a:endParaRPr>
          </a:p>
          <a:p>
            <a:pPr marL="12065" marR="5080" algn="ctr">
              <a:lnSpc>
                <a:spcPct val="100000"/>
              </a:lnSpc>
              <a:spcBef>
                <a:spcPts val="15"/>
              </a:spcBef>
            </a:pPr>
            <a:r>
              <a:rPr sz="1800" spc="-5" dirty="0">
                <a:solidFill>
                  <a:srgbClr val="FFFFFF"/>
                </a:solidFill>
                <a:latin typeface="Palatino Linotype"/>
                <a:cs typeface="Palatino Linotype"/>
              </a:rPr>
              <a:t>отвечает:</a:t>
            </a:r>
            <a:r>
              <a:rPr sz="1800" spc="30" dirty="0">
                <a:solidFill>
                  <a:srgbClr val="FFFFFF"/>
                </a:solidFill>
                <a:latin typeface="Palatino Linotype"/>
                <a:cs typeface="Palatino Linotype"/>
              </a:rPr>
              <a:t> </a:t>
            </a:r>
            <a:r>
              <a:rPr sz="1800" dirty="0">
                <a:solidFill>
                  <a:srgbClr val="FFFFFF"/>
                </a:solidFill>
                <a:latin typeface="Palatino Linotype"/>
                <a:cs typeface="Palatino Linotype"/>
              </a:rPr>
              <a:t>«Это</a:t>
            </a:r>
            <a:r>
              <a:rPr sz="1800" spc="-15" dirty="0">
                <a:solidFill>
                  <a:srgbClr val="FFFFFF"/>
                </a:solidFill>
                <a:latin typeface="Palatino Linotype"/>
                <a:cs typeface="Palatino Linotype"/>
              </a:rPr>
              <a:t> </a:t>
            </a:r>
            <a:r>
              <a:rPr sz="1800" spc="-20" dirty="0">
                <a:solidFill>
                  <a:srgbClr val="FFFFFF"/>
                </a:solidFill>
                <a:latin typeface="Palatino Linotype"/>
                <a:cs typeface="Palatino Linotype"/>
              </a:rPr>
              <a:t>раньше</a:t>
            </a:r>
            <a:r>
              <a:rPr sz="1800" spc="125" dirty="0">
                <a:solidFill>
                  <a:srgbClr val="FFFFFF"/>
                </a:solidFill>
                <a:latin typeface="Palatino Linotype"/>
                <a:cs typeface="Palatino Linotype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Palatino Linotype"/>
                <a:cs typeface="Palatino Linotype"/>
              </a:rPr>
              <a:t>так</a:t>
            </a:r>
            <a:r>
              <a:rPr sz="1800" spc="-25" dirty="0">
                <a:solidFill>
                  <a:srgbClr val="FFFFFF"/>
                </a:solidFill>
                <a:latin typeface="Palatino Linotype"/>
                <a:cs typeface="Palatino Linotype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Palatino Linotype"/>
                <a:cs typeface="Palatino Linotype"/>
              </a:rPr>
              <a:t>было…а</a:t>
            </a:r>
            <a:r>
              <a:rPr sz="1800" spc="90" dirty="0">
                <a:solidFill>
                  <a:srgbClr val="FFFFFF"/>
                </a:solidFill>
                <a:latin typeface="Palatino Linotype"/>
                <a:cs typeface="Palatino Linotype"/>
              </a:rPr>
              <a:t> </a:t>
            </a:r>
            <a:r>
              <a:rPr sz="1800" dirty="0">
                <a:solidFill>
                  <a:srgbClr val="FFFFFF"/>
                </a:solidFill>
                <a:latin typeface="Palatino Linotype"/>
                <a:cs typeface="Palatino Linotype"/>
              </a:rPr>
              <a:t>теперь</a:t>
            </a:r>
            <a:r>
              <a:rPr sz="1800" spc="-20" dirty="0">
                <a:solidFill>
                  <a:srgbClr val="FFFFFF"/>
                </a:solidFill>
                <a:latin typeface="Palatino Linotype"/>
                <a:cs typeface="Palatino Linotype"/>
              </a:rPr>
              <a:t> </a:t>
            </a:r>
            <a:r>
              <a:rPr sz="1800" dirty="0">
                <a:solidFill>
                  <a:srgbClr val="FFFFFF"/>
                </a:solidFill>
                <a:latin typeface="Palatino Linotype"/>
                <a:cs typeface="Palatino Linotype"/>
              </a:rPr>
              <a:t>я</a:t>
            </a:r>
            <a:r>
              <a:rPr sz="1800" spc="-50" dirty="0">
                <a:solidFill>
                  <a:srgbClr val="FFFFFF"/>
                </a:solidFill>
                <a:latin typeface="Palatino Linotype"/>
                <a:cs typeface="Palatino Linotype"/>
              </a:rPr>
              <a:t> </a:t>
            </a:r>
            <a:r>
              <a:rPr sz="1800" spc="10" dirty="0">
                <a:solidFill>
                  <a:srgbClr val="FFFFFF"/>
                </a:solidFill>
                <a:latin typeface="Palatino Linotype"/>
                <a:cs typeface="Palatino Linotype"/>
              </a:rPr>
              <a:t>здесь</a:t>
            </a:r>
            <a:r>
              <a:rPr sz="1800" spc="-15" dirty="0">
                <a:solidFill>
                  <a:srgbClr val="FFFFFF"/>
                </a:solidFill>
                <a:latin typeface="Palatino Linotype"/>
                <a:cs typeface="Palatino Linotype"/>
              </a:rPr>
              <a:t> </a:t>
            </a:r>
            <a:r>
              <a:rPr sz="1800" spc="-25" dirty="0">
                <a:solidFill>
                  <a:srgbClr val="FFFFFF"/>
                </a:solidFill>
                <a:latin typeface="Palatino Linotype"/>
                <a:cs typeface="Palatino Linotype"/>
              </a:rPr>
              <a:t>начальник!</a:t>
            </a:r>
            <a:r>
              <a:rPr sz="1800" spc="130" dirty="0">
                <a:solidFill>
                  <a:srgbClr val="FFFFFF"/>
                </a:solidFill>
                <a:latin typeface="Palatino Linotype"/>
                <a:cs typeface="Palatino Linotype"/>
              </a:rPr>
              <a:t> </a:t>
            </a:r>
            <a:r>
              <a:rPr sz="1800" spc="-20" dirty="0">
                <a:solidFill>
                  <a:srgbClr val="FFFFFF"/>
                </a:solidFill>
                <a:latin typeface="Palatino Linotype"/>
                <a:cs typeface="Palatino Linotype"/>
              </a:rPr>
              <a:t>Плати </a:t>
            </a:r>
            <a:r>
              <a:rPr sz="1800" spc="-434" dirty="0">
                <a:solidFill>
                  <a:srgbClr val="FFFFFF"/>
                </a:solidFill>
                <a:latin typeface="Palatino Linotype"/>
                <a:cs typeface="Palatino Linotype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Palatino Linotype"/>
                <a:cs typeface="Palatino Linotype"/>
              </a:rPr>
              <a:t>или</a:t>
            </a:r>
            <a:r>
              <a:rPr sz="1800" spc="-10" dirty="0">
                <a:solidFill>
                  <a:srgbClr val="FFFFFF"/>
                </a:solidFill>
                <a:latin typeface="Palatino Linotype"/>
                <a:cs typeface="Palatino Linotype"/>
              </a:rPr>
              <a:t> </a:t>
            </a:r>
            <a:r>
              <a:rPr sz="1800" dirty="0">
                <a:solidFill>
                  <a:srgbClr val="FFFFFF"/>
                </a:solidFill>
                <a:latin typeface="Palatino Linotype"/>
                <a:cs typeface="Palatino Linotype"/>
              </a:rPr>
              <a:t>уходи!»</a:t>
            </a:r>
            <a:r>
              <a:rPr sz="1800" spc="25" dirty="0">
                <a:solidFill>
                  <a:srgbClr val="FFFFFF"/>
                </a:solidFill>
                <a:latin typeface="Palatino Linotype"/>
                <a:cs typeface="Palatino Linotype"/>
              </a:rPr>
              <a:t> </a:t>
            </a:r>
            <a:r>
              <a:rPr sz="1800" spc="-20" dirty="0">
                <a:solidFill>
                  <a:srgbClr val="FFFFFF"/>
                </a:solidFill>
                <a:latin typeface="Palatino Linotype"/>
                <a:cs typeface="Palatino Linotype"/>
              </a:rPr>
              <a:t>Заплакала</a:t>
            </a:r>
            <a:r>
              <a:rPr sz="1800" spc="155" dirty="0">
                <a:solidFill>
                  <a:srgbClr val="FFFFFF"/>
                </a:solidFill>
                <a:latin typeface="Palatino Linotype"/>
                <a:cs typeface="Palatino Linotype"/>
              </a:rPr>
              <a:t> </a:t>
            </a:r>
            <a:r>
              <a:rPr sz="1800" spc="-20" dirty="0">
                <a:solidFill>
                  <a:srgbClr val="FFFFFF"/>
                </a:solidFill>
                <a:latin typeface="Palatino Linotype"/>
                <a:cs typeface="Palatino Linotype"/>
              </a:rPr>
              <a:t>Коза</a:t>
            </a:r>
            <a:r>
              <a:rPr sz="1800" spc="85" dirty="0">
                <a:solidFill>
                  <a:srgbClr val="FFFFFF"/>
                </a:solidFill>
                <a:latin typeface="Palatino Linotype"/>
                <a:cs typeface="Palatino Linotype"/>
              </a:rPr>
              <a:t> </a:t>
            </a:r>
            <a:r>
              <a:rPr sz="1800" dirty="0">
                <a:solidFill>
                  <a:srgbClr val="FFFFFF"/>
                </a:solidFill>
                <a:latin typeface="Palatino Linotype"/>
                <a:cs typeface="Palatino Linotype"/>
              </a:rPr>
              <a:t>и</a:t>
            </a:r>
            <a:r>
              <a:rPr sz="1800" spc="-5" dirty="0">
                <a:solidFill>
                  <a:srgbClr val="FFFFFF"/>
                </a:solidFill>
                <a:latin typeface="Palatino Linotype"/>
                <a:cs typeface="Palatino Linotype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Palatino Linotype"/>
                <a:cs typeface="Palatino Linotype"/>
              </a:rPr>
              <a:t>пошла</a:t>
            </a:r>
            <a:r>
              <a:rPr sz="1800" spc="85" dirty="0">
                <a:solidFill>
                  <a:srgbClr val="FFFFFF"/>
                </a:solidFill>
                <a:latin typeface="Palatino Linotype"/>
                <a:cs typeface="Palatino Linotype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Palatino Linotype"/>
                <a:cs typeface="Palatino Linotype"/>
              </a:rPr>
              <a:t>дальше…</a:t>
            </a:r>
            <a:endParaRPr sz="1800" dirty="0">
              <a:latin typeface="Palatino Linotype"/>
              <a:cs typeface="Palatino Linotype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329184" y="2468752"/>
            <a:ext cx="8787765" cy="4361815"/>
            <a:chOff x="329184" y="2496311"/>
            <a:chExt cx="8787765" cy="4361815"/>
          </a:xfrm>
        </p:grpSpPr>
        <p:pic>
          <p:nvPicPr>
            <p:cNvPr id="15" name="object 15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4855463" y="2496311"/>
              <a:ext cx="4261103" cy="4334256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16" name="object 16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329184" y="2871214"/>
              <a:ext cx="3913632" cy="3986782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6857999"/>
            <a:chOff x="0" y="0"/>
            <a:chExt cx="9144000" cy="6857999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4000" cy="6857999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2304288"/>
              <a:ext cx="4558283" cy="1028700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1439" y="2852927"/>
              <a:ext cx="2427732" cy="1028700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258470" y="2425636"/>
            <a:ext cx="3997325" cy="11239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1445" marR="5080" indent="-119380">
              <a:lnSpc>
                <a:spcPct val="100000"/>
              </a:lnSpc>
              <a:spcBef>
                <a:spcPts val="100"/>
              </a:spcBef>
            </a:pPr>
            <a:r>
              <a:rPr sz="3600" spc="-5" dirty="0">
                <a:solidFill>
                  <a:srgbClr val="000000"/>
                </a:solidFill>
              </a:rPr>
              <a:t>Оцените</a:t>
            </a:r>
            <a:r>
              <a:rPr sz="3600" spc="-40" dirty="0">
                <a:solidFill>
                  <a:srgbClr val="000000"/>
                </a:solidFill>
              </a:rPr>
              <a:t> </a:t>
            </a:r>
            <a:r>
              <a:rPr sz="3600" dirty="0">
                <a:solidFill>
                  <a:srgbClr val="000000"/>
                </a:solidFill>
              </a:rPr>
              <a:t>поступок </a:t>
            </a:r>
            <a:r>
              <a:rPr sz="3600" spc="-885" dirty="0">
                <a:solidFill>
                  <a:srgbClr val="000000"/>
                </a:solidFill>
              </a:rPr>
              <a:t> </a:t>
            </a:r>
            <a:r>
              <a:rPr sz="3600" spc="-20" dirty="0">
                <a:solidFill>
                  <a:srgbClr val="000000"/>
                </a:solidFill>
              </a:rPr>
              <a:t>Мышки.</a:t>
            </a:r>
            <a:endParaRPr sz="3600"/>
          </a:p>
        </p:txBody>
      </p:sp>
      <p:grpSp>
        <p:nvGrpSpPr>
          <p:cNvPr id="8" name="object 8"/>
          <p:cNvGrpSpPr/>
          <p:nvPr/>
        </p:nvGrpSpPr>
        <p:grpSpPr>
          <a:xfrm>
            <a:off x="64007" y="3813047"/>
            <a:ext cx="5793105" cy="2171700"/>
            <a:chOff x="64007" y="3813047"/>
            <a:chExt cx="5793105" cy="2171700"/>
          </a:xfrm>
        </p:grpSpPr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4007" y="3813047"/>
              <a:ext cx="2052827" cy="708659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682496" y="3813047"/>
              <a:ext cx="534924" cy="708659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901952" y="3813047"/>
              <a:ext cx="3186683" cy="708659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4007" y="4178807"/>
              <a:ext cx="5792724" cy="708659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4007" y="4544567"/>
              <a:ext cx="5527548" cy="708660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37160" y="4910327"/>
              <a:ext cx="4960620" cy="708660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4007" y="5276087"/>
              <a:ext cx="5216652" cy="708660"/>
            </a:xfrm>
            <a:prstGeom prst="rect">
              <a:avLst/>
            </a:prstGeom>
          </p:spPr>
        </p:pic>
      </p:grpSp>
      <p:sp>
        <p:nvSpPr>
          <p:cNvPr id="16" name="object 16"/>
          <p:cNvSpPr txBox="1"/>
          <p:nvPr/>
        </p:nvSpPr>
        <p:spPr>
          <a:xfrm>
            <a:off x="258470" y="3899344"/>
            <a:ext cx="5291455" cy="1852930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12700" marR="5080">
              <a:lnSpc>
                <a:spcPct val="102299"/>
              </a:lnSpc>
              <a:spcBef>
                <a:spcPts val="60"/>
              </a:spcBef>
            </a:pPr>
            <a:r>
              <a:rPr sz="2350" spc="-10" dirty="0">
                <a:solidFill>
                  <a:srgbClr val="FF0000"/>
                </a:solidFill>
                <a:latin typeface="Palatino Linotype"/>
                <a:cs typeface="Palatino Linotype"/>
              </a:rPr>
              <a:t>Коррупция</a:t>
            </a:r>
            <a:r>
              <a:rPr sz="2350" spc="-10" dirty="0">
                <a:solidFill>
                  <a:srgbClr val="FFFFFF"/>
                </a:solidFill>
                <a:latin typeface="Palatino Linotype"/>
                <a:cs typeface="Palatino Linotype"/>
              </a:rPr>
              <a:t>-</a:t>
            </a:r>
            <a:r>
              <a:rPr sz="2350" spc="-5" dirty="0">
                <a:solidFill>
                  <a:srgbClr val="FFFFFF"/>
                </a:solidFill>
                <a:latin typeface="Palatino Linotype"/>
                <a:cs typeface="Palatino Linotype"/>
              </a:rPr>
              <a:t> </a:t>
            </a:r>
            <a:r>
              <a:rPr sz="2350" spc="-10" dirty="0">
                <a:latin typeface="Palatino Linotype"/>
                <a:cs typeface="Palatino Linotype"/>
              </a:rPr>
              <a:t>это </a:t>
            </a:r>
            <a:r>
              <a:rPr sz="2350" dirty="0">
                <a:latin typeface="Palatino Linotype"/>
                <a:cs typeface="Palatino Linotype"/>
              </a:rPr>
              <a:t>использование </a:t>
            </a:r>
            <a:r>
              <a:rPr sz="2350" spc="5" dirty="0">
                <a:latin typeface="Palatino Linotype"/>
                <a:cs typeface="Palatino Linotype"/>
              </a:rPr>
              <a:t> </a:t>
            </a:r>
            <a:r>
              <a:rPr sz="2350" dirty="0">
                <a:latin typeface="Palatino Linotype"/>
                <a:cs typeface="Palatino Linotype"/>
              </a:rPr>
              <a:t>должностным</a:t>
            </a:r>
            <a:r>
              <a:rPr sz="2350" spc="245" dirty="0">
                <a:latin typeface="Palatino Linotype"/>
                <a:cs typeface="Palatino Linotype"/>
              </a:rPr>
              <a:t> </a:t>
            </a:r>
            <a:r>
              <a:rPr sz="2350" spc="-20" dirty="0">
                <a:latin typeface="Palatino Linotype"/>
                <a:cs typeface="Palatino Linotype"/>
              </a:rPr>
              <a:t>лицом</a:t>
            </a:r>
            <a:r>
              <a:rPr sz="2350" spc="245" dirty="0">
                <a:latin typeface="Palatino Linotype"/>
                <a:cs typeface="Palatino Linotype"/>
              </a:rPr>
              <a:t> </a:t>
            </a:r>
            <a:r>
              <a:rPr sz="2350" spc="-10" dirty="0">
                <a:latin typeface="Palatino Linotype"/>
                <a:cs typeface="Palatino Linotype"/>
              </a:rPr>
              <a:t>своих</a:t>
            </a:r>
            <a:r>
              <a:rPr sz="2350" spc="175" dirty="0">
                <a:latin typeface="Palatino Linotype"/>
                <a:cs typeface="Palatino Linotype"/>
              </a:rPr>
              <a:t> </a:t>
            </a:r>
            <a:r>
              <a:rPr sz="2350" dirty="0">
                <a:latin typeface="Palatino Linotype"/>
                <a:cs typeface="Palatino Linotype"/>
              </a:rPr>
              <a:t>властных </a:t>
            </a:r>
            <a:r>
              <a:rPr sz="2350" spc="-570" dirty="0">
                <a:latin typeface="Palatino Linotype"/>
                <a:cs typeface="Palatino Linotype"/>
              </a:rPr>
              <a:t> </a:t>
            </a:r>
            <a:r>
              <a:rPr sz="2350" spc="-10" dirty="0">
                <a:latin typeface="Palatino Linotype"/>
                <a:cs typeface="Palatino Linotype"/>
              </a:rPr>
              <a:t>полномочий</a:t>
            </a:r>
            <a:r>
              <a:rPr sz="2350" spc="-5" dirty="0">
                <a:latin typeface="Palatino Linotype"/>
                <a:cs typeface="Palatino Linotype"/>
              </a:rPr>
              <a:t> </a:t>
            </a:r>
            <a:r>
              <a:rPr sz="2350" spc="15" dirty="0">
                <a:latin typeface="Palatino Linotype"/>
                <a:cs typeface="Palatino Linotype"/>
              </a:rPr>
              <a:t>и </a:t>
            </a:r>
            <a:r>
              <a:rPr sz="2350" spc="5" dirty="0">
                <a:latin typeface="Palatino Linotype"/>
                <a:cs typeface="Palatino Linotype"/>
              </a:rPr>
              <a:t>прав </a:t>
            </a:r>
            <a:r>
              <a:rPr sz="2350" spc="10" dirty="0">
                <a:latin typeface="Palatino Linotype"/>
                <a:cs typeface="Palatino Linotype"/>
              </a:rPr>
              <a:t>в </a:t>
            </a:r>
            <a:r>
              <a:rPr sz="2350" spc="-25" dirty="0">
                <a:latin typeface="Palatino Linotype"/>
                <a:cs typeface="Palatino Linotype"/>
              </a:rPr>
              <a:t>целях</a:t>
            </a:r>
            <a:r>
              <a:rPr sz="2350" spc="-20" dirty="0">
                <a:latin typeface="Palatino Linotype"/>
                <a:cs typeface="Palatino Linotype"/>
              </a:rPr>
              <a:t> </a:t>
            </a:r>
            <a:r>
              <a:rPr sz="2350" dirty="0">
                <a:latin typeface="Palatino Linotype"/>
                <a:cs typeface="Palatino Linotype"/>
              </a:rPr>
              <a:t>личной </a:t>
            </a:r>
            <a:r>
              <a:rPr sz="2350" spc="5" dirty="0">
                <a:latin typeface="Palatino Linotype"/>
                <a:cs typeface="Palatino Linotype"/>
              </a:rPr>
              <a:t> </a:t>
            </a:r>
            <a:r>
              <a:rPr sz="2350" spc="-5" dirty="0">
                <a:latin typeface="Palatino Linotype"/>
                <a:cs typeface="Palatino Linotype"/>
              </a:rPr>
              <a:t>выгоды, </a:t>
            </a:r>
            <a:r>
              <a:rPr sz="2350" spc="-20" dirty="0">
                <a:latin typeface="Palatino Linotype"/>
                <a:cs typeface="Palatino Linotype"/>
              </a:rPr>
              <a:t>которое</a:t>
            </a:r>
            <a:r>
              <a:rPr sz="2350" spc="-15" dirty="0">
                <a:latin typeface="Palatino Linotype"/>
                <a:cs typeface="Palatino Linotype"/>
              </a:rPr>
              <a:t> </a:t>
            </a:r>
            <a:r>
              <a:rPr sz="2350" spc="-5" dirty="0">
                <a:latin typeface="Palatino Linotype"/>
                <a:cs typeface="Palatino Linotype"/>
              </a:rPr>
              <a:t>противоречит </a:t>
            </a:r>
            <a:r>
              <a:rPr sz="2350" dirty="0">
                <a:latin typeface="Palatino Linotype"/>
                <a:cs typeface="Palatino Linotype"/>
              </a:rPr>
              <a:t> </a:t>
            </a:r>
            <a:r>
              <a:rPr sz="2350" spc="5" dirty="0">
                <a:latin typeface="Palatino Linotype"/>
                <a:cs typeface="Palatino Linotype"/>
              </a:rPr>
              <a:t>законодательству,</a:t>
            </a:r>
            <a:r>
              <a:rPr sz="2350" spc="320" dirty="0">
                <a:latin typeface="Palatino Linotype"/>
                <a:cs typeface="Palatino Linotype"/>
              </a:rPr>
              <a:t> </a:t>
            </a:r>
            <a:r>
              <a:rPr sz="2350" spc="-5" dirty="0">
                <a:latin typeface="Palatino Linotype"/>
                <a:cs typeface="Palatino Linotype"/>
              </a:rPr>
              <a:t>то</a:t>
            </a:r>
            <a:r>
              <a:rPr sz="2350" spc="90" dirty="0">
                <a:latin typeface="Palatino Linotype"/>
                <a:cs typeface="Palatino Linotype"/>
              </a:rPr>
              <a:t> </a:t>
            </a:r>
            <a:r>
              <a:rPr sz="2350" spc="-10" dirty="0">
                <a:latin typeface="Palatino Linotype"/>
                <a:cs typeface="Palatino Linotype"/>
              </a:rPr>
              <a:t>есть</a:t>
            </a:r>
            <a:r>
              <a:rPr sz="2350" spc="145" dirty="0">
                <a:latin typeface="Palatino Linotype"/>
                <a:cs typeface="Palatino Linotype"/>
              </a:rPr>
              <a:t> </a:t>
            </a:r>
            <a:r>
              <a:rPr sz="2350" spc="5" dirty="0">
                <a:latin typeface="Palatino Linotype"/>
                <a:cs typeface="Palatino Linotype"/>
              </a:rPr>
              <a:t>закону.</a:t>
            </a:r>
            <a:endParaRPr sz="2350">
              <a:latin typeface="Palatino Linotype"/>
              <a:cs typeface="Palatino Linotype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2615183" y="603503"/>
            <a:ext cx="3145790" cy="887094"/>
            <a:chOff x="2615183" y="603503"/>
            <a:chExt cx="3145790" cy="887094"/>
          </a:xfrm>
        </p:grpSpPr>
        <p:sp>
          <p:nvSpPr>
            <p:cNvPr id="18" name="object 18"/>
            <p:cNvSpPr/>
            <p:nvPr/>
          </p:nvSpPr>
          <p:spPr>
            <a:xfrm>
              <a:off x="2624327" y="621791"/>
              <a:ext cx="942340" cy="859790"/>
            </a:xfrm>
            <a:custGeom>
              <a:avLst/>
              <a:gdLst/>
              <a:ahLst/>
              <a:cxnLst/>
              <a:rect l="l" t="t" r="r" b="b"/>
              <a:pathLst>
                <a:path w="942339" h="859790">
                  <a:moveTo>
                    <a:pt x="470916" y="0"/>
                  </a:moveTo>
                  <a:lnTo>
                    <a:pt x="419601" y="2521"/>
                  </a:lnTo>
                  <a:lnTo>
                    <a:pt x="369888" y="9912"/>
                  </a:lnTo>
                  <a:lnTo>
                    <a:pt x="322063" y="21909"/>
                  </a:lnTo>
                  <a:lnTo>
                    <a:pt x="276414" y="38250"/>
                  </a:lnTo>
                  <a:lnTo>
                    <a:pt x="233228" y="58674"/>
                  </a:lnTo>
                  <a:lnTo>
                    <a:pt x="192792" y="82917"/>
                  </a:lnTo>
                  <a:lnTo>
                    <a:pt x="155392" y="110719"/>
                  </a:lnTo>
                  <a:lnTo>
                    <a:pt x="121318" y="141817"/>
                  </a:lnTo>
                  <a:lnTo>
                    <a:pt x="90854" y="175948"/>
                  </a:lnTo>
                  <a:lnTo>
                    <a:pt x="64290" y="212851"/>
                  </a:lnTo>
                  <a:lnTo>
                    <a:pt x="41911" y="252264"/>
                  </a:lnTo>
                  <a:lnTo>
                    <a:pt x="24006" y="293924"/>
                  </a:lnTo>
                  <a:lnTo>
                    <a:pt x="10860" y="337570"/>
                  </a:lnTo>
                  <a:lnTo>
                    <a:pt x="2763" y="382938"/>
                  </a:lnTo>
                  <a:lnTo>
                    <a:pt x="0" y="429768"/>
                  </a:lnTo>
                  <a:lnTo>
                    <a:pt x="2763" y="476597"/>
                  </a:lnTo>
                  <a:lnTo>
                    <a:pt x="10860" y="521965"/>
                  </a:lnTo>
                  <a:lnTo>
                    <a:pt x="24006" y="565611"/>
                  </a:lnTo>
                  <a:lnTo>
                    <a:pt x="41911" y="607271"/>
                  </a:lnTo>
                  <a:lnTo>
                    <a:pt x="64290" y="646684"/>
                  </a:lnTo>
                  <a:lnTo>
                    <a:pt x="90854" y="683587"/>
                  </a:lnTo>
                  <a:lnTo>
                    <a:pt x="121318" y="717718"/>
                  </a:lnTo>
                  <a:lnTo>
                    <a:pt x="155392" y="748816"/>
                  </a:lnTo>
                  <a:lnTo>
                    <a:pt x="192792" y="776618"/>
                  </a:lnTo>
                  <a:lnTo>
                    <a:pt x="233228" y="800862"/>
                  </a:lnTo>
                  <a:lnTo>
                    <a:pt x="276414" y="821285"/>
                  </a:lnTo>
                  <a:lnTo>
                    <a:pt x="322063" y="837626"/>
                  </a:lnTo>
                  <a:lnTo>
                    <a:pt x="369888" y="849623"/>
                  </a:lnTo>
                  <a:lnTo>
                    <a:pt x="419601" y="857014"/>
                  </a:lnTo>
                  <a:lnTo>
                    <a:pt x="470916" y="859536"/>
                  </a:lnTo>
                  <a:lnTo>
                    <a:pt x="522230" y="857014"/>
                  </a:lnTo>
                  <a:lnTo>
                    <a:pt x="571943" y="849623"/>
                  </a:lnTo>
                  <a:lnTo>
                    <a:pt x="619768" y="837626"/>
                  </a:lnTo>
                  <a:lnTo>
                    <a:pt x="665417" y="821285"/>
                  </a:lnTo>
                  <a:lnTo>
                    <a:pt x="708603" y="800862"/>
                  </a:lnTo>
                  <a:lnTo>
                    <a:pt x="749039" y="776618"/>
                  </a:lnTo>
                  <a:lnTo>
                    <a:pt x="786439" y="748816"/>
                  </a:lnTo>
                  <a:lnTo>
                    <a:pt x="820513" y="717718"/>
                  </a:lnTo>
                  <a:lnTo>
                    <a:pt x="850977" y="683587"/>
                  </a:lnTo>
                  <a:lnTo>
                    <a:pt x="877541" y="646684"/>
                  </a:lnTo>
                  <a:lnTo>
                    <a:pt x="899920" y="607271"/>
                  </a:lnTo>
                  <a:lnTo>
                    <a:pt x="917825" y="565611"/>
                  </a:lnTo>
                  <a:lnTo>
                    <a:pt x="930971" y="521965"/>
                  </a:lnTo>
                  <a:lnTo>
                    <a:pt x="939068" y="476597"/>
                  </a:lnTo>
                  <a:lnTo>
                    <a:pt x="941832" y="429768"/>
                  </a:lnTo>
                  <a:lnTo>
                    <a:pt x="939068" y="382938"/>
                  </a:lnTo>
                  <a:lnTo>
                    <a:pt x="930971" y="337570"/>
                  </a:lnTo>
                  <a:lnTo>
                    <a:pt x="917825" y="293924"/>
                  </a:lnTo>
                  <a:lnTo>
                    <a:pt x="899920" y="252264"/>
                  </a:lnTo>
                  <a:lnTo>
                    <a:pt x="877541" y="212851"/>
                  </a:lnTo>
                  <a:lnTo>
                    <a:pt x="850977" y="175948"/>
                  </a:lnTo>
                  <a:lnTo>
                    <a:pt x="820513" y="141817"/>
                  </a:lnTo>
                  <a:lnTo>
                    <a:pt x="786439" y="110719"/>
                  </a:lnTo>
                  <a:lnTo>
                    <a:pt x="749039" y="82917"/>
                  </a:lnTo>
                  <a:lnTo>
                    <a:pt x="708603" y="58674"/>
                  </a:lnTo>
                  <a:lnTo>
                    <a:pt x="665417" y="38250"/>
                  </a:lnTo>
                  <a:lnTo>
                    <a:pt x="619768" y="21909"/>
                  </a:lnTo>
                  <a:lnTo>
                    <a:pt x="571943" y="9912"/>
                  </a:lnTo>
                  <a:lnTo>
                    <a:pt x="522230" y="2521"/>
                  </a:lnTo>
                  <a:lnTo>
                    <a:pt x="470916" y="0"/>
                  </a:lnTo>
                  <a:close/>
                </a:path>
              </a:pathLst>
            </a:custGeom>
            <a:solidFill>
              <a:srgbClr val="006F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2895345" y="878204"/>
              <a:ext cx="400050" cy="89535"/>
            </a:xfrm>
            <a:custGeom>
              <a:avLst/>
              <a:gdLst/>
              <a:ahLst/>
              <a:cxnLst/>
              <a:rect l="l" t="t" r="r" b="b"/>
              <a:pathLst>
                <a:path w="400050" h="89534">
                  <a:moveTo>
                    <a:pt x="49022" y="0"/>
                  </a:moveTo>
                  <a:lnTo>
                    <a:pt x="29950" y="3522"/>
                  </a:lnTo>
                  <a:lnTo>
                    <a:pt x="14366" y="13128"/>
                  </a:lnTo>
                  <a:lnTo>
                    <a:pt x="3855" y="27378"/>
                  </a:lnTo>
                  <a:lnTo>
                    <a:pt x="0" y="44831"/>
                  </a:lnTo>
                  <a:lnTo>
                    <a:pt x="3855" y="62263"/>
                  </a:lnTo>
                  <a:lnTo>
                    <a:pt x="14366" y="76469"/>
                  </a:lnTo>
                  <a:lnTo>
                    <a:pt x="29950" y="86032"/>
                  </a:lnTo>
                  <a:lnTo>
                    <a:pt x="49022" y="89535"/>
                  </a:lnTo>
                  <a:lnTo>
                    <a:pt x="68093" y="86032"/>
                  </a:lnTo>
                  <a:lnTo>
                    <a:pt x="83677" y="76469"/>
                  </a:lnTo>
                  <a:lnTo>
                    <a:pt x="94188" y="62263"/>
                  </a:lnTo>
                  <a:lnTo>
                    <a:pt x="98043" y="44831"/>
                  </a:lnTo>
                  <a:lnTo>
                    <a:pt x="94188" y="27378"/>
                  </a:lnTo>
                  <a:lnTo>
                    <a:pt x="83677" y="13128"/>
                  </a:lnTo>
                  <a:lnTo>
                    <a:pt x="68093" y="3522"/>
                  </a:lnTo>
                  <a:lnTo>
                    <a:pt x="49022" y="0"/>
                  </a:lnTo>
                  <a:close/>
                </a:path>
                <a:path w="400050" h="89534">
                  <a:moveTo>
                    <a:pt x="350774" y="0"/>
                  </a:moveTo>
                  <a:lnTo>
                    <a:pt x="331702" y="3522"/>
                  </a:lnTo>
                  <a:lnTo>
                    <a:pt x="316118" y="13128"/>
                  </a:lnTo>
                  <a:lnTo>
                    <a:pt x="305607" y="27378"/>
                  </a:lnTo>
                  <a:lnTo>
                    <a:pt x="301752" y="44831"/>
                  </a:lnTo>
                  <a:lnTo>
                    <a:pt x="305607" y="62263"/>
                  </a:lnTo>
                  <a:lnTo>
                    <a:pt x="316118" y="76469"/>
                  </a:lnTo>
                  <a:lnTo>
                    <a:pt x="331702" y="86032"/>
                  </a:lnTo>
                  <a:lnTo>
                    <a:pt x="350774" y="89535"/>
                  </a:lnTo>
                  <a:lnTo>
                    <a:pt x="369845" y="86032"/>
                  </a:lnTo>
                  <a:lnTo>
                    <a:pt x="385429" y="76469"/>
                  </a:lnTo>
                  <a:lnTo>
                    <a:pt x="395940" y="62263"/>
                  </a:lnTo>
                  <a:lnTo>
                    <a:pt x="399795" y="44831"/>
                  </a:lnTo>
                  <a:lnTo>
                    <a:pt x="395940" y="27378"/>
                  </a:lnTo>
                  <a:lnTo>
                    <a:pt x="385429" y="13128"/>
                  </a:lnTo>
                  <a:lnTo>
                    <a:pt x="369845" y="3522"/>
                  </a:lnTo>
                  <a:lnTo>
                    <a:pt x="350774" y="0"/>
                  </a:lnTo>
                  <a:close/>
                </a:path>
              </a:pathLst>
            </a:custGeom>
            <a:solidFill>
              <a:srgbClr val="005A9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" name="object 20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2886201" y="869061"/>
              <a:ext cx="116331" cy="107823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3187953" y="869061"/>
              <a:ext cx="116331" cy="107823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2624327" y="621791"/>
              <a:ext cx="942340" cy="859790"/>
            </a:xfrm>
            <a:custGeom>
              <a:avLst/>
              <a:gdLst/>
              <a:ahLst/>
              <a:cxnLst/>
              <a:rect l="l" t="t" r="r" b="b"/>
              <a:pathLst>
                <a:path w="942339" h="859790">
                  <a:moveTo>
                    <a:pt x="215646" y="617220"/>
                  </a:moveTo>
                  <a:lnTo>
                    <a:pt x="262052" y="643669"/>
                  </a:lnTo>
                  <a:lnTo>
                    <a:pt x="308447" y="664829"/>
                  </a:lnTo>
                  <a:lnTo>
                    <a:pt x="354830" y="680699"/>
                  </a:lnTo>
                  <a:lnTo>
                    <a:pt x="401202" y="691278"/>
                  </a:lnTo>
                  <a:lnTo>
                    <a:pt x="447564" y="696568"/>
                  </a:lnTo>
                  <a:lnTo>
                    <a:pt x="493916" y="696568"/>
                  </a:lnTo>
                  <a:lnTo>
                    <a:pt x="540259" y="691278"/>
                  </a:lnTo>
                  <a:lnTo>
                    <a:pt x="586593" y="680699"/>
                  </a:lnTo>
                  <a:lnTo>
                    <a:pt x="632920" y="664829"/>
                  </a:lnTo>
                  <a:lnTo>
                    <a:pt x="679238" y="643669"/>
                  </a:lnTo>
                  <a:lnTo>
                    <a:pt x="725551" y="617220"/>
                  </a:lnTo>
                </a:path>
                <a:path w="942339" h="859790">
                  <a:moveTo>
                    <a:pt x="0" y="429768"/>
                  </a:moveTo>
                  <a:lnTo>
                    <a:pt x="2763" y="382938"/>
                  </a:lnTo>
                  <a:lnTo>
                    <a:pt x="10860" y="337570"/>
                  </a:lnTo>
                  <a:lnTo>
                    <a:pt x="24006" y="293924"/>
                  </a:lnTo>
                  <a:lnTo>
                    <a:pt x="41911" y="252264"/>
                  </a:lnTo>
                  <a:lnTo>
                    <a:pt x="64290" y="212851"/>
                  </a:lnTo>
                  <a:lnTo>
                    <a:pt x="90854" y="175948"/>
                  </a:lnTo>
                  <a:lnTo>
                    <a:pt x="121318" y="141817"/>
                  </a:lnTo>
                  <a:lnTo>
                    <a:pt x="155392" y="110719"/>
                  </a:lnTo>
                  <a:lnTo>
                    <a:pt x="192792" y="82917"/>
                  </a:lnTo>
                  <a:lnTo>
                    <a:pt x="233228" y="58674"/>
                  </a:lnTo>
                  <a:lnTo>
                    <a:pt x="276414" y="38250"/>
                  </a:lnTo>
                  <a:lnTo>
                    <a:pt x="322063" y="21909"/>
                  </a:lnTo>
                  <a:lnTo>
                    <a:pt x="369888" y="9912"/>
                  </a:lnTo>
                  <a:lnTo>
                    <a:pt x="419601" y="2521"/>
                  </a:lnTo>
                  <a:lnTo>
                    <a:pt x="470916" y="0"/>
                  </a:lnTo>
                  <a:lnTo>
                    <a:pt x="522230" y="2521"/>
                  </a:lnTo>
                  <a:lnTo>
                    <a:pt x="571943" y="9912"/>
                  </a:lnTo>
                  <a:lnTo>
                    <a:pt x="619768" y="21909"/>
                  </a:lnTo>
                  <a:lnTo>
                    <a:pt x="665417" y="38250"/>
                  </a:lnTo>
                  <a:lnTo>
                    <a:pt x="708603" y="58674"/>
                  </a:lnTo>
                  <a:lnTo>
                    <a:pt x="749039" y="82917"/>
                  </a:lnTo>
                  <a:lnTo>
                    <a:pt x="786439" y="110719"/>
                  </a:lnTo>
                  <a:lnTo>
                    <a:pt x="820513" y="141817"/>
                  </a:lnTo>
                  <a:lnTo>
                    <a:pt x="850977" y="175948"/>
                  </a:lnTo>
                  <a:lnTo>
                    <a:pt x="877541" y="212851"/>
                  </a:lnTo>
                  <a:lnTo>
                    <a:pt x="899920" y="252264"/>
                  </a:lnTo>
                  <a:lnTo>
                    <a:pt x="917825" y="293924"/>
                  </a:lnTo>
                  <a:lnTo>
                    <a:pt x="930971" y="337570"/>
                  </a:lnTo>
                  <a:lnTo>
                    <a:pt x="939068" y="382938"/>
                  </a:lnTo>
                  <a:lnTo>
                    <a:pt x="941832" y="429768"/>
                  </a:lnTo>
                  <a:lnTo>
                    <a:pt x="939068" y="476597"/>
                  </a:lnTo>
                  <a:lnTo>
                    <a:pt x="930971" y="521965"/>
                  </a:lnTo>
                  <a:lnTo>
                    <a:pt x="917825" y="565611"/>
                  </a:lnTo>
                  <a:lnTo>
                    <a:pt x="899920" y="607271"/>
                  </a:lnTo>
                  <a:lnTo>
                    <a:pt x="877541" y="646684"/>
                  </a:lnTo>
                  <a:lnTo>
                    <a:pt x="850977" y="683587"/>
                  </a:lnTo>
                  <a:lnTo>
                    <a:pt x="820513" y="717718"/>
                  </a:lnTo>
                  <a:lnTo>
                    <a:pt x="786439" y="748816"/>
                  </a:lnTo>
                  <a:lnTo>
                    <a:pt x="749039" y="776618"/>
                  </a:lnTo>
                  <a:lnTo>
                    <a:pt x="708603" y="800862"/>
                  </a:lnTo>
                  <a:lnTo>
                    <a:pt x="665417" y="821285"/>
                  </a:lnTo>
                  <a:lnTo>
                    <a:pt x="619768" y="837626"/>
                  </a:lnTo>
                  <a:lnTo>
                    <a:pt x="571943" y="849623"/>
                  </a:lnTo>
                  <a:lnTo>
                    <a:pt x="522230" y="857014"/>
                  </a:lnTo>
                  <a:lnTo>
                    <a:pt x="470916" y="859536"/>
                  </a:lnTo>
                  <a:lnTo>
                    <a:pt x="419601" y="857014"/>
                  </a:lnTo>
                  <a:lnTo>
                    <a:pt x="369888" y="849623"/>
                  </a:lnTo>
                  <a:lnTo>
                    <a:pt x="322063" y="837626"/>
                  </a:lnTo>
                  <a:lnTo>
                    <a:pt x="276414" y="821285"/>
                  </a:lnTo>
                  <a:lnTo>
                    <a:pt x="233228" y="800862"/>
                  </a:lnTo>
                  <a:lnTo>
                    <a:pt x="192792" y="776618"/>
                  </a:lnTo>
                  <a:lnTo>
                    <a:pt x="155392" y="748816"/>
                  </a:lnTo>
                  <a:lnTo>
                    <a:pt x="121318" y="717718"/>
                  </a:lnTo>
                  <a:lnTo>
                    <a:pt x="90854" y="683587"/>
                  </a:lnTo>
                  <a:lnTo>
                    <a:pt x="64290" y="646684"/>
                  </a:lnTo>
                  <a:lnTo>
                    <a:pt x="41911" y="607271"/>
                  </a:lnTo>
                  <a:lnTo>
                    <a:pt x="24006" y="565611"/>
                  </a:lnTo>
                  <a:lnTo>
                    <a:pt x="10860" y="521965"/>
                  </a:lnTo>
                  <a:lnTo>
                    <a:pt x="2763" y="476597"/>
                  </a:lnTo>
                  <a:lnTo>
                    <a:pt x="0" y="429768"/>
                  </a:lnTo>
                  <a:close/>
                </a:path>
              </a:pathLst>
            </a:custGeom>
            <a:ln w="18288">
              <a:solidFill>
                <a:srgbClr val="4671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3" name="object 23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4809744" y="603503"/>
              <a:ext cx="950975" cy="877824"/>
            </a:xfrm>
            <a:prstGeom prst="rect">
              <a:avLst/>
            </a:prstGeom>
          </p:spPr>
        </p:pic>
      </p:grpSp>
      <p:pic>
        <p:nvPicPr>
          <p:cNvPr id="1030" name="Picture 6" descr="https://gas-kvas.com/grafic/uploads/posts/2023-09/1695834079_gas-kvas-com-p-kartinki-mishka-45.pn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7952" y="2750342"/>
            <a:ext cx="3626433" cy="3565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4000" cy="6857999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02336" y="457200"/>
              <a:ext cx="7383780" cy="525779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02336" y="731519"/>
              <a:ext cx="5426964" cy="525779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504688" y="731519"/>
              <a:ext cx="443484" cy="525779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623559" y="731519"/>
              <a:ext cx="2071115" cy="525779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02336" y="1005839"/>
              <a:ext cx="4869180" cy="525779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946903" y="1005839"/>
              <a:ext cx="443484" cy="525779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111496" y="1005839"/>
              <a:ext cx="1668779" cy="525779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455664" y="1005839"/>
              <a:ext cx="1604771" cy="525779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02336" y="1280160"/>
              <a:ext cx="7356348" cy="525779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402336" y="1554480"/>
              <a:ext cx="7456932" cy="525779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402336" y="1828800"/>
              <a:ext cx="7530083" cy="525779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402336" y="2103120"/>
              <a:ext cx="4421124" cy="525779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4498847" y="2103120"/>
              <a:ext cx="397763" cy="525779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4636008" y="2103120"/>
              <a:ext cx="3076956" cy="525779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402336" y="2377439"/>
              <a:ext cx="4841748" cy="525779"/>
            </a:xfrm>
            <a:prstGeom prst="rect">
              <a:avLst/>
            </a:prstGeom>
          </p:spPr>
        </p:pic>
      </p:grpSp>
      <p:sp>
        <p:nvSpPr>
          <p:cNvPr id="19" name="object 19"/>
          <p:cNvSpPr txBox="1"/>
          <p:nvPr/>
        </p:nvSpPr>
        <p:spPr>
          <a:xfrm>
            <a:off x="546976" y="519493"/>
            <a:ext cx="7319009" cy="22231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FFFF00"/>
                </a:solidFill>
                <a:latin typeface="Times New Roman"/>
                <a:cs typeface="Times New Roman"/>
              </a:rPr>
              <a:t>Идет </a:t>
            </a:r>
            <a:r>
              <a:rPr sz="1800" spc="-5" dirty="0">
                <a:solidFill>
                  <a:srgbClr val="FFFF00"/>
                </a:solidFill>
                <a:latin typeface="Times New Roman"/>
                <a:cs typeface="Times New Roman"/>
              </a:rPr>
              <a:t>Коза </a:t>
            </a:r>
            <a:r>
              <a:rPr sz="1800" spc="-15" dirty="0">
                <a:solidFill>
                  <a:srgbClr val="FFFF00"/>
                </a:solidFill>
                <a:latin typeface="Times New Roman"/>
                <a:cs typeface="Times New Roman"/>
              </a:rPr>
              <a:t>по </a:t>
            </a:r>
            <a:r>
              <a:rPr sz="1800" spc="-35" dirty="0">
                <a:solidFill>
                  <a:srgbClr val="FFFF00"/>
                </a:solidFill>
                <a:latin typeface="Times New Roman"/>
                <a:cs typeface="Times New Roman"/>
              </a:rPr>
              <a:t>лесу, </a:t>
            </a:r>
            <a:r>
              <a:rPr sz="1800" spc="-40" dirty="0">
                <a:solidFill>
                  <a:srgbClr val="FFFF00"/>
                </a:solidFill>
                <a:latin typeface="Times New Roman"/>
                <a:cs typeface="Times New Roman"/>
              </a:rPr>
              <a:t>плачет, </a:t>
            </a:r>
            <a:r>
              <a:rPr sz="1800" spc="-5" dirty="0">
                <a:solidFill>
                  <a:srgbClr val="FFFF00"/>
                </a:solidFill>
                <a:latin typeface="Times New Roman"/>
                <a:cs typeface="Times New Roman"/>
              </a:rPr>
              <a:t>тропинки </a:t>
            </a:r>
            <a:r>
              <a:rPr sz="1800" spc="-15" dirty="0">
                <a:solidFill>
                  <a:srgbClr val="FFFF00"/>
                </a:solidFill>
                <a:latin typeface="Times New Roman"/>
                <a:cs typeface="Times New Roman"/>
              </a:rPr>
              <a:t>не </a:t>
            </a:r>
            <a:r>
              <a:rPr sz="1800" spc="-30" dirty="0">
                <a:solidFill>
                  <a:srgbClr val="FFFF00"/>
                </a:solidFill>
                <a:latin typeface="Times New Roman"/>
                <a:cs typeface="Times New Roman"/>
              </a:rPr>
              <a:t>видит. </a:t>
            </a:r>
            <a:r>
              <a:rPr sz="1800" dirty="0">
                <a:solidFill>
                  <a:srgbClr val="FFFF00"/>
                </a:solidFill>
                <a:latin typeface="Times New Roman"/>
                <a:cs typeface="Times New Roman"/>
              </a:rPr>
              <a:t>И </a:t>
            </a:r>
            <a:r>
              <a:rPr sz="1800" spc="-20" dirty="0">
                <a:solidFill>
                  <a:srgbClr val="FFFF00"/>
                </a:solidFill>
                <a:latin typeface="Times New Roman"/>
                <a:cs typeface="Times New Roman"/>
              </a:rPr>
              <a:t>зацепилась</a:t>
            </a:r>
            <a:r>
              <a:rPr sz="1800" spc="-1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FFFF00"/>
                </a:solidFill>
                <a:latin typeface="Times New Roman"/>
                <a:cs typeface="Times New Roman"/>
              </a:rPr>
              <a:t>за </a:t>
            </a:r>
            <a:r>
              <a:rPr sz="1800" spc="-25" dirty="0">
                <a:solidFill>
                  <a:srgbClr val="FFFF00"/>
                </a:solidFill>
                <a:latin typeface="Times New Roman"/>
                <a:cs typeface="Times New Roman"/>
              </a:rPr>
              <a:t>колючий </a:t>
            </a:r>
            <a:r>
              <a:rPr sz="1800" spc="-2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1800" spc="-30" dirty="0">
                <a:solidFill>
                  <a:srgbClr val="FFFF00"/>
                </a:solidFill>
                <a:latin typeface="Times New Roman"/>
                <a:cs typeface="Times New Roman"/>
              </a:rPr>
              <a:t>куст, </a:t>
            </a:r>
            <a:r>
              <a:rPr sz="1800" spc="-25" dirty="0">
                <a:solidFill>
                  <a:srgbClr val="FFFF00"/>
                </a:solidFill>
                <a:latin typeface="Times New Roman"/>
                <a:cs typeface="Times New Roman"/>
              </a:rPr>
              <a:t>ножку </a:t>
            </a:r>
            <a:r>
              <a:rPr sz="1800" spc="-10" dirty="0">
                <a:solidFill>
                  <a:srgbClr val="FFFF00"/>
                </a:solidFill>
                <a:latin typeface="Times New Roman"/>
                <a:cs typeface="Times New Roman"/>
              </a:rPr>
              <a:t>поранила… больно </a:t>
            </a:r>
            <a:r>
              <a:rPr sz="1800" spc="-35" dirty="0">
                <a:solidFill>
                  <a:srgbClr val="FFFF00"/>
                </a:solidFill>
                <a:latin typeface="Times New Roman"/>
                <a:cs typeface="Times New Roman"/>
              </a:rPr>
              <a:t>ножке.</a:t>
            </a:r>
            <a:r>
              <a:rPr sz="1800" spc="-3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rgbClr val="FFFF00"/>
                </a:solidFill>
                <a:latin typeface="Times New Roman"/>
                <a:cs typeface="Times New Roman"/>
              </a:rPr>
              <a:t>Вдруг видит</a:t>
            </a:r>
            <a:r>
              <a:rPr sz="1800" spc="-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1800" spc="5" dirty="0">
                <a:solidFill>
                  <a:srgbClr val="FFFF00"/>
                </a:solidFill>
                <a:latin typeface="Times New Roman"/>
                <a:cs typeface="Times New Roman"/>
              </a:rPr>
              <a:t>–домик… </a:t>
            </a:r>
            <a:r>
              <a:rPr sz="1800" spc="-5" dirty="0">
                <a:solidFill>
                  <a:srgbClr val="FFFF00"/>
                </a:solidFill>
                <a:latin typeface="Times New Roman"/>
                <a:cs typeface="Times New Roman"/>
              </a:rPr>
              <a:t>«Лесная </a:t>
            </a:r>
            <a:r>
              <a:rPr sz="180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1800" spc="-15" dirty="0">
                <a:solidFill>
                  <a:srgbClr val="FFFF00"/>
                </a:solidFill>
                <a:latin typeface="Times New Roman"/>
                <a:cs typeface="Times New Roman"/>
              </a:rPr>
              <a:t>больница»</a:t>
            </a:r>
            <a:r>
              <a:rPr sz="1800" spc="9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1800" spc="-15" dirty="0">
                <a:solidFill>
                  <a:srgbClr val="FFFF00"/>
                </a:solidFill>
                <a:latin typeface="Times New Roman"/>
                <a:cs typeface="Times New Roman"/>
              </a:rPr>
              <a:t>написано.</a:t>
            </a:r>
            <a:r>
              <a:rPr sz="1800" spc="11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FFFF00"/>
                </a:solidFill>
                <a:latin typeface="Times New Roman"/>
                <a:cs typeface="Times New Roman"/>
              </a:rPr>
              <a:t>А</a:t>
            </a:r>
            <a:r>
              <a:rPr sz="1800" spc="-2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FFFF00"/>
                </a:solidFill>
                <a:latin typeface="Times New Roman"/>
                <a:cs typeface="Times New Roman"/>
              </a:rPr>
              <a:t>работала</a:t>
            </a:r>
            <a:r>
              <a:rPr sz="1800" spc="-3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FFFF00"/>
                </a:solidFill>
                <a:latin typeface="Times New Roman"/>
                <a:cs typeface="Times New Roman"/>
              </a:rPr>
              <a:t>там</a:t>
            </a:r>
            <a:r>
              <a:rPr sz="1800" spc="-10" dirty="0">
                <a:solidFill>
                  <a:srgbClr val="FFFF00"/>
                </a:solidFill>
                <a:latin typeface="Times New Roman"/>
                <a:cs typeface="Times New Roman"/>
              </a:rPr>
              <a:t> Лисичка</a:t>
            </a:r>
            <a:r>
              <a:rPr sz="1800" spc="114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FFFF00"/>
                </a:solidFill>
                <a:latin typeface="Times New Roman"/>
                <a:cs typeface="Times New Roman"/>
              </a:rPr>
              <a:t>–</a:t>
            </a:r>
            <a:r>
              <a:rPr sz="1800" spc="-5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1800" spc="5" dirty="0">
                <a:solidFill>
                  <a:srgbClr val="FFFF00"/>
                </a:solidFill>
                <a:latin typeface="Times New Roman"/>
                <a:cs typeface="Times New Roman"/>
              </a:rPr>
              <a:t>медсестричка.</a:t>
            </a:r>
            <a:r>
              <a:rPr sz="1800" spc="-3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rgbClr val="FFFF00"/>
                </a:solidFill>
                <a:latin typeface="Times New Roman"/>
                <a:cs typeface="Times New Roman"/>
              </a:rPr>
              <a:t>Зашла</a:t>
            </a:r>
            <a:r>
              <a:rPr sz="1800" spc="4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FFFF00"/>
                </a:solidFill>
                <a:latin typeface="Times New Roman"/>
                <a:cs typeface="Times New Roman"/>
              </a:rPr>
              <a:t>Коза </a:t>
            </a:r>
            <a:r>
              <a:rPr sz="1800" spc="-434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FFFF00"/>
                </a:solidFill>
                <a:latin typeface="Times New Roman"/>
                <a:cs typeface="Times New Roman"/>
              </a:rPr>
              <a:t>в</a:t>
            </a:r>
            <a:r>
              <a:rPr sz="1800" spc="-1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1800" spc="-35" dirty="0">
                <a:solidFill>
                  <a:srgbClr val="FFFF00"/>
                </a:solidFill>
                <a:latin typeface="Times New Roman"/>
                <a:cs typeface="Times New Roman"/>
              </a:rPr>
              <a:t>больницу,</a:t>
            </a:r>
            <a:r>
              <a:rPr sz="1800" spc="3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FFFF00"/>
                </a:solidFill>
                <a:latin typeface="Times New Roman"/>
                <a:cs typeface="Times New Roman"/>
              </a:rPr>
              <a:t>попросила</a:t>
            </a:r>
            <a:r>
              <a:rPr sz="1800" spc="4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FFFF00"/>
                </a:solidFill>
                <a:latin typeface="Times New Roman"/>
                <a:cs typeface="Times New Roman"/>
              </a:rPr>
              <a:t>помощи</a:t>
            </a:r>
            <a:r>
              <a:rPr sz="1800" spc="-12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FFFF00"/>
                </a:solidFill>
                <a:latin typeface="Times New Roman"/>
                <a:cs typeface="Times New Roman"/>
              </a:rPr>
              <a:t>у</a:t>
            </a:r>
            <a:r>
              <a:rPr sz="1800" spc="2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rgbClr val="FFFF00"/>
                </a:solidFill>
                <a:latin typeface="Times New Roman"/>
                <a:cs typeface="Times New Roman"/>
              </a:rPr>
              <a:t>Лисы.</a:t>
            </a:r>
            <a:r>
              <a:rPr sz="1800" spc="3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FFFF00"/>
                </a:solidFill>
                <a:latin typeface="Times New Roman"/>
                <a:cs typeface="Times New Roman"/>
              </a:rPr>
              <a:t>А</a:t>
            </a:r>
            <a:r>
              <a:rPr sz="1800" spc="-2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rgbClr val="FFFF00"/>
                </a:solidFill>
                <a:latin typeface="Times New Roman"/>
                <a:cs typeface="Times New Roman"/>
              </a:rPr>
              <a:t>Лиса</a:t>
            </a:r>
            <a:r>
              <a:rPr sz="1800" spc="4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FFFF00"/>
                </a:solidFill>
                <a:latin typeface="Times New Roman"/>
                <a:cs typeface="Times New Roman"/>
              </a:rPr>
              <a:t>говорит:</a:t>
            </a:r>
            <a:r>
              <a:rPr sz="1800" spc="-1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FFFF00"/>
                </a:solidFill>
                <a:latin typeface="Times New Roman"/>
                <a:cs typeface="Times New Roman"/>
              </a:rPr>
              <a:t>«Принеси</a:t>
            </a:r>
            <a:r>
              <a:rPr sz="1800" spc="2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rgbClr val="FFFF00"/>
                </a:solidFill>
                <a:latin typeface="Times New Roman"/>
                <a:cs typeface="Times New Roman"/>
              </a:rPr>
              <a:t>мне </a:t>
            </a:r>
            <a:r>
              <a:rPr sz="1800" spc="-5" dirty="0">
                <a:solidFill>
                  <a:srgbClr val="FFFF00"/>
                </a:solidFill>
                <a:latin typeface="Times New Roman"/>
                <a:cs typeface="Times New Roman"/>
              </a:rPr>
              <a:t> двух </a:t>
            </a:r>
            <a:r>
              <a:rPr sz="1800" dirty="0">
                <a:solidFill>
                  <a:srgbClr val="FFFF00"/>
                </a:solidFill>
                <a:latin typeface="Times New Roman"/>
                <a:cs typeface="Times New Roman"/>
              </a:rPr>
              <a:t>курочек, </a:t>
            </a:r>
            <a:r>
              <a:rPr sz="1800" spc="5" dirty="0">
                <a:solidFill>
                  <a:srgbClr val="FFFF00"/>
                </a:solidFill>
                <a:latin typeface="Times New Roman"/>
                <a:cs typeface="Times New Roman"/>
              </a:rPr>
              <a:t>да </a:t>
            </a:r>
            <a:r>
              <a:rPr sz="1800" spc="-20" dirty="0">
                <a:solidFill>
                  <a:srgbClr val="FFFF00"/>
                </a:solidFill>
                <a:latin typeface="Times New Roman"/>
                <a:cs typeface="Times New Roman"/>
              </a:rPr>
              <a:t>пожирней! </a:t>
            </a:r>
            <a:r>
              <a:rPr sz="1800" spc="-60" dirty="0">
                <a:solidFill>
                  <a:srgbClr val="FFFF00"/>
                </a:solidFill>
                <a:latin typeface="Times New Roman"/>
                <a:cs typeface="Times New Roman"/>
              </a:rPr>
              <a:t>Тогда </a:t>
            </a:r>
            <a:r>
              <a:rPr sz="1800" spc="-25" dirty="0">
                <a:solidFill>
                  <a:srgbClr val="FFFF00"/>
                </a:solidFill>
                <a:latin typeface="Times New Roman"/>
                <a:cs typeface="Times New Roman"/>
              </a:rPr>
              <a:t>помогу, </a:t>
            </a:r>
            <a:r>
              <a:rPr sz="1800" spc="-10" dirty="0">
                <a:solidFill>
                  <a:srgbClr val="FFFF00"/>
                </a:solidFill>
                <a:latin typeface="Times New Roman"/>
                <a:cs typeface="Times New Roman"/>
              </a:rPr>
              <a:t>вылечу!» </a:t>
            </a:r>
            <a:r>
              <a:rPr sz="1800" dirty="0">
                <a:solidFill>
                  <a:srgbClr val="FFFF00"/>
                </a:solidFill>
                <a:latin typeface="Times New Roman"/>
                <a:cs typeface="Times New Roman"/>
              </a:rPr>
              <a:t>А </a:t>
            </a:r>
            <a:r>
              <a:rPr sz="1800" spc="-5" dirty="0">
                <a:solidFill>
                  <a:srgbClr val="FFFF00"/>
                </a:solidFill>
                <a:latin typeface="Times New Roman"/>
                <a:cs typeface="Times New Roman"/>
              </a:rPr>
              <a:t>Коза говорит: </a:t>
            </a:r>
            <a:r>
              <a:rPr sz="1800" spc="-20" dirty="0">
                <a:solidFill>
                  <a:srgbClr val="FFFF00"/>
                </a:solidFill>
                <a:latin typeface="Times New Roman"/>
                <a:cs typeface="Times New Roman"/>
              </a:rPr>
              <a:t>«Да </a:t>
            </a:r>
            <a:r>
              <a:rPr sz="1800" spc="-1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1800" spc="-30" dirty="0">
                <a:solidFill>
                  <a:srgbClr val="FFFF00"/>
                </a:solidFill>
                <a:latin typeface="Times New Roman"/>
                <a:cs typeface="Times New Roman"/>
              </a:rPr>
              <a:t>где </a:t>
            </a:r>
            <a:r>
              <a:rPr sz="1800" spc="-15" dirty="0">
                <a:solidFill>
                  <a:srgbClr val="FFFF00"/>
                </a:solidFill>
                <a:latin typeface="Times New Roman"/>
                <a:cs typeface="Times New Roman"/>
              </a:rPr>
              <a:t>же </a:t>
            </a:r>
            <a:r>
              <a:rPr sz="1800" dirty="0">
                <a:solidFill>
                  <a:srgbClr val="FFFF00"/>
                </a:solidFill>
                <a:latin typeface="Times New Roman"/>
                <a:cs typeface="Times New Roman"/>
              </a:rPr>
              <a:t>я возьму тебе курочек, я </a:t>
            </a:r>
            <a:r>
              <a:rPr sz="1800" spc="10" dirty="0">
                <a:solidFill>
                  <a:srgbClr val="FFFF00"/>
                </a:solidFill>
                <a:latin typeface="Times New Roman"/>
                <a:cs typeface="Times New Roman"/>
              </a:rPr>
              <a:t>дороги </a:t>
            </a:r>
            <a:r>
              <a:rPr sz="1800" dirty="0">
                <a:solidFill>
                  <a:srgbClr val="FFFF00"/>
                </a:solidFill>
                <a:latin typeface="Times New Roman"/>
                <a:cs typeface="Times New Roman"/>
              </a:rPr>
              <a:t>в деревню </a:t>
            </a:r>
            <a:r>
              <a:rPr sz="1800" spc="-15" dirty="0">
                <a:solidFill>
                  <a:srgbClr val="FFFF00"/>
                </a:solidFill>
                <a:latin typeface="Times New Roman"/>
                <a:cs typeface="Times New Roman"/>
              </a:rPr>
              <a:t>не </a:t>
            </a:r>
            <a:r>
              <a:rPr sz="1800" spc="-5" dirty="0">
                <a:solidFill>
                  <a:srgbClr val="FFFF00"/>
                </a:solidFill>
                <a:latin typeface="Times New Roman"/>
                <a:cs typeface="Times New Roman"/>
              </a:rPr>
              <a:t>знаю,</a:t>
            </a:r>
            <a:r>
              <a:rPr sz="180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1800" spc="-25" dirty="0">
                <a:solidFill>
                  <a:srgbClr val="FFFF00"/>
                </a:solidFill>
                <a:latin typeface="Times New Roman"/>
                <a:cs typeface="Times New Roman"/>
              </a:rPr>
              <a:t>ножка сильно </a:t>
            </a:r>
            <a:r>
              <a:rPr sz="1800" spc="-2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1800" spc="-30" dirty="0">
                <a:solidFill>
                  <a:srgbClr val="FFFF00"/>
                </a:solidFill>
                <a:latin typeface="Times New Roman"/>
                <a:cs typeface="Times New Roman"/>
              </a:rPr>
              <a:t>болит,</a:t>
            </a:r>
            <a:r>
              <a:rPr sz="1800" spc="-4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1800" spc="-15" dirty="0">
                <a:solidFill>
                  <a:srgbClr val="FFFF00"/>
                </a:solidFill>
                <a:latin typeface="Times New Roman"/>
                <a:cs typeface="Times New Roman"/>
              </a:rPr>
              <a:t>ходить</a:t>
            </a:r>
            <a:r>
              <a:rPr sz="1800" spc="-4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1800" spc="-15" dirty="0">
                <a:solidFill>
                  <a:srgbClr val="FFFF00"/>
                </a:solidFill>
                <a:latin typeface="Times New Roman"/>
                <a:cs typeface="Times New Roman"/>
              </a:rPr>
              <a:t>не</a:t>
            </a:r>
            <a:r>
              <a:rPr sz="1800" spc="4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1800" spc="5" dirty="0">
                <a:solidFill>
                  <a:srgbClr val="FFFF00"/>
                </a:solidFill>
                <a:latin typeface="Times New Roman"/>
                <a:cs typeface="Times New Roman"/>
              </a:rPr>
              <a:t>могу…»</a:t>
            </a:r>
            <a:r>
              <a:rPr sz="1800" spc="-6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1800" spc="-50" dirty="0">
                <a:solidFill>
                  <a:srgbClr val="FFFF00"/>
                </a:solidFill>
                <a:latin typeface="Times New Roman"/>
                <a:cs typeface="Times New Roman"/>
              </a:rPr>
              <a:t>«Уходи </a:t>
            </a:r>
            <a:r>
              <a:rPr sz="1800" spc="-15" dirty="0">
                <a:solidFill>
                  <a:srgbClr val="FFFF00"/>
                </a:solidFill>
                <a:latin typeface="Times New Roman"/>
                <a:cs typeface="Times New Roman"/>
              </a:rPr>
              <a:t>тогда!»,</a:t>
            </a:r>
            <a:r>
              <a:rPr sz="1800" spc="1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FFFF00"/>
                </a:solidFill>
                <a:latin typeface="Times New Roman"/>
                <a:cs typeface="Times New Roman"/>
              </a:rPr>
              <a:t>-</a:t>
            </a:r>
            <a:r>
              <a:rPr sz="1800" spc="2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FFFF00"/>
                </a:solidFill>
                <a:latin typeface="Times New Roman"/>
                <a:cs typeface="Times New Roman"/>
              </a:rPr>
              <a:t>закричала</a:t>
            </a:r>
            <a:r>
              <a:rPr sz="1800" spc="4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rgbClr val="FFFF00"/>
                </a:solidFill>
                <a:latin typeface="Times New Roman"/>
                <a:cs typeface="Times New Roman"/>
              </a:rPr>
              <a:t>Лиса</a:t>
            </a:r>
            <a:r>
              <a:rPr sz="1800" spc="4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FFFF00"/>
                </a:solidFill>
                <a:latin typeface="Times New Roman"/>
                <a:cs typeface="Times New Roman"/>
              </a:rPr>
              <a:t>и</a:t>
            </a:r>
            <a:r>
              <a:rPr sz="1800" spc="1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rgbClr val="FFFF00"/>
                </a:solidFill>
                <a:latin typeface="Times New Roman"/>
                <a:cs typeface="Times New Roman"/>
              </a:rPr>
              <a:t>прогнала </a:t>
            </a:r>
            <a:r>
              <a:rPr sz="1800" spc="-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1800" spc="-55" dirty="0">
                <a:solidFill>
                  <a:srgbClr val="FFFF00"/>
                </a:solidFill>
                <a:latin typeface="Times New Roman"/>
                <a:cs typeface="Times New Roman"/>
              </a:rPr>
              <a:t>Козу.</a:t>
            </a:r>
            <a:r>
              <a:rPr sz="1800" spc="-4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FFFF00"/>
                </a:solidFill>
                <a:latin typeface="Times New Roman"/>
                <a:cs typeface="Times New Roman"/>
              </a:rPr>
              <a:t>Опять</a:t>
            </a:r>
            <a:r>
              <a:rPr sz="1800" spc="-4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1800" spc="-20" dirty="0">
                <a:solidFill>
                  <a:srgbClr val="FFFF00"/>
                </a:solidFill>
                <a:latin typeface="Times New Roman"/>
                <a:cs typeface="Times New Roman"/>
              </a:rPr>
              <a:t>заплакала</a:t>
            </a:r>
            <a:r>
              <a:rPr sz="1800" spc="114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FFFF00"/>
                </a:solidFill>
                <a:latin typeface="Times New Roman"/>
                <a:cs typeface="Times New Roman"/>
              </a:rPr>
              <a:t>Коза</a:t>
            </a:r>
            <a:r>
              <a:rPr sz="1800" spc="-10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FFFF00"/>
                </a:solidFill>
                <a:latin typeface="Times New Roman"/>
                <a:cs typeface="Times New Roman"/>
              </a:rPr>
              <a:t>и</a:t>
            </a:r>
            <a:r>
              <a:rPr sz="1800" spc="2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1800" spc="-15" dirty="0">
                <a:solidFill>
                  <a:srgbClr val="FFFF00"/>
                </a:solidFill>
                <a:latin typeface="Times New Roman"/>
                <a:cs typeface="Times New Roman"/>
              </a:rPr>
              <a:t>пошла</a:t>
            </a:r>
            <a:r>
              <a:rPr sz="1800" spc="4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1800" spc="-15" dirty="0">
                <a:solidFill>
                  <a:srgbClr val="FFFF00"/>
                </a:solidFill>
                <a:latin typeface="Times New Roman"/>
                <a:cs typeface="Times New Roman"/>
              </a:rPr>
              <a:t>дальше…</a:t>
            </a:r>
            <a:endParaRPr sz="1800">
              <a:latin typeface="Times New Roman"/>
              <a:cs typeface="Times New Roman"/>
            </a:endParaRPr>
          </a:p>
        </p:txBody>
      </p:sp>
      <p:pic>
        <p:nvPicPr>
          <p:cNvPr id="21" name="object 21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256031" y="3136392"/>
            <a:ext cx="3904488" cy="3721606"/>
          </a:xfrm>
          <a:prstGeom prst="rect">
            <a:avLst/>
          </a:prstGeom>
        </p:spPr>
      </p:pic>
      <p:pic>
        <p:nvPicPr>
          <p:cNvPr id="2052" name="Picture 4" descr="https://gas-kvas.com/grafic/uploads/posts/2024-01/gas-kvas-com-p-lisa-iz-skazki-dlya-detei-na-prozrachnom-f-22.png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6179" y="2640328"/>
            <a:ext cx="2896156" cy="3940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-38104"/>
            <a:ext cx="9144000" cy="6858000"/>
            <a:chOff x="0" y="0"/>
            <a:chExt cx="9144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4000" cy="6857996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74904" y="1993392"/>
              <a:ext cx="3525012" cy="1403603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74904" y="2734055"/>
              <a:ext cx="3698748" cy="1403603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74904" y="3483864"/>
              <a:ext cx="2409444" cy="1403604"/>
            </a:xfrm>
            <a:prstGeom prst="rect">
              <a:avLst/>
            </a:prstGeom>
          </p:spPr>
        </p:pic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762965" y="2162632"/>
            <a:ext cx="2733040" cy="226568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 marR="5080" algn="just">
              <a:lnSpc>
                <a:spcPct val="99900"/>
              </a:lnSpc>
              <a:spcBef>
                <a:spcPts val="110"/>
              </a:spcBef>
            </a:pPr>
            <a:r>
              <a:rPr sz="4900" spc="-5" dirty="0">
                <a:solidFill>
                  <a:srgbClr val="FFFFFF"/>
                </a:solidFill>
              </a:rPr>
              <a:t>Оцените </a:t>
            </a:r>
            <a:r>
              <a:rPr sz="4900" dirty="0">
                <a:solidFill>
                  <a:srgbClr val="FFFFFF"/>
                </a:solidFill>
              </a:rPr>
              <a:t> </a:t>
            </a:r>
            <a:r>
              <a:rPr sz="4900" spc="-20" dirty="0">
                <a:solidFill>
                  <a:srgbClr val="FFFFFF"/>
                </a:solidFill>
              </a:rPr>
              <a:t>п</a:t>
            </a:r>
            <a:r>
              <a:rPr sz="4900" dirty="0">
                <a:solidFill>
                  <a:srgbClr val="FFFFFF"/>
                </a:solidFill>
              </a:rPr>
              <a:t>о</a:t>
            </a:r>
            <a:r>
              <a:rPr sz="4900" spc="-20" dirty="0">
                <a:solidFill>
                  <a:srgbClr val="FFFFFF"/>
                </a:solidFill>
              </a:rPr>
              <a:t>с</a:t>
            </a:r>
            <a:r>
              <a:rPr sz="4900" dirty="0">
                <a:solidFill>
                  <a:srgbClr val="FFFFFF"/>
                </a:solidFill>
              </a:rPr>
              <a:t>туп</a:t>
            </a:r>
            <a:r>
              <a:rPr sz="4900" spc="-15" dirty="0">
                <a:solidFill>
                  <a:srgbClr val="FFFFFF"/>
                </a:solidFill>
              </a:rPr>
              <a:t>о</a:t>
            </a:r>
            <a:r>
              <a:rPr sz="4900" dirty="0">
                <a:solidFill>
                  <a:srgbClr val="FFFFFF"/>
                </a:solidFill>
              </a:rPr>
              <a:t>к  </a:t>
            </a:r>
            <a:r>
              <a:rPr sz="4900" spc="5" dirty="0">
                <a:solidFill>
                  <a:srgbClr val="FFFFFF"/>
                </a:solidFill>
              </a:rPr>
              <a:t>Лисы</a:t>
            </a:r>
            <a:endParaRPr sz="4900"/>
          </a:p>
        </p:txBody>
      </p:sp>
      <p:grpSp>
        <p:nvGrpSpPr>
          <p:cNvPr id="8" name="object 8"/>
          <p:cNvGrpSpPr/>
          <p:nvPr/>
        </p:nvGrpSpPr>
        <p:grpSpPr>
          <a:xfrm>
            <a:off x="3776471" y="694944"/>
            <a:ext cx="2331720" cy="877824"/>
            <a:chOff x="3776471" y="694944"/>
            <a:chExt cx="2331720" cy="877824"/>
          </a:xfrm>
        </p:grpSpPr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776471" y="694944"/>
              <a:ext cx="960120" cy="877824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148071" y="694944"/>
              <a:ext cx="960120" cy="877824"/>
            </a:xfrm>
            <a:prstGeom prst="rect">
              <a:avLst/>
            </a:prstGeom>
          </p:spPr>
        </p:pic>
      </p:grpSp>
      <p:pic>
        <p:nvPicPr>
          <p:cNvPr id="12" name="Picture 4" descr="https://gas-kvas.com/grafic/uploads/posts/2024-01/gas-kvas-com-p-lisa-iz-skazki-dlya-detei-na-prozrachnom-f-22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0113" y="2286000"/>
            <a:ext cx="2896156" cy="3940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4000" cy="6857999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37160" y="228600"/>
              <a:ext cx="7347204" cy="461772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37160" y="475487"/>
              <a:ext cx="1504188" cy="461772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353311" y="475487"/>
              <a:ext cx="388619" cy="461772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499616" y="475487"/>
              <a:ext cx="3232404" cy="461772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443984" y="475487"/>
              <a:ext cx="388620" cy="461772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590288" y="475487"/>
              <a:ext cx="3012948" cy="461772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37160" y="722376"/>
              <a:ext cx="7356348" cy="461772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37160" y="960119"/>
              <a:ext cx="7127748" cy="461772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37160" y="1207008"/>
              <a:ext cx="7338059" cy="461772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37160" y="1453896"/>
              <a:ext cx="2089404" cy="461772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938527" y="1453896"/>
              <a:ext cx="388619" cy="461772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2093976" y="1453896"/>
              <a:ext cx="2446020" cy="461772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4251959" y="1453896"/>
              <a:ext cx="352043" cy="461772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4370832" y="1453896"/>
              <a:ext cx="1659636" cy="461772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5742432" y="1453896"/>
              <a:ext cx="352043" cy="461772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5861303" y="1453896"/>
              <a:ext cx="1376172" cy="461772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37160" y="1691639"/>
              <a:ext cx="5372100" cy="461772"/>
            </a:xfrm>
            <a:prstGeom prst="rect">
              <a:avLst/>
            </a:prstGeom>
          </p:spPr>
        </p:pic>
      </p:grpSp>
      <p:sp>
        <p:nvSpPr>
          <p:cNvPr id="21" name="object 21"/>
          <p:cNvSpPr txBox="1"/>
          <p:nvPr/>
        </p:nvSpPr>
        <p:spPr>
          <a:xfrm>
            <a:off x="258470" y="281114"/>
            <a:ext cx="7161530" cy="173228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550" dirty="0">
                <a:solidFill>
                  <a:srgbClr val="FFFFFF"/>
                </a:solidFill>
                <a:latin typeface="Times New Roman"/>
                <a:cs typeface="Times New Roman"/>
              </a:rPr>
              <a:t>Идет</a:t>
            </a:r>
            <a:r>
              <a:rPr sz="1550" spc="6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550" spc="10" dirty="0">
                <a:solidFill>
                  <a:srgbClr val="FFFFFF"/>
                </a:solidFill>
                <a:latin typeface="Times New Roman"/>
                <a:cs typeface="Times New Roman"/>
              </a:rPr>
              <a:t>Коза</a:t>
            </a:r>
            <a:r>
              <a:rPr sz="1550" spc="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550" spc="15" dirty="0">
                <a:solidFill>
                  <a:srgbClr val="FFFFFF"/>
                </a:solidFill>
                <a:latin typeface="Times New Roman"/>
                <a:cs typeface="Times New Roman"/>
              </a:rPr>
              <a:t>дальше</a:t>
            </a:r>
            <a:r>
              <a:rPr sz="1550" spc="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550" spc="15" dirty="0">
                <a:solidFill>
                  <a:srgbClr val="FFFFFF"/>
                </a:solidFill>
                <a:latin typeface="Times New Roman"/>
                <a:cs typeface="Times New Roman"/>
              </a:rPr>
              <a:t>и</a:t>
            </a:r>
            <a:r>
              <a:rPr sz="155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550" spc="15" dirty="0">
                <a:solidFill>
                  <a:srgbClr val="FFFFFF"/>
                </a:solidFill>
                <a:latin typeface="Times New Roman"/>
                <a:cs typeface="Times New Roman"/>
              </a:rPr>
              <a:t>видит</a:t>
            </a:r>
            <a:r>
              <a:rPr sz="1550" spc="7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550" spc="15" dirty="0">
                <a:solidFill>
                  <a:srgbClr val="FFFFFF"/>
                </a:solidFill>
                <a:latin typeface="Times New Roman"/>
                <a:cs typeface="Times New Roman"/>
              </a:rPr>
              <a:t>большую</a:t>
            </a:r>
            <a:r>
              <a:rPr sz="1550" spc="9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550" dirty="0">
                <a:solidFill>
                  <a:srgbClr val="FFFFFF"/>
                </a:solidFill>
                <a:latin typeface="Times New Roman"/>
                <a:cs typeface="Times New Roman"/>
              </a:rPr>
              <a:t>двухэтажную</a:t>
            </a:r>
            <a:r>
              <a:rPr sz="1550" spc="2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550" spc="-5" dirty="0">
                <a:solidFill>
                  <a:srgbClr val="FFFFFF"/>
                </a:solidFill>
                <a:latin typeface="Times New Roman"/>
                <a:cs typeface="Times New Roman"/>
              </a:rPr>
              <a:t>берлогу.</a:t>
            </a:r>
            <a:r>
              <a:rPr sz="155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550" spc="-15" dirty="0">
                <a:solidFill>
                  <a:srgbClr val="FFFFFF"/>
                </a:solidFill>
                <a:latin typeface="Times New Roman"/>
                <a:cs typeface="Times New Roman"/>
              </a:rPr>
              <a:t>На</a:t>
            </a:r>
            <a:r>
              <a:rPr sz="1550" spc="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550" spc="15" dirty="0">
                <a:solidFill>
                  <a:srgbClr val="FFFFFF"/>
                </a:solidFill>
                <a:latin typeface="Times New Roman"/>
                <a:cs typeface="Times New Roman"/>
              </a:rPr>
              <a:t>вывеске</a:t>
            </a:r>
            <a:r>
              <a:rPr sz="1550" spc="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550" spc="30" dirty="0">
                <a:solidFill>
                  <a:srgbClr val="FFFFFF"/>
                </a:solidFill>
                <a:latin typeface="Times New Roman"/>
                <a:cs typeface="Times New Roman"/>
              </a:rPr>
              <a:t>написано</a:t>
            </a:r>
            <a:endParaRPr sz="1550">
              <a:latin typeface="Times New Roman"/>
              <a:cs typeface="Times New Roman"/>
            </a:endParaRPr>
          </a:p>
          <a:p>
            <a:pPr marL="12700" marR="5080">
              <a:lnSpc>
                <a:spcPct val="103099"/>
              </a:lnSpc>
              <a:spcBef>
                <a:spcPts val="30"/>
              </a:spcBef>
            </a:pPr>
            <a:r>
              <a:rPr sz="1550" dirty="0">
                <a:solidFill>
                  <a:srgbClr val="FFFFFF"/>
                </a:solidFill>
                <a:latin typeface="Times New Roman"/>
                <a:cs typeface="Times New Roman"/>
              </a:rPr>
              <a:t>«Хозяин </a:t>
            </a:r>
            <a:r>
              <a:rPr sz="1550" spc="40" dirty="0">
                <a:solidFill>
                  <a:srgbClr val="FFFFFF"/>
                </a:solidFill>
                <a:latin typeface="Times New Roman"/>
                <a:cs typeface="Times New Roman"/>
              </a:rPr>
              <a:t>леса </a:t>
            </a:r>
            <a:r>
              <a:rPr sz="1550" spc="15" dirty="0">
                <a:solidFill>
                  <a:srgbClr val="FFFFFF"/>
                </a:solidFill>
                <a:latin typeface="Times New Roman"/>
                <a:cs typeface="Times New Roman"/>
              </a:rPr>
              <a:t>– </a:t>
            </a:r>
            <a:r>
              <a:rPr sz="1550" spc="5" dirty="0">
                <a:solidFill>
                  <a:srgbClr val="FFFFFF"/>
                </a:solidFill>
                <a:latin typeface="Times New Roman"/>
                <a:cs typeface="Times New Roman"/>
              </a:rPr>
              <a:t>Медведь». «Вот </a:t>
            </a:r>
            <a:r>
              <a:rPr sz="1550" spc="30" dirty="0">
                <a:solidFill>
                  <a:srgbClr val="FFFFFF"/>
                </a:solidFill>
                <a:latin typeface="Times New Roman"/>
                <a:cs typeface="Times New Roman"/>
              </a:rPr>
              <a:t>кто </a:t>
            </a:r>
            <a:r>
              <a:rPr sz="1550" spc="25" dirty="0">
                <a:solidFill>
                  <a:srgbClr val="FFFFFF"/>
                </a:solidFill>
                <a:latin typeface="Times New Roman"/>
                <a:cs typeface="Times New Roman"/>
              </a:rPr>
              <a:t>мне </a:t>
            </a:r>
            <a:r>
              <a:rPr sz="1550" spc="10" dirty="0">
                <a:solidFill>
                  <a:srgbClr val="FFFFFF"/>
                </a:solidFill>
                <a:latin typeface="Times New Roman"/>
                <a:cs typeface="Times New Roman"/>
              </a:rPr>
              <a:t>поможет </a:t>
            </a:r>
            <a:r>
              <a:rPr sz="1550" spc="15" dirty="0">
                <a:solidFill>
                  <a:srgbClr val="FFFFFF"/>
                </a:solidFill>
                <a:latin typeface="Times New Roman"/>
                <a:cs typeface="Times New Roman"/>
              </a:rPr>
              <a:t>– </a:t>
            </a:r>
            <a:r>
              <a:rPr sz="1550" spc="5" dirty="0">
                <a:solidFill>
                  <a:srgbClr val="FFFFFF"/>
                </a:solidFill>
                <a:latin typeface="Times New Roman"/>
                <a:cs typeface="Times New Roman"/>
              </a:rPr>
              <a:t>Медведь! </a:t>
            </a:r>
            <a:r>
              <a:rPr sz="1550" spc="25" dirty="0">
                <a:solidFill>
                  <a:srgbClr val="FFFFFF"/>
                </a:solidFill>
                <a:latin typeface="Times New Roman"/>
                <a:cs typeface="Times New Roman"/>
              </a:rPr>
              <a:t>Он </a:t>
            </a:r>
            <a:r>
              <a:rPr sz="1550" spc="5" dirty="0">
                <a:solidFill>
                  <a:srgbClr val="FFFFFF"/>
                </a:solidFill>
                <a:latin typeface="Times New Roman"/>
                <a:cs typeface="Times New Roman"/>
              </a:rPr>
              <a:t>ведь </a:t>
            </a:r>
            <a:r>
              <a:rPr sz="1550" spc="-5" dirty="0">
                <a:solidFill>
                  <a:srgbClr val="FFFFFF"/>
                </a:solidFill>
                <a:latin typeface="Times New Roman"/>
                <a:cs typeface="Times New Roman"/>
              </a:rPr>
              <a:t>хозяин</a:t>
            </a:r>
            <a:r>
              <a:rPr sz="155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550" spc="35" dirty="0">
                <a:solidFill>
                  <a:srgbClr val="FFFFFF"/>
                </a:solidFill>
                <a:latin typeface="Times New Roman"/>
                <a:cs typeface="Times New Roman"/>
              </a:rPr>
              <a:t>леса, </a:t>
            </a:r>
            <a:r>
              <a:rPr sz="1550" spc="-37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550" spc="15" dirty="0">
                <a:solidFill>
                  <a:srgbClr val="FFFFFF"/>
                </a:solidFill>
                <a:latin typeface="Times New Roman"/>
                <a:cs typeface="Times New Roman"/>
              </a:rPr>
              <a:t>всех</a:t>
            </a:r>
            <a:r>
              <a:rPr sz="1550" spc="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550" spc="10" dirty="0">
                <a:solidFill>
                  <a:srgbClr val="FFFFFF"/>
                </a:solidFill>
                <a:latin typeface="Times New Roman"/>
                <a:cs typeface="Times New Roman"/>
              </a:rPr>
              <a:t>главней,</a:t>
            </a:r>
            <a:r>
              <a:rPr sz="155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550" spc="15" dirty="0">
                <a:solidFill>
                  <a:srgbClr val="FFFFFF"/>
                </a:solidFill>
                <a:latin typeface="Times New Roman"/>
                <a:cs typeface="Times New Roman"/>
              </a:rPr>
              <a:t>он</a:t>
            </a:r>
            <a:r>
              <a:rPr sz="1550" spc="5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550" spc="20" dirty="0">
                <a:solidFill>
                  <a:srgbClr val="FFFFFF"/>
                </a:solidFill>
                <a:latin typeface="Times New Roman"/>
                <a:cs typeface="Times New Roman"/>
              </a:rPr>
              <a:t>следит</a:t>
            </a:r>
            <a:r>
              <a:rPr sz="155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550" spc="20" dirty="0">
                <a:solidFill>
                  <a:srgbClr val="FFFFFF"/>
                </a:solidFill>
                <a:latin typeface="Times New Roman"/>
                <a:cs typeface="Times New Roman"/>
              </a:rPr>
              <a:t>за</a:t>
            </a:r>
            <a:r>
              <a:rPr sz="155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550" spc="10" dirty="0">
                <a:solidFill>
                  <a:srgbClr val="FFFFFF"/>
                </a:solidFill>
                <a:latin typeface="Times New Roman"/>
                <a:cs typeface="Times New Roman"/>
              </a:rPr>
              <a:t>порядком</a:t>
            </a:r>
            <a:r>
              <a:rPr sz="1550" spc="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550" spc="15" dirty="0">
                <a:solidFill>
                  <a:srgbClr val="FFFFFF"/>
                </a:solidFill>
                <a:latin typeface="Times New Roman"/>
                <a:cs typeface="Times New Roman"/>
              </a:rPr>
              <a:t>в</a:t>
            </a:r>
            <a:r>
              <a:rPr sz="155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550" spc="45" dirty="0">
                <a:solidFill>
                  <a:srgbClr val="FFFFFF"/>
                </a:solidFill>
                <a:latin typeface="Times New Roman"/>
                <a:cs typeface="Times New Roman"/>
              </a:rPr>
              <a:t>лесу».</a:t>
            </a:r>
            <a:r>
              <a:rPr sz="1550" spc="-6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550" spc="20" dirty="0">
                <a:solidFill>
                  <a:srgbClr val="FFFFFF"/>
                </a:solidFill>
                <a:latin typeface="Times New Roman"/>
                <a:cs typeface="Times New Roman"/>
              </a:rPr>
              <a:t>Зашла</a:t>
            </a:r>
            <a:r>
              <a:rPr sz="1550" spc="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550" spc="10" dirty="0">
                <a:solidFill>
                  <a:srgbClr val="FFFFFF"/>
                </a:solidFill>
                <a:latin typeface="Times New Roman"/>
                <a:cs typeface="Times New Roman"/>
              </a:rPr>
              <a:t>Коза</a:t>
            </a:r>
            <a:r>
              <a:rPr sz="155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550" spc="15" dirty="0">
                <a:solidFill>
                  <a:srgbClr val="FFFFFF"/>
                </a:solidFill>
                <a:latin typeface="Times New Roman"/>
                <a:cs typeface="Times New Roman"/>
              </a:rPr>
              <a:t>к</a:t>
            </a:r>
            <a:r>
              <a:rPr sz="155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550" spc="5" dirty="0">
                <a:solidFill>
                  <a:srgbClr val="FFFFFF"/>
                </a:solidFill>
                <a:latin typeface="Times New Roman"/>
                <a:cs typeface="Times New Roman"/>
              </a:rPr>
              <a:t>Медведю,</a:t>
            </a:r>
            <a:r>
              <a:rPr sz="1550" spc="7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550" spc="15" dirty="0">
                <a:solidFill>
                  <a:srgbClr val="FFFFFF"/>
                </a:solidFill>
                <a:latin typeface="Times New Roman"/>
                <a:cs typeface="Times New Roman"/>
              </a:rPr>
              <a:t>поведала</a:t>
            </a:r>
            <a:r>
              <a:rPr sz="1550" spc="6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550" spc="15" dirty="0">
                <a:solidFill>
                  <a:srgbClr val="FFFFFF"/>
                </a:solidFill>
                <a:latin typeface="Times New Roman"/>
                <a:cs typeface="Times New Roman"/>
              </a:rPr>
              <a:t>о </a:t>
            </a:r>
            <a:r>
              <a:rPr sz="155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550" spc="15" dirty="0">
                <a:solidFill>
                  <a:srgbClr val="FFFFFF"/>
                </a:solidFill>
                <a:latin typeface="Times New Roman"/>
                <a:cs typeface="Times New Roman"/>
              </a:rPr>
              <a:t>своем </a:t>
            </a:r>
            <a:r>
              <a:rPr sz="1550" spc="5" dirty="0">
                <a:solidFill>
                  <a:srgbClr val="FFFFFF"/>
                </a:solidFill>
                <a:latin typeface="Times New Roman"/>
                <a:cs typeface="Times New Roman"/>
              </a:rPr>
              <a:t>горе… </a:t>
            </a:r>
            <a:r>
              <a:rPr sz="1550" spc="10" dirty="0">
                <a:solidFill>
                  <a:srgbClr val="FFFFFF"/>
                </a:solidFill>
                <a:latin typeface="Times New Roman"/>
                <a:cs typeface="Times New Roman"/>
              </a:rPr>
              <a:t>Пожаловалась…</a:t>
            </a:r>
            <a:r>
              <a:rPr sz="155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550" spc="25" dirty="0">
                <a:solidFill>
                  <a:srgbClr val="FFFFFF"/>
                </a:solidFill>
                <a:latin typeface="Times New Roman"/>
                <a:cs typeface="Times New Roman"/>
              </a:rPr>
              <a:t>А </a:t>
            </a:r>
            <a:r>
              <a:rPr sz="1550" spc="5" dirty="0">
                <a:solidFill>
                  <a:srgbClr val="FFFFFF"/>
                </a:solidFill>
                <a:latin typeface="Times New Roman"/>
                <a:cs typeface="Times New Roman"/>
              </a:rPr>
              <a:t>Медведь говорит: </a:t>
            </a:r>
            <a:r>
              <a:rPr sz="1550" spc="-5" dirty="0">
                <a:solidFill>
                  <a:srgbClr val="FFFFFF"/>
                </a:solidFill>
                <a:latin typeface="Times New Roman"/>
                <a:cs typeface="Times New Roman"/>
              </a:rPr>
              <a:t>«Не</a:t>
            </a:r>
            <a:r>
              <a:rPr sz="155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550" spc="10" dirty="0">
                <a:solidFill>
                  <a:srgbClr val="FFFFFF"/>
                </a:solidFill>
                <a:latin typeface="Times New Roman"/>
                <a:cs typeface="Times New Roman"/>
              </a:rPr>
              <a:t>печалься, Коза! </a:t>
            </a:r>
            <a:r>
              <a:rPr sz="1550" spc="20" dirty="0">
                <a:solidFill>
                  <a:srgbClr val="FFFFFF"/>
                </a:solidFill>
                <a:latin typeface="Times New Roman"/>
                <a:cs typeface="Times New Roman"/>
              </a:rPr>
              <a:t>Я тебе </a:t>
            </a:r>
            <a:r>
              <a:rPr sz="1550" spc="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550" spc="20" dirty="0">
                <a:solidFill>
                  <a:srgbClr val="FFFFFF"/>
                </a:solidFill>
                <a:latin typeface="Times New Roman"/>
                <a:cs typeface="Times New Roman"/>
              </a:rPr>
              <a:t>помогу… </a:t>
            </a:r>
            <a:r>
              <a:rPr sz="1550" spc="-10" dirty="0">
                <a:solidFill>
                  <a:srgbClr val="FFFFFF"/>
                </a:solidFill>
                <a:latin typeface="Times New Roman"/>
                <a:cs typeface="Times New Roman"/>
              </a:rPr>
              <a:t>Только </a:t>
            </a:r>
            <a:r>
              <a:rPr sz="1550" spc="15" dirty="0">
                <a:solidFill>
                  <a:srgbClr val="FFFFFF"/>
                </a:solidFill>
                <a:latin typeface="Times New Roman"/>
                <a:cs typeface="Times New Roman"/>
              </a:rPr>
              <a:t>у </a:t>
            </a:r>
            <a:r>
              <a:rPr sz="1550" spc="25" dirty="0">
                <a:solidFill>
                  <a:srgbClr val="FFFFFF"/>
                </a:solidFill>
                <a:latin typeface="Times New Roman"/>
                <a:cs typeface="Times New Roman"/>
              </a:rPr>
              <a:t>нас </a:t>
            </a:r>
            <a:r>
              <a:rPr sz="1550" spc="10" dirty="0">
                <a:solidFill>
                  <a:srgbClr val="FFFFFF"/>
                </a:solidFill>
                <a:latin typeface="Times New Roman"/>
                <a:cs typeface="Times New Roman"/>
              </a:rPr>
              <a:t>скоро </a:t>
            </a:r>
            <a:r>
              <a:rPr sz="1550" spc="40" dirty="0">
                <a:solidFill>
                  <a:srgbClr val="FFFFFF"/>
                </a:solidFill>
                <a:latin typeface="Times New Roman"/>
                <a:cs typeface="Times New Roman"/>
              </a:rPr>
              <a:t>лесные </a:t>
            </a:r>
            <a:r>
              <a:rPr sz="1550" spc="15" dirty="0">
                <a:solidFill>
                  <a:srgbClr val="FFFFFF"/>
                </a:solidFill>
                <a:latin typeface="Times New Roman"/>
                <a:cs typeface="Times New Roman"/>
              </a:rPr>
              <a:t>выборы, </a:t>
            </a:r>
            <a:r>
              <a:rPr sz="1550" spc="30" dirty="0">
                <a:solidFill>
                  <a:srgbClr val="FFFFFF"/>
                </a:solidFill>
                <a:latin typeface="Times New Roman"/>
                <a:cs typeface="Times New Roman"/>
              </a:rPr>
              <a:t>ты </a:t>
            </a:r>
            <a:r>
              <a:rPr sz="1550" spc="20" dirty="0">
                <a:solidFill>
                  <a:srgbClr val="FFFFFF"/>
                </a:solidFill>
                <a:latin typeface="Times New Roman"/>
                <a:cs typeface="Times New Roman"/>
              </a:rPr>
              <a:t>проголосуй за </a:t>
            </a:r>
            <a:r>
              <a:rPr sz="1550" spc="25" dirty="0">
                <a:solidFill>
                  <a:srgbClr val="FFFFFF"/>
                </a:solidFill>
                <a:latin typeface="Times New Roman"/>
                <a:cs typeface="Times New Roman"/>
              </a:rPr>
              <a:t>меня на </a:t>
            </a:r>
            <a:r>
              <a:rPr sz="1550" spc="15" dirty="0">
                <a:solidFill>
                  <a:srgbClr val="FFFFFF"/>
                </a:solidFill>
                <a:latin typeface="Times New Roman"/>
                <a:cs typeface="Times New Roman"/>
              </a:rPr>
              <a:t>выборах </a:t>
            </a:r>
            <a:r>
              <a:rPr sz="155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550" dirty="0">
                <a:solidFill>
                  <a:srgbClr val="FFFFFF"/>
                </a:solidFill>
                <a:latin typeface="Times New Roman"/>
                <a:cs typeface="Times New Roman"/>
              </a:rPr>
              <a:t>нового</a:t>
            </a:r>
            <a:r>
              <a:rPr sz="155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550" dirty="0">
                <a:solidFill>
                  <a:srgbClr val="FFFFFF"/>
                </a:solidFill>
                <a:latin typeface="Times New Roman"/>
                <a:cs typeface="Times New Roman"/>
              </a:rPr>
              <a:t>хозяина</a:t>
            </a:r>
            <a:r>
              <a:rPr sz="155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550" spc="40" dirty="0">
                <a:solidFill>
                  <a:srgbClr val="FFFFFF"/>
                </a:solidFill>
                <a:latin typeface="Times New Roman"/>
                <a:cs typeface="Times New Roman"/>
              </a:rPr>
              <a:t>леса </a:t>
            </a:r>
            <a:r>
              <a:rPr sz="1550" spc="15" dirty="0">
                <a:solidFill>
                  <a:srgbClr val="FFFFFF"/>
                </a:solidFill>
                <a:latin typeface="Times New Roman"/>
                <a:cs typeface="Times New Roman"/>
              </a:rPr>
              <a:t>– </a:t>
            </a:r>
            <a:r>
              <a:rPr sz="1550" dirty="0">
                <a:solidFill>
                  <a:srgbClr val="FFFFFF"/>
                </a:solidFill>
                <a:latin typeface="Times New Roman"/>
                <a:cs typeface="Times New Roman"/>
              </a:rPr>
              <a:t>тогда </a:t>
            </a:r>
            <a:r>
              <a:rPr sz="1550" spc="25" dirty="0">
                <a:solidFill>
                  <a:srgbClr val="FFFFFF"/>
                </a:solidFill>
                <a:latin typeface="Times New Roman"/>
                <a:cs typeface="Times New Roman"/>
              </a:rPr>
              <a:t>сразу </a:t>
            </a:r>
            <a:r>
              <a:rPr sz="1550" spc="-5" dirty="0">
                <a:solidFill>
                  <a:srgbClr val="FFFFFF"/>
                </a:solidFill>
                <a:latin typeface="Times New Roman"/>
                <a:cs typeface="Times New Roman"/>
              </a:rPr>
              <a:t>помогу. </a:t>
            </a:r>
            <a:r>
              <a:rPr sz="1550" spc="5" dirty="0">
                <a:solidFill>
                  <a:srgbClr val="FFFFFF"/>
                </a:solidFill>
                <a:latin typeface="Times New Roman"/>
                <a:cs typeface="Times New Roman"/>
              </a:rPr>
              <a:t>«Эх, </a:t>
            </a:r>
            <a:r>
              <a:rPr sz="1550" spc="10" dirty="0">
                <a:solidFill>
                  <a:srgbClr val="FFFFFF"/>
                </a:solidFill>
                <a:latin typeface="Times New Roman"/>
                <a:cs typeface="Times New Roman"/>
              </a:rPr>
              <a:t>- </a:t>
            </a:r>
            <a:r>
              <a:rPr sz="1550" spc="5" dirty="0">
                <a:solidFill>
                  <a:srgbClr val="FFFFFF"/>
                </a:solidFill>
                <a:latin typeface="Times New Roman"/>
                <a:cs typeface="Times New Roman"/>
              </a:rPr>
              <a:t>подумала </a:t>
            </a:r>
            <a:r>
              <a:rPr sz="1550" spc="10" dirty="0">
                <a:solidFill>
                  <a:srgbClr val="FFFFFF"/>
                </a:solidFill>
                <a:latin typeface="Times New Roman"/>
                <a:cs typeface="Times New Roman"/>
              </a:rPr>
              <a:t>Коза, - </a:t>
            </a:r>
            <a:r>
              <a:rPr sz="1550" spc="15" dirty="0">
                <a:solidFill>
                  <a:srgbClr val="FFFFFF"/>
                </a:solidFill>
                <a:latin typeface="Times New Roman"/>
                <a:cs typeface="Times New Roman"/>
              </a:rPr>
              <a:t>и </a:t>
            </a:r>
            <a:r>
              <a:rPr sz="1550" spc="30" dirty="0">
                <a:solidFill>
                  <a:srgbClr val="FFFFFF"/>
                </a:solidFill>
                <a:latin typeface="Times New Roman"/>
                <a:cs typeface="Times New Roman"/>
              </a:rPr>
              <a:t>ты </a:t>
            </a:r>
            <a:r>
              <a:rPr sz="1550" spc="25" dirty="0">
                <a:solidFill>
                  <a:srgbClr val="FFFFFF"/>
                </a:solidFill>
                <a:latin typeface="Times New Roman"/>
                <a:cs typeface="Times New Roman"/>
              </a:rPr>
              <a:t>ищешь </a:t>
            </a:r>
            <a:r>
              <a:rPr sz="1550" spc="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550" spc="-10" dirty="0">
                <a:solidFill>
                  <a:srgbClr val="FFFFFF"/>
                </a:solidFill>
                <a:latin typeface="Times New Roman"/>
                <a:cs typeface="Times New Roman"/>
              </a:rPr>
              <a:t>выгоду!</a:t>
            </a:r>
            <a:r>
              <a:rPr sz="1550" spc="1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550" spc="-15" dirty="0">
                <a:solidFill>
                  <a:srgbClr val="FFFFFF"/>
                </a:solidFill>
                <a:latin typeface="Times New Roman"/>
                <a:cs typeface="Times New Roman"/>
              </a:rPr>
              <a:t>Не</a:t>
            </a:r>
            <a:r>
              <a:rPr sz="1550" spc="5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550" spc="25" dirty="0">
                <a:solidFill>
                  <a:srgbClr val="FFFFFF"/>
                </a:solidFill>
                <a:latin typeface="Times New Roman"/>
                <a:cs typeface="Times New Roman"/>
              </a:rPr>
              <a:t>помощник</a:t>
            </a:r>
            <a:r>
              <a:rPr sz="1550" spc="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550" spc="25" dirty="0">
                <a:solidFill>
                  <a:srgbClr val="FFFFFF"/>
                </a:solidFill>
                <a:latin typeface="Times New Roman"/>
                <a:cs typeface="Times New Roman"/>
              </a:rPr>
              <a:t>мне</a:t>
            </a:r>
            <a:r>
              <a:rPr sz="155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550" spc="-5" dirty="0">
                <a:solidFill>
                  <a:srgbClr val="FFFFFF"/>
                </a:solidFill>
                <a:latin typeface="Times New Roman"/>
                <a:cs typeface="Times New Roman"/>
              </a:rPr>
              <a:t>Медведь!»</a:t>
            </a:r>
            <a:r>
              <a:rPr sz="1550" spc="18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550" spc="15" dirty="0">
                <a:solidFill>
                  <a:srgbClr val="FFFFFF"/>
                </a:solidFill>
                <a:latin typeface="Times New Roman"/>
                <a:cs typeface="Times New Roman"/>
              </a:rPr>
              <a:t>и</a:t>
            </a:r>
            <a:r>
              <a:rPr sz="155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550" spc="-5" dirty="0">
                <a:solidFill>
                  <a:srgbClr val="FFFFFF"/>
                </a:solidFill>
                <a:latin typeface="Times New Roman"/>
                <a:cs typeface="Times New Roman"/>
              </a:rPr>
              <a:t>тихонько</a:t>
            </a:r>
            <a:r>
              <a:rPr sz="1550" spc="114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550" spc="25" dirty="0">
                <a:solidFill>
                  <a:srgbClr val="FFFFFF"/>
                </a:solidFill>
                <a:latin typeface="Times New Roman"/>
                <a:cs typeface="Times New Roman"/>
              </a:rPr>
              <a:t>ушла…</a:t>
            </a:r>
            <a:r>
              <a:rPr sz="1550" spc="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550" spc="5" dirty="0">
                <a:solidFill>
                  <a:srgbClr val="FFFFFF"/>
                </a:solidFill>
                <a:latin typeface="Times New Roman"/>
                <a:cs typeface="Times New Roman"/>
              </a:rPr>
              <a:t>.</a:t>
            </a:r>
            <a:endParaRPr sz="1550">
              <a:latin typeface="Times New Roman"/>
              <a:cs typeface="Times New Roman"/>
            </a:endParaRPr>
          </a:p>
        </p:txBody>
      </p:sp>
      <p:pic>
        <p:nvPicPr>
          <p:cNvPr id="23" name="object 23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539495" y="2660904"/>
            <a:ext cx="3913632" cy="4041648"/>
          </a:xfrm>
          <a:prstGeom prst="rect">
            <a:avLst/>
          </a:prstGeom>
        </p:spPr>
      </p:pic>
      <p:pic>
        <p:nvPicPr>
          <p:cNvPr id="3082" name="Picture 10" descr="https://zamanilka.ru/wp-content/uploads/2022/11/medved-beer-kartinki-dlya-detey-11-1.png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4617" y="3276600"/>
            <a:ext cx="4388084" cy="32316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</TotalTime>
  <Words>544</Words>
  <Application>Microsoft Office PowerPoint</Application>
  <PresentationFormat>Экран (4:3)</PresentationFormat>
  <Paragraphs>32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Office Theme</vt:lpstr>
      <vt:lpstr>Детям о коррупции</vt:lpstr>
      <vt:lpstr>Жили-были Дед и Баба. И  была у них Коза- такая добрая,  ласковая. Паслась она на лугу  и приносила молоко для  стариков.</vt:lpstr>
      <vt:lpstr>Презентация PowerPoint</vt:lpstr>
      <vt:lpstr>Бродит по лесу – устала…,  вдруг видит на поляне  Теремок. «Как хорошо, в  теремке можно отдохнуть», -  подумала Коза и постучалась.</vt:lpstr>
      <vt:lpstr>Презентация PowerPoint</vt:lpstr>
      <vt:lpstr>Оцените поступок  Мышки.</vt:lpstr>
      <vt:lpstr>Презентация PowerPoint</vt:lpstr>
      <vt:lpstr>Оцените  поступок  Лисы</vt:lpstr>
      <vt:lpstr>Презентация PowerPoint</vt:lpstr>
      <vt:lpstr>Оцените  поступок  Медведя</vt:lpstr>
      <vt:lpstr>Идет Коза Дальше, а навстречу ей Заяц, узнал о  беде Козы, нашел листик подорожника, приложил к ранке Козы, обвязал осиновой  веточкой. Стало Козе получше. Пошли вместе.</vt:lpstr>
      <vt:lpstr>Навстречу Ежик. Узнал о беде Козы,  угостил ее лесным яблочком.</vt:lpstr>
      <vt:lpstr>А тут Сорока пролетала мимо, рассказали  друзья ей о Козе. А Сорока говорит: «Я в лесу  все дороги знаю, идите за мной…» Сорока  полетела, а друзья поспешили за ней… Так она  указала путь Козе в деревню к Деду и Бабе.</vt:lpstr>
      <vt:lpstr>Обрадовались они, увидев свою  любимицу, а помощников – добрых  лесных зверей отблагодарили подарками.  Тут и сказочке конец… .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Подготовила презентацию Чумак Г.М.</dc:title>
  <dc:creator>Алексей</dc:creator>
  <cp:lastModifiedBy>HP</cp:lastModifiedBy>
  <cp:revision>3</cp:revision>
  <dcterms:created xsi:type="dcterms:W3CDTF">2024-04-23T06:27:44Z</dcterms:created>
  <dcterms:modified xsi:type="dcterms:W3CDTF">2024-04-23T05:42:41Z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2019-11-06T00:00:00Z</vt:filetime>
  </property>
  <property fmtid="{D5CDD505-2E9C-101B-9397-08002B2CF9AE}" pid="3" name="LastSaved">
    <vt:filetime>2024-04-23T00:00:00Z</vt:filetime>
  </property>
</Properties>
</file>