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1" r:id="rId3"/>
    <p:sldId id="258" r:id="rId4"/>
    <p:sldId id="259" r:id="rId5"/>
    <p:sldId id="260" r:id="rId6"/>
    <p:sldId id="263" r:id="rId7"/>
    <p:sldId id="267" r:id="rId8"/>
    <p:sldId id="262" r:id="rId9"/>
    <p:sldId id="264" r:id="rId10"/>
    <p:sldId id="265" r:id="rId11"/>
    <p:sldId id="266" r:id="rId12"/>
    <p:sldId id="270" r:id="rId13"/>
    <p:sldId id="269" r:id="rId14"/>
    <p:sldId id="268" r:id="rId15"/>
    <p:sldId id="271" r:id="rId16"/>
  </p:sldIdLst>
  <p:sldSz cx="12192000" cy="6858000"/>
  <p:notesSz cx="6858000" cy="9144000"/>
  <p:custDataLst>
    <p:tags r:id="rId17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6" d="100"/>
          <a:sy n="76" d="100"/>
        </p:scale>
        <p:origin x="-480" y="21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DDE5B-7789-4DD3-86E2-465C3E722CEC}" type="datetimeFigureOut">
              <a:rPr lang="ru-RU" smtClean="0"/>
              <a:t>08.04.2025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7B55F-0128-4DF2-90B2-32028F9B70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4134833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7DDE5B-7789-4DD3-86E2-465C3E722CEC}" type="datetimeFigureOut">
              <a:rPr lang="ru-RU" smtClean="0"/>
              <a:t>08.04.2025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87B55F-0128-4DF2-90B2-32028F9B70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01307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047999" y="1700463"/>
            <a:ext cx="845089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0540" marR="504190" indent="180975">
              <a:lnSpc>
                <a:spcPct val="100000"/>
              </a:lnSpc>
              <a:spcBef>
                <a:spcPts val="105"/>
              </a:spcBef>
            </a:pPr>
            <a:r>
              <a:rPr lang="ru-RU" sz="3200" b="1" spc="-10" dirty="0" smtClean="0">
                <a:solidFill>
                  <a:srgbClr val="FF0000"/>
                </a:solidFill>
                <a:latin typeface="Arial Black" panose="020B0A04020102020204" pitchFamily="34" charset="0"/>
                <a:cs typeface="Calibri"/>
              </a:rPr>
              <a:t>        Советы </a:t>
            </a:r>
            <a:r>
              <a:rPr lang="ru-RU" sz="3200" b="1" spc="-20" dirty="0" smtClean="0">
                <a:solidFill>
                  <a:srgbClr val="FF0000"/>
                </a:solidFill>
                <a:latin typeface="Arial Black" panose="020B0A04020102020204" pitchFamily="34" charset="0"/>
                <a:cs typeface="Calibri"/>
              </a:rPr>
              <a:t>логопеда</a:t>
            </a:r>
            <a:endParaRPr lang="ru-RU" sz="3200" dirty="0">
              <a:latin typeface="Arial Black" pitchFamily="34" charset="0"/>
              <a:cs typeface="Calibri"/>
            </a:endParaRPr>
          </a:p>
          <a:p>
            <a:pPr marL="12700" marR="5080" indent="347345">
              <a:lnSpc>
                <a:spcPct val="100000"/>
              </a:lnSpc>
            </a:pPr>
            <a:r>
              <a:rPr lang="ru-RU" sz="3200" b="1" spc="-10" dirty="0" smtClean="0">
                <a:solidFill>
                  <a:srgbClr val="FF0000"/>
                </a:solidFill>
                <a:latin typeface="Arial Black" panose="020B0A04020102020204" pitchFamily="34" charset="0"/>
                <a:cs typeface="Calibri"/>
              </a:rPr>
              <a:t>  родителям </a:t>
            </a:r>
            <a:r>
              <a:rPr lang="ru-RU" sz="3200" b="1" spc="-30" dirty="0">
                <a:solidFill>
                  <a:srgbClr val="FF0000"/>
                </a:solidFill>
                <a:latin typeface="Arial Black" panose="020B0A04020102020204" pitchFamily="34" charset="0"/>
                <a:cs typeface="Calibri"/>
              </a:rPr>
              <a:t>дошкольников</a:t>
            </a:r>
            <a:endParaRPr lang="ru-RU" sz="3200" dirty="0">
              <a:latin typeface="Arial Black" panose="020B0A04020102020204" pitchFamily="34" charset="0"/>
              <a:cs typeface="Calibri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176211" y="5598695"/>
            <a:ext cx="655108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spc="-10" dirty="0">
                <a:solidFill>
                  <a:srgbClr val="C00000"/>
                </a:solidFill>
                <a:latin typeface="Arial Black" panose="020B0A04020102020204" pitchFamily="34" charset="0"/>
                <a:cs typeface="Calibri"/>
              </a:rPr>
              <a:t>Подготовила: </a:t>
            </a:r>
            <a:r>
              <a:rPr lang="ru-RU" b="1" spc="-30" dirty="0">
                <a:solidFill>
                  <a:srgbClr val="C00000"/>
                </a:solidFill>
                <a:latin typeface="Arial Black" panose="020B0A04020102020204" pitchFamily="34" charset="0"/>
                <a:cs typeface="Calibri"/>
              </a:rPr>
              <a:t>Учитель-</a:t>
            </a:r>
            <a:r>
              <a:rPr lang="ru-RU" b="1" spc="-10" dirty="0">
                <a:solidFill>
                  <a:srgbClr val="C00000"/>
                </a:solidFill>
                <a:latin typeface="Arial Black" panose="020B0A04020102020204" pitchFamily="34" charset="0"/>
                <a:cs typeface="Calibri"/>
              </a:rPr>
              <a:t>логопед </a:t>
            </a:r>
            <a:r>
              <a:rPr lang="ru-RU" b="1" spc="-35" dirty="0" err="1" smtClean="0">
                <a:solidFill>
                  <a:srgbClr val="C00000"/>
                </a:solidFill>
                <a:latin typeface="Arial Black" panose="020B0A04020102020204" pitchFamily="34" charset="0"/>
                <a:cs typeface="Calibri"/>
              </a:rPr>
              <a:t>Шайхина</a:t>
            </a:r>
            <a:r>
              <a:rPr lang="ru-RU" b="1" spc="-35" dirty="0" smtClean="0">
                <a:solidFill>
                  <a:srgbClr val="C00000"/>
                </a:solidFill>
                <a:latin typeface="Arial Black" panose="020B0A04020102020204" pitchFamily="34" charset="0"/>
                <a:cs typeface="Calibri"/>
              </a:rPr>
              <a:t> Г.М.</a:t>
            </a:r>
            <a:endParaRPr lang="ru-RU" b="1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394516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834640" y="418011"/>
            <a:ext cx="871292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b="1" dirty="0">
                <a:latin typeface="Times New Roman"/>
                <a:cs typeface="Times New Roman"/>
              </a:rPr>
              <a:t>Причина</a:t>
            </a:r>
            <a:r>
              <a:rPr lang="ru-RU" b="1" spc="-95" dirty="0">
                <a:latin typeface="Times New Roman"/>
                <a:cs typeface="Times New Roman"/>
              </a:rPr>
              <a:t> </a:t>
            </a:r>
            <a:r>
              <a:rPr lang="ru-RU" b="1" spc="-50" dirty="0">
                <a:latin typeface="Times New Roman"/>
                <a:cs typeface="Times New Roman"/>
              </a:rPr>
              <a:t>6</a:t>
            </a:r>
            <a:endParaRPr lang="ru-RU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lang="ru-RU" dirty="0">
                <a:latin typeface="Times New Roman"/>
                <a:cs typeface="Times New Roman"/>
              </a:rPr>
              <a:t>Если</a:t>
            </a:r>
            <a:r>
              <a:rPr lang="ru-RU" spc="-45" dirty="0">
                <a:latin typeface="Times New Roman"/>
                <a:cs typeface="Times New Roman"/>
              </a:rPr>
              <a:t> </a:t>
            </a:r>
            <a:r>
              <a:rPr lang="ru-RU" b="1" dirty="0">
                <a:latin typeface="Times New Roman"/>
                <a:cs typeface="Times New Roman"/>
              </a:rPr>
              <a:t>в</a:t>
            </a:r>
            <a:r>
              <a:rPr lang="ru-RU" b="1" spc="-45" dirty="0">
                <a:latin typeface="Times New Roman"/>
                <a:cs typeface="Times New Roman"/>
              </a:rPr>
              <a:t> </a:t>
            </a:r>
            <a:r>
              <a:rPr lang="ru-RU" b="1" dirty="0">
                <a:latin typeface="Times New Roman"/>
                <a:cs typeface="Times New Roman"/>
              </a:rPr>
              <a:t>возрасте</a:t>
            </a:r>
            <a:r>
              <a:rPr lang="ru-RU" b="1" spc="-40" dirty="0">
                <a:latin typeface="Times New Roman"/>
                <a:cs typeface="Times New Roman"/>
              </a:rPr>
              <a:t> </a:t>
            </a:r>
            <a:r>
              <a:rPr lang="ru-RU" b="1" spc="-10" dirty="0">
                <a:latin typeface="Times New Roman"/>
                <a:cs typeface="Times New Roman"/>
              </a:rPr>
              <a:t>3-</a:t>
            </a:r>
            <a:r>
              <a:rPr lang="ru-RU" b="1" dirty="0">
                <a:latin typeface="Times New Roman"/>
                <a:cs typeface="Times New Roman"/>
              </a:rPr>
              <a:t>х</a:t>
            </a:r>
            <a:r>
              <a:rPr lang="ru-RU" b="1" spc="-55" dirty="0">
                <a:latin typeface="Times New Roman"/>
                <a:cs typeface="Times New Roman"/>
              </a:rPr>
              <a:t> </a:t>
            </a:r>
            <a:r>
              <a:rPr lang="ru-RU" b="1" dirty="0">
                <a:latin typeface="Times New Roman"/>
                <a:cs typeface="Times New Roman"/>
              </a:rPr>
              <a:t>лет</a:t>
            </a:r>
            <a:r>
              <a:rPr lang="ru-RU" b="1" spc="-4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вас</a:t>
            </a:r>
            <a:r>
              <a:rPr lang="ru-RU" spc="-30" dirty="0">
                <a:latin typeface="Times New Roman"/>
                <a:cs typeface="Times New Roman"/>
              </a:rPr>
              <a:t> </a:t>
            </a:r>
            <a:r>
              <a:rPr lang="ru-RU" spc="-10" dirty="0">
                <a:latin typeface="Times New Roman"/>
                <a:cs typeface="Times New Roman"/>
              </a:rPr>
              <a:t>хоть</a:t>
            </a:r>
            <a:r>
              <a:rPr lang="ru-RU" spc="-45" dirty="0">
                <a:latin typeface="Times New Roman"/>
                <a:cs typeface="Times New Roman"/>
              </a:rPr>
              <a:t> </a:t>
            </a:r>
            <a:r>
              <a:rPr lang="ru-RU" spc="-25" dirty="0">
                <a:latin typeface="Times New Roman"/>
                <a:cs typeface="Times New Roman"/>
              </a:rPr>
              <a:t>что-</a:t>
            </a:r>
            <a:r>
              <a:rPr lang="ru-RU" dirty="0">
                <a:latin typeface="Times New Roman"/>
                <a:cs typeface="Times New Roman"/>
              </a:rPr>
              <a:t>то</a:t>
            </a:r>
            <a:r>
              <a:rPr lang="ru-RU" spc="-20" dirty="0">
                <a:latin typeface="Times New Roman"/>
                <a:cs typeface="Times New Roman"/>
              </a:rPr>
              <a:t> </a:t>
            </a:r>
            <a:r>
              <a:rPr lang="ru-RU" spc="-10" dirty="0">
                <a:latin typeface="Times New Roman"/>
                <a:cs typeface="Times New Roman"/>
              </a:rPr>
              <a:t>настораживает</a:t>
            </a:r>
            <a:r>
              <a:rPr lang="ru-RU" spc="-35" dirty="0">
                <a:latin typeface="Times New Roman"/>
                <a:cs typeface="Times New Roman"/>
              </a:rPr>
              <a:t> </a:t>
            </a:r>
            <a:r>
              <a:rPr lang="ru-RU" spc="-50" dirty="0" smtClean="0">
                <a:latin typeface="Times New Roman"/>
                <a:cs typeface="Times New Roman"/>
              </a:rPr>
              <a:t>в речи вашего ребенка.</a:t>
            </a:r>
            <a:endParaRPr lang="ru-RU" dirty="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</a:pPr>
            <a:r>
              <a:rPr lang="ru-RU" dirty="0" smtClean="0">
                <a:latin typeface="Times New Roman"/>
                <a:cs typeface="Times New Roman"/>
              </a:rPr>
              <a:t>Вы</a:t>
            </a:r>
            <a:r>
              <a:rPr lang="ru-RU" spc="-65" dirty="0" smtClean="0">
                <a:latin typeface="Times New Roman"/>
                <a:cs typeface="Times New Roman"/>
              </a:rPr>
              <a:t> </a:t>
            </a:r>
            <a:r>
              <a:rPr lang="ru-RU" spc="-10" dirty="0">
                <a:latin typeface="Times New Roman"/>
                <a:cs typeface="Times New Roman"/>
              </a:rPr>
              <a:t>сравниваете</a:t>
            </a:r>
            <a:r>
              <a:rPr lang="ru-RU" spc="-7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с</a:t>
            </a:r>
            <a:r>
              <a:rPr lang="ru-RU" spc="-6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речью</a:t>
            </a:r>
            <a:r>
              <a:rPr lang="ru-RU" spc="-70" dirty="0">
                <a:latin typeface="Times New Roman"/>
                <a:cs typeface="Times New Roman"/>
              </a:rPr>
              <a:t> </a:t>
            </a:r>
            <a:r>
              <a:rPr lang="ru-RU" spc="-20" dirty="0">
                <a:latin typeface="Times New Roman"/>
                <a:cs typeface="Times New Roman"/>
              </a:rPr>
              <a:t>сверстников</a:t>
            </a:r>
            <a:r>
              <a:rPr lang="ru-RU" spc="-65" dirty="0">
                <a:latin typeface="Times New Roman"/>
                <a:cs typeface="Times New Roman"/>
              </a:rPr>
              <a:t> </a:t>
            </a:r>
            <a:r>
              <a:rPr lang="ru-RU" spc="-50" dirty="0">
                <a:latin typeface="Times New Roman"/>
                <a:cs typeface="Times New Roman"/>
              </a:rPr>
              <a:t>и </a:t>
            </a:r>
            <a:r>
              <a:rPr lang="ru-RU" dirty="0">
                <a:latin typeface="Times New Roman"/>
                <a:cs typeface="Times New Roman"/>
              </a:rPr>
              <a:t>слышите</a:t>
            </a:r>
            <a:r>
              <a:rPr lang="ru-RU" spc="-95" dirty="0">
                <a:latin typeface="Times New Roman"/>
                <a:cs typeface="Times New Roman"/>
              </a:rPr>
              <a:t> </a:t>
            </a:r>
            <a:r>
              <a:rPr lang="ru-RU" spc="-10" dirty="0">
                <a:latin typeface="Times New Roman"/>
                <a:cs typeface="Times New Roman"/>
              </a:rPr>
              <a:t>разницу.</a:t>
            </a:r>
            <a:endParaRPr lang="ru-RU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lang="ru-RU" b="1" dirty="0">
                <a:latin typeface="Times New Roman"/>
                <a:cs typeface="Times New Roman"/>
              </a:rPr>
              <a:t>Причина</a:t>
            </a:r>
            <a:r>
              <a:rPr lang="ru-RU" b="1" spc="-95" dirty="0">
                <a:latin typeface="Times New Roman"/>
                <a:cs typeface="Times New Roman"/>
              </a:rPr>
              <a:t> </a:t>
            </a:r>
            <a:r>
              <a:rPr lang="ru-RU" b="1" spc="-50" dirty="0">
                <a:latin typeface="Times New Roman"/>
                <a:cs typeface="Times New Roman"/>
              </a:rPr>
              <a:t>7</a:t>
            </a:r>
            <a:endParaRPr lang="ru-RU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lang="ru-RU" dirty="0">
                <a:latin typeface="Times New Roman"/>
                <a:cs typeface="Times New Roman"/>
              </a:rPr>
              <a:t>Если</a:t>
            </a:r>
            <a:r>
              <a:rPr lang="ru-RU" spc="-40" dirty="0">
                <a:latin typeface="Times New Roman"/>
                <a:cs typeface="Times New Roman"/>
              </a:rPr>
              <a:t> </a:t>
            </a:r>
            <a:r>
              <a:rPr lang="ru-RU" b="1" dirty="0">
                <a:latin typeface="Times New Roman"/>
                <a:cs typeface="Times New Roman"/>
              </a:rPr>
              <a:t>в</a:t>
            </a:r>
            <a:r>
              <a:rPr lang="ru-RU" b="1" spc="-45" dirty="0">
                <a:latin typeface="Times New Roman"/>
                <a:cs typeface="Times New Roman"/>
              </a:rPr>
              <a:t> </a:t>
            </a:r>
            <a:r>
              <a:rPr lang="ru-RU" b="1" dirty="0">
                <a:latin typeface="Times New Roman"/>
                <a:cs typeface="Times New Roman"/>
              </a:rPr>
              <a:t>возрасте</a:t>
            </a:r>
            <a:r>
              <a:rPr lang="ru-RU" b="1" spc="-40" dirty="0">
                <a:latin typeface="Times New Roman"/>
                <a:cs typeface="Times New Roman"/>
              </a:rPr>
              <a:t> </a:t>
            </a:r>
            <a:r>
              <a:rPr lang="ru-RU" b="1" spc="-10" dirty="0">
                <a:latin typeface="Times New Roman"/>
                <a:cs typeface="Times New Roman"/>
              </a:rPr>
              <a:t>4-</a:t>
            </a:r>
            <a:r>
              <a:rPr lang="ru-RU" b="1" dirty="0">
                <a:latin typeface="Times New Roman"/>
                <a:cs typeface="Times New Roman"/>
              </a:rPr>
              <a:t>х</a:t>
            </a:r>
            <a:r>
              <a:rPr lang="ru-RU" b="1" spc="-55" dirty="0">
                <a:latin typeface="Times New Roman"/>
                <a:cs typeface="Times New Roman"/>
              </a:rPr>
              <a:t> </a:t>
            </a:r>
            <a:r>
              <a:rPr lang="ru-RU" b="1" dirty="0">
                <a:latin typeface="Times New Roman"/>
                <a:cs typeface="Times New Roman"/>
              </a:rPr>
              <a:t>и</a:t>
            </a:r>
            <a:r>
              <a:rPr lang="ru-RU" b="1" spc="-35" dirty="0">
                <a:latin typeface="Times New Roman"/>
                <a:cs typeface="Times New Roman"/>
              </a:rPr>
              <a:t> </a:t>
            </a:r>
            <a:r>
              <a:rPr lang="ru-RU" b="1" spc="-10" dirty="0">
                <a:latin typeface="Times New Roman"/>
                <a:cs typeface="Times New Roman"/>
              </a:rPr>
              <a:t>5-</a:t>
            </a:r>
            <a:r>
              <a:rPr lang="ru-RU" b="1" dirty="0">
                <a:latin typeface="Times New Roman"/>
                <a:cs typeface="Times New Roman"/>
              </a:rPr>
              <a:t>ти</a:t>
            </a:r>
            <a:r>
              <a:rPr lang="ru-RU" b="1" spc="-45" dirty="0">
                <a:latin typeface="Times New Roman"/>
                <a:cs typeface="Times New Roman"/>
              </a:rPr>
              <a:t> </a:t>
            </a:r>
            <a:r>
              <a:rPr lang="ru-RU" b="1" dirty="0">
                <a:latin typeface="Times New Roman"/>
                <a:cs typeface="Times New Roman"/>
              </a:rPr>
              <a:t>лет</a:t>
            </a:r>
            <a:r>
              <a:rPr lang="ru-RU" b="1" spc="-4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речь</a:t>
            </a:r>
            <a:r>
              <a:rPr lang="ru-RU" spc="-4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вашего</a:t>
            </a:r>
            <a:r>
              <a:rPr lang="ru-RU" spc="-35" dirty="0">
                <a:latin typeface="Times New Roman"/>
                <a:cs typeface="Times New Roman"/>
              </a:rPr>
              <a:t> </a:t>
            </a:r>
            <a:r>
              <a:rPr lang="ru-RU" spc="-10" dirty="0" smtClean="0">
                <a:latin typeface="Times New Roman"/>
                <a:cs typeface="Times New Roman"/>
              </a:rPr>
              <a:t>ребенка нечеткая, </a:t>
            </a:r>
            <a:r>
              <a:rPr lang="ru-RU" spc="-10" dirty="0" smtClean="0">
                <a:latin typeface="Times New Roman"/>
                <a:cs typeface="Times New Roman"/>
              </a:rPr>
              <a:t>смазанная , он </a:t>
            </a:r>
            <a:r>
              <a:rPr lang="ru-RU" spc="-10" dirty="0" smtClean="0">
                <a:latin typeface="Times New Roman"/>
                <a:cs typeface="Times New Roman"/>
              </a:rPr>
              <a:t>невнятно</a:t>
            </a:r>
            <a:endParaRPr lang="ru-RU" dirty="0">
              <a:latin typeface="Times New Roman"/>
              <a:cs typeface="Times New Roman"/>
            </a:endParaRPr>
          </a:p>
          <a:p>
            <a:pPr marL="12700" marR="147955">
              <a:lnSpc>
                <a:spcPct val="100000"/>
              </a:lnSpc>
              <a:tabLst>
                <a:tab pos="2025650" algn="l"/>
              </a:tabLst>
            </a:pPr>
            <a:r>
              <a:rPr lang="ru-RU" spc="-35" dirty="0" smtClean="0">
                <a:latin typeface="Times New Roman"/>
                <a:cs typeface="Times New Roman"/>
              </a:rPr>
              <a:t>говорит</a:t>
            </a:r>
            <a:r>
              <a:rPr lang="ru-RU" spc="-35" dirty="0">
                <a:latin typeface="Times New Roman"/>
                <a:cs typeface="Times New Roman"/>
              </a:rPr>
              <a:t>,</a:t>
            </a:r>
            <a:r>
              <a:rPr lang="ru-RU" spc="-4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не</a:t>
            </a:r>
            <a:r>
              <a:rPr lang="ru-RU" spc="-55" dirty="0">
                <a:latin typeface="Times New Roman"/>
                <a:cs typeface="Times New Roman"/>
              </a:rPr>
              <a:t> </a:t>
            </a:r>
            <a:r>
              <a:rPr lang="ru-RU" spc="-10" dirty="0">
                <a:latin typeface="Times New Roman"/>
                <a:cs typeface="Times New Roman"/>
              </a:rPr>
              <a:t>выговаривает, </a:t>
            </a:r>
            <a:r>
              <a:rPr lang="ru-RU" dirty="0">
                <a:latin typeface="Times New Roman"/>
                <a:cs typeface="Times New Roman"/>
              </a:rPr>
              <a:t>на</a:t>
            </a:r>
            <a:r>
              <a:rPr lang="ru-RU" spc="-4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ваш</a:t>
            </a:r>
            <a:r>
              <a:rPr lang="ru-RU" spc="-25" dirty="0">
                <a:latin typeface="Times New Roman"/>
                <a:cs typeface="Times New Roman"/>
              </a:rPr>
              <a:t> </a:t>
            </a:r>
            <a:r>
              <a:rPr lang="ru-RU" spc="-10" dirty="0" smtClean="0">
                <a:latin typeface="Times New Roman"/>
                <a:cs typeface="Times New Roman"/>
              </a:rPr>
              <a:t>взгляд </a:t>
            </a:r>
            <a:r>
              <a:rPr lang="ru-RU" dirty="0" smtClean="0">
                <a:latin typeface="Times New Roman"/>
                <a:cs typeface="Times New Roman"/>
              </a:rPr>
              <a:t>многие</a:t>
            </a:r>
            <a:r>
              <a:rPr lang="ru-RU" spc="-70" dirty="0" smtClean="0">
                <a:latin typeface="Times New Roman"/>
                <a:cs typeface="Times New Roman"/>
              </a:rPr>
              <a:t> </a:t>
            </a:r>
            <a:r>
              <a:rPr lang="ru-RU" spc="-10" dirty="0">
                <a:latin typeface="Times New Roman"/>
                <a:cs typeface="Times New Roman"/>
              </a:rPr>
              <a:t>звуки.</a:t>
            </a:r>
            <a:endParaRPr lang="ru-RU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lang="ru-RU" b="1" dirty="0">
                <a:latin typeface="Times New Roman"/>
                <a:cs typeface="Times New Roman"/>
              </a:rPr>
              <a:t>Причина</a:t>
            </a:r>
            <a:r>
              <a:rPr lang="ru-RU" b="1" spc="-60" dirty="0">
                <a:latin typeface="Times New Roman"/>
                <a:cs typeface="Times New Roman"/>
              </a:rPr>
              <a:t> </a:t>
            </a:r>
            <a:r>
              <a:rPr lang="ru-RU" b="1" spc="-50" dirty="0">
                <a:latin typeface="Times New Roman"/>
                <a:cs typeface="Times New Roman"/>
              </a:rPr>
              <a:t>8</a:t>
            </a:r>
            <a:endParaRPr lang="ru-RU" dirty="0">
              <a:latin typeface="Times New Roman"/>
              <a:cs typeface="Times New Roman"/>
            </a:endParaRPr>
          </a:p>
          <a:p>
            <a:pPr marL="12700" marR="523875" indent="76200">
              <a:lnSpc>
                <a:spcPct val="100000"/>
              </a:lnSpc>
              <a:spcBef>
                <a:spcPts val="5"/>
              </a:spcBef>
              <a:tabLst>
                <a:tab pos="5566410" algn="l"/>
              </a:tabLst>
            </a:pPr>
            <a:r>
              <a:rPr lang="ru-RU" dirty="0">
                <a:latin typeface="Times New Roman"/>
                <a:cs typeface="Times New Roman"/>
              </a:rPr>
              <a:t>Если</a:t>
            </a:r>
            <a:r>
              <a:rPr lang="ru-RU" spc="-3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Ваш</a:t>
            </a:r>
            <a:r>
              <a:rPr lang="ru-RU" spc="-30" dirty="0">
                <a:latin typeface="Times New Roman"/>
                <a:cs typeface="Times New Roman"/>
              </a:rPr>
              <a:t> </a:t>
            </a:r>
            <a:r>
              <a:rPr lang="ru-RU" b="1" dirty="0">
                <a:latin typeface="Times New Roman"/>
                <a:cs typeface="Times New Roman"/>
              </a:rPr>
              <a:t>ребенок</a:t>
            </a:r>
            <a:r>
              <a:rPr lang="ru-RU" b="1" spc="-25" dirty="0">
                <a:latin typeface="Times New Roman"/>
                <a:cs typeface="Times New Roman"/>
              </a:rPr>
              <a:t> </a:t>
            </a:r>
            <a:r>
              <a:rPr lang="ru-RU" b="1" dirty="0">
                <a:latin typeface="Times New Roman"/>
                <a:cs typeface="Times New Roman"/>
              </a:rPr>
              <a:t>после</a:t>
            </a:r>
            <a:r>
              <a:rPr lang="ru-RU" b="1" spc="-30" dirty="0">
                <a:latin typeface="Times New Roman"/>
                <a:cs typeface="Times New Roman"/>
              </a:rPr>
              <a:t> </a:t>
            </a:r>
            <a:r>
              <a:rPr lang="ru-RU" b="1" spc="-10" dirty="0">
                <a:latin typeface="Times New Roman"/>
                <a:cs typeface="Times New Roman"/>
              </a:rPr>
              <a:t>4-</a:t>
            </a:r>
            <a:r>
              <a:rPr lang="ru-RU" b="1" dirty="0">
                <a:latin typeface="Times New Roman"/>
                <a:cs typeface="Times New Roman"/>
              </a:rPr>
              <a:t>5</a:t>
            </a:r>
            <a:r>
              <a:rPr lang="ru-RU" b="1" spc="-30" dirty="0">
                <a:latin typeface="Times New Roman"/>
                <a:cs typeface="Times New Roman"/>
              </a:rPr>
              <a:t> </a:t>
            </a:r>
            <a:r>
              <a:rPr lang="ru-RU" b="1" dirty="0">
                <a:latin typeface="Times New Roman"/>
                <a:cs typeface="Times New Roman"/>
              </a:rPr>
              <a:t>лет</a:t>
            </a:r>
            <a:r>
              <a:rPr lang="ru-RU" b="1" spc="-30" dirty="0">
                <a:latin typeface="Times New Roman"/>
                <a:cs typeface="Times New Roman"/>
              </a:rPr>
              <a:t> </a:t>
            </a:r>
            <a:r>
              <a:rPr lang="ru-RU" spc="-10" dirty="0" smtClean="0">
                <a:latin typeface="Times New Roman"/>
                <a:cs typeface="Times New Roman"/>
              </a:rPr>
              <a:t>многие </a:t>
            </a:r>
            <a:r>
              <a:rPr lang="ru-RU" dirty="0" smtClean="0">
                <a:latin typeface="Times New Roman"/>
                <a:cs typeface="Times New Roman"/>
              </a:rPr>
              <a:t>звуки</a:t>
            </a:r>
            <a:r>
              <a:rPr lang="ru-RU" spc="-110" dirty="0" smtClean="0">
                <a:latin typeface="Times New Roman"/>
                <a:cs typeface="Times New Roman"/>
              </a:rPr>
              <a:t> </a:t>
            </a:r>
            <a:r>
              <a:rPr lang="ru-RU" spc="-20" dirty="0">
                <a:latin typeface="Times New Roman"/>
                <a:cs typeface="Times New Roman"/>
              </a:rPr>
              <a:t>говорит </a:t>
            </a:r>
            <a:r>
              <a:rPr lang="ru-RU" spc="-10" dirty="0">
                <a:latin typeface="Times New Roman"/>
                <a:cs typeface="Times New Roman"/>
              </a:rPr>
              <a:t>мягко:</a:t>
            </a:r>
            <a:r>
              <a:rPr lang="ru-RU" spc="-8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«</a:t>
            </a:r>
            <a:r>
              <a:rPr lang="ru-RU" dirty="0" err="1">
                <a:latin typeface="Times New Roman"/>
                <a:cs typeface="Times New Roman"/>
              </a:rPr>
              <a:t>Кися</a:t>
            </a:r>
            <a:r>
              <a:rPr lang="ru-RU" dirty="0">
                <a:latin typeface="Times New Roman"/>
                <a:cs typeface="Times New Roman"/>
              </a:rPr>
              <a:t>»,</a:t>
            </a:r>
            <a:r>
              <a:rPr lang="ru-RU" spc="-7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«</a:t>
            </a:r>
            <a:r>
              <a:rPr lang="ru-RU" dirty="0" err="1">
                <a:latin typeface="Times New Roman"/>
                <a:cs typeface="Times New Roman"/>
              </a:rPr>
              <a:t>щапка</a:t>
            </a:r>
            <a:r>
              <a:rPr lang="ru-RU" dirty="0">
                <a:latin typeface="Times New Roman"/>
                <a:cs typeface="Times New Roman"/>
              </a:rPr>
              <a:t>»,</a:t>
            </a:r>
            <a:r>
              <a:rPr lang="ru-RU" spc="-7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«</a:t>
            </a:r>
            <a:r>
              <a:rPr lang="ru-RU" dirty="0" err="1">
                <a:latin typeface="Times New Roman"/>
                <a:cs typeface="Times New Roman"/>
              </a:rPr>
              <a:t>тяйник</a:t>
            </a:r>
            <a:r>
              <a:rPr lang="ru-RU" dirty="0">
                <a:latin typeface="Times New Roman"/>
                <a:cs typeface="Times New Roman"/>
              </a:rPr>
              <a:t>»,</a:t>
            </a:r>
            <a:r>
              <a:rPr lang="ru-RU" spc="-65" dirty="0">
                <a:latin typeface="Times New Roman"/>
                <a:cs typeface="Times New Roman"/>
              </a:rPr>
              <a:t> </a:t>
            </a:r>
            <a:r>
              <a:rPr lang="ru-RU" spc="-10" dirty="0">
                <a:latin typeface="Times New Roman"/>
                <a:cs typeface="Times New Roman"/>
              </a:rPr>
              <a:t>«</a:t>
            </a:r>
            <a:r>
              <a:rPr lang="ru-RU" spc="-10" dirty="0" err="1">
                <a:latin typeface="Times New Roman"/>
                <a:cs typeface="Times New Roman"/>
              </a:rPr>
              <a:t>лямпотька</a:t>
            </a:r>
            <a:r>
              <a:rPr lang="ru-RU" spc="-10" dirty="0">
                <a:latin typeface="Times New Roman"/>
                <a:cs typeface="Times New Roman"/>
              </a:rPr>
              <a:t>» </a:t>
            </a:r>
            <a:r>
              <a:rPr lang="ru-RU" spc="-10" dirty="0" smtClean="0">
                <a:latin typeface="Times New Roman"/>
                <a:cs typeface="Times New Roman"/>
              </a:rPr>
              <a:t>.</a:t>
            </a:r>
          </a:p>
          <a:p>
            <a:pPr marL="12700" marR="523875" indent="76200">
              <a:lnSpc>
                <a:spcPct val="100000"/>
              </a:lnSpc>
              <a:spcBef>
                <a:spcPts val="5"/>
              </a:spcBef>
              <a:tabLst>
                <a:tab pos="5566410" algn="l"/>
              </a:tabLst>
            </a:pPr>
            <a:r>
              <a:rPr lang="ru-RU" b="1" dirty="0" smtClean="0">
                <a:latin typeface="Times New Roman"/>
                <a:cs typeface="Times New Roman"/>
              </a:rPr>
              <a:t>Причина</a:t>
            </a:r>
            <a:r>
              <a:rPr lang="ru-RU" b="1" spc="-95" dirty="0" smtClean="0">
                <a:latin typeface="Times New Roman"/>
                <a:cs typeface="Times New Roman"/>
              </a:rPr>
              <a:t> </a:t>
            </a:r>
            <a:r>
              <a:rPr lang="ru-RU" b="1" spc="-50" dirty="0">
                <a:latin typeface="Times New Roman"/>
                <a:cs typeface="Times New Roman"/>
              </a:rPr>
              <a:t>9</a:t>
            </a:r>
            <a:endParaRPr lang="ru-RU" dirty="0">
              <a:latin typeface="Times New Roman"/>
              <a:cs typeface="Times New Roman"/>
            </a:endParaRPr>
          </a:p>
          <a:p>
            <a:pPr marL="88900">
              <a:lnSpc>
                <a:spcPct val="100000"/>
              </a:lnSpc>
            </a:pPr>
            <a:r>
              <a:rPr lang="ru-RU" b="1" spc="-10" dirty="0">
                <a:latin typeface="Times New Roman"/>
                <a:cs typeface="Times New Roman"/>
              </a:rPr>
              <a:t>Ребенок</a:t>
            </a:r>
            <a:r>
              <a:rPr lang="ru-RU" b="1" spc="-35" dirty="0">
                <a:latin typeface="Times New Roman"/>
                <a:cs typeface="Times New Roman"/>
              </a:rPr>
              <a:t> </a:t>
            </a:r>
            <a:r>
              <a:rPr lang="ru-RU" b="1" dirty="0">
                <a:latin typeface="Times New Roman"/>
                <a:cs typeface="Times New Roman"/>
              </a:rPr>
              <a:t>старше</a:t>
            </a:r>
            <a:r>
              <a:rPr lang="ru-RU" b="1" spc="-35" dirty="0">
                <a:latin typeface="Times New Roman"/>
                <a:cs typeface="Times New Roman"/>
              </a:rPr>
              <a:t> </a:t>
            </a:r>
            <a:r>
              <a:rPr lang="ru-RU" b="1" dirty="0">
                <a:latin typeface="Times New Roman"/>
                <a:cs typeface="Times New Roman"/>
              </a:rPr>
              <a:t>6-ти</a:t>
            </a:r>
            <a:r>
              <a:rPr lang="ru-RU" b="1" spc="-45" dirty="0">
                <a:latin typeface="Times New Roman"/>
                <a:cs typeface="Times New Roman"/>
              </a:rPr>
              <a:t> </a:t>
            </a:r>
            <a:r>
              <a:rPr lang="ru-RU" b="1" dirty="0">
                <a:latin typeface="Times New Roman"/>
                <a:cs typeface="Times New Roman"/>
              </a:rPr>
              <a:t>лет</a:t>
            </a:r>
            <a:r>
              <a:rPr lang="ru-RU" b="1" spc="-4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не</a:t>
            </a:r>
            <a:r>
              <a:rPr lang="ru-RU" spc="-3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произносит</a:t>
            </a:r>
            <a:r>
              <a:rPr lang="ru-RU" spc="-3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правильно</a:t>
            </a:r>
            <a:r>
              <a:rPr lang="ru-RU" spc="-25" dirty="0">
                <a:latin typeface="Times New Roman"/>
                <a:cs typeface="Times New Roman"/>
              </a:rPr>
              <a:t> </a:t>
            </a:r>
            <a:r>
              <a:rPr lang="ru-RU" spc="-10" dirty="0" smtClean="0">
                <a:latin typeface="Times New Roman"/>
                <a:cs typeface="Times New Roman"/>
              </a:rPr>
              <a:t>какие-</a:t>
            </a:r>
            <a:r>
              <a:rPr lang="ru-RU" dirty="0" smtClean="0">
                <a:latin typeface="Times New Roman"/>
                <a:cs typeface="Times New Roman"/>
              </a:rPr>
              <a:t>то</a:t>
            </a:r>
            <a:r>
              <a:rPr lang="ru-RU" spc="-55" dirty="0" smtClean="0">
                <a:latin typeface="Times New Roman"/>
                <a:cs typeface="Times New Roman"/>
              </a:rPr>
              <a:t> </a:t>
            </a:r>
            <a:r>
              <a:rPr lang="ru-RU" spc="-10" dirty="0">
                <a:latin typeface="Times New Roman"/>
                <a:cs typeface="Times New Roman"/>
              </a:rPr>
              <a:t>звуки.</a:t>
            </a:r>
            <a:endParaRPr lang="ru-RU" dirty="0">
              <a:latin typeface="Times New Roman"/>
              <a:cs typeface="Times New Roman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0886" y="3645074"/>
            <a:ext cx="4129210" cy="3056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3303527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899953" y="130630"/>
            <a:ext cx="9091749" cy="3877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  <a:spcBef>
                <a:spcPts val="675"/>
              </a:spcBef>
            </a:pPr>
            <a:r>
              <a:rPr lang="ru-RU" b="1" dirty="0">
                <a:latin typeface="Times New Roman"/>
                <a:cs typeface="Times New Roman"/>
              </a:rPr>
              <a:t>Причина</a:t>
            </a:r>
            <a:r>
              <a:rPr lang="ru-RU" b="1" spc="-95" dirty="0">
                <a:latin typeface="Times New Roman"/>
                <a:cs typeface="Times New Roman"/>
              </a:rPr>
              <a:t> </a:t>
            </a:r>
            <a:r>
              <a:rPr lang="ru-RU" b="1" spc="-35" dirty="0">
                <a:latin typeface="Times New Roman"/>
                <a:cs typeface="Times New Roman"/>
              </a:rPr>
              <a:t>10</a:t>
            </a:r>
            <a:endParaRPr lang="ru-RU" dirty="0">
              <a:latin typeface="Times New Roman"/>
              <a:cs typeface="Times New Roman"/>
            </a:endParaRPr>
          </a:p>
          <a:p>
            <a:pPr marL="12700" marR="364490">
              <a:lnSpc>
                <a:spcPct val="100000"/>
              </a:lnSpc>
              <a:spcBef>
                <a:spcPts val="575"/>
              </a:spcBef>
            </a:pPr>
            <a:r>
              <a:rPr lang="ru-RU" b="1" dirty="0">
                <a:latin typeface="Times New Roman"/>
                <a:cs typeface="Times New Roman"/>
              </a:rPr>
              <a:t>Ребенок</a:t>
            </a:r>
            <a:r>
              <a:rPr lang="ru-RU" b="1" spc="-95" dirty="0">
                <a:latin typeface="Times New Roman"/>
                <a:cs typeface="Times New Roman"/>
              </a:rPr>
              <a:t> </a:t>
            </a:r>
            <a:r>
              <a:rPr lang="ru-RU" b="1" dirty="0">
                <a:latin typeface="Times New Roman"/>
                <a:cs typeface="Times New Roman"/>
              </a:rPr>
              <a:t>начал</a:t>
            </a:r>
            <a:r>
              <a:rPr lang="ru-RU" b="1" spc="-100" dirty="0">
                <a:latin typeface="Times New Roman"/>
                <a:cs typeface="Times New Roman"/>
              </a:rPr>
              <a:t> </a:t>
            </a:r>
            <a:r>
              <a:rPr lang="ru-RU" b="1" spc="-10" dirty="0">
                <a:latin typeface="Times New Roman"/>
                <a:cs typeface="Times New Roman"/>
              </a:rPr>
              <a:t>говорить</a:t>
            </a:r>
            <a:r>
              <a:rPr lang="ru-RU" b="1" spc="-90" dirty="0">
                <a:latin typeface="Times New Roman"/>
                <a:cs typeface="Times New Roman"/>
              </a:rPr>
              <a:t> </a:t>
            </a:r>
            <a:r>
              <a:rPr lang="ru-RU" b="1" dirty="0">
                <a:latin typeface="Times New Roman"/>
                <a:cs typeface="Times New Roman"/>
              </a:rPr>
              <a:t>с</a:t>
            </a:r>
            <a:r>
              <a:rPr lang="ru-RU" b="1" spc="-95" dirty="0">
                <a:latin typeface="Times New Roman"/>
                <a:cs typeface="Times New Roman"/>
              </a:rPr>
              <a:t> </a:t>
            </a:r>
            <a:r>
              <a:rPr lang="ru-RU" b="1" spc="-10" dirty="0">
                <a:latin typeface="Times New Roman"/>
                <a:cs typeface="Times New Roman"/>
              </a:rPr>
              <a:t>запинками</a:t>
            </a:r>
            <a:r>
              <a:rPr lang="ru-RU" spc="-10" dirty="0">
                <a:latin typeface="Times New Roman"/>
                <a:cs typeface="Times New Roman"/>
              </a:rPr>
              <a:t>,</a:t>
            </a:r>
            <a:r>
              <a:rPr lang="ru-RU" spc="-55" dirty="0">
                <a:latin typeface="Times New Roman"/>
                <a:cs typeface="Times New Roman"/>
              </a:rPr>
              <a:t> </a:t>
            </a:r>
            <a:r>
              <a:rPr lang="ru-RU" spc="-10" dirty="0">
                <a:latin typeface="Times New Roman"/>
                <a:cs typeface="Times New Roman"/>
              </a:rPr>
              <a:t>повторяет</a:t>
            </a:r>
            <a:r>
              <a:rPr lang="ru-RU" spc="-85" dirty="0">
                <a:latin typeface="Times New Roman"/>
                <a:cs typeface="Times New Roman"/>
              </a:rPr>
              <a:t> </a:t>
            </a:r>
            <a:r>
              <a:rPr lang="ru-RU" spc="-10" dirty="0">
                <a:latin typeface="Times New Roman"/>
                <a:cs typeface="Times New Roman"/>
              </a:rPr>
              <a:t>первые </a:t>
            </a:r>
            <a:r>
              <a:rPr lang="ru-RU" dirty="0">
                <a:latin typeface="Times New Roman"/>
                <a:cs typeface="Times New Roman"/>
              </a:rPr>
              <a:t>звуки,</a:t>
            </a:r>
            <a:r>
              <a:rPr lang="ru-RU" spc="-7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слоги,</a:t>
            </a:r>
            <a:r>
              <a:rPr lang="ru-RU" spc="-5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слова,</a:t>
            </a:r>
            <a:r>
              <a:rPr lang="ru-RU" spc="-35" dirty="0">
                <a:latin typeface="Times New Roman"/>
                <a:cs typeface="Times New Roman"/>
              </a:rPr>
              <a:t> </a:t>
            </a:r>
            <a:r>
              <a:rPr lang="ru-RU" dirty="0" smtClean="0">
                <a:latin typeface="Times New Roman"/>
                <a:cs typeface="Times New Roman"/>
              </a:rPr>
              <a:t>заикается</a:t>
            </a:r>
            <a:r>
              <a:rPr lang="ru-RU" spc="-65" dirty="0" smtClean="0">
                <a:latin typeface="Times New Roman"/>
                <a:cs typeface="Times New Roman"/>
              </a:rPr>
              <a:t> </a:t>
            </a:r>
            <a:r>
              <a:rPr lang="ru-RU" spc="-25" dirty="0">
                <a:latin typeface="Times New Roman"/>
                <a:cs typeface="Times New Roman"/>
              </a:rPr>
              <a:t>(консультация</a:t>
            </a:r>
            <a:r>
              <a:rPr lang="ru-RU" spc="-60" dirty="0">
                <a:latin typeface="Times New Roman"/>
                <a:cs typeface="Times New Roman"/>
              </a:rPr>
              <a:t> </a:t>
            </a:r>
            <a:r>
              <a:rPr lang="ru-RU" spc="-10" dirty="0">
                <a:latin typeface="Times New Roman"/>
                <a:cs typeface="Times New Roman"/>
              </a:rPr>
              <a:t>невролога</a:t>
            </a:r>
            <a:r>
              <a:rPr lang="ru-RU" spc="-10" dirty="0" smtClean="0">
                <a:latin typeface="Times New Roman"/>
                <a:cs typeface="Times New Roman"/>
              </a:rPr>
              <a:t>).</a:t>
            </a:r>
            <a:endParaRPr lang="ru-RU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80"/>
              </a:spcBef>
            </a:pPr>
            <a:r>
              <a:rPr lang="ru-RU" b="1" dirty="0">
                <a:latin typeface="Times New Roman"/>
                <a:cs typeface="Times New Roman"/>
              </a:rPr>
              <a:t>Причина</a:t>
            </a:r>
            <a:r>
              <a:rPr lang="ru-RU" b="1" spc="-95" dirty="0">
                <a:latin typeface="Times New Roman"/>
                <a:cs typeface="Times New Roman"/>
              </a:rPr>
              <a:t> </a:t>
            </a:r>
            <a:r>
              <a:rPr lang="ru-RU" b="1" spc="-35" dirty="0">
                <a:latin typeface="Times New Roman"/>
                <a:cs typeface="Times New Roman"/>
              </a:rPr>
              <a:t>11</a:t>
            </a:r>
            <a:endParaRPr lang="ru-RU" dirty="0">
              <a:latin typeface="Times New Roman"/>
              <a:cs typeface="Times New Roman"/>
            </a:endParaRPr>
          </a:p>
          <a:p>
            <a:pPr marL="12700" marR="878840">
              <a:lnSpc>
                <a:spcPct val="100000"/>
              </a:lnSpc>
              <a:spcBef>
                <a:spcPts val="575"/>
              </a:spcBef>
            </a:pPr>
            <a:r>
              <a:rPr lang="ru-RU" b="1" dirty="0">
                <a:latin typeface="Times New Roman"/>
                <a:cs typeface="Times New Roman"/>
              </a:rPr>
              <a:t>Ребенок</a:t>
            </a:r>
            <a:r>
              <a:rPr lang="ru-RU" b="1" spc="-55" dirty="0">
                <a:latin typeface="Times New Roman"/>
                <a:cs typeface="Times New Roman"/>
              </a:rPr>
              <a:t> </a:t>
            </a:r>
            <a:r>
              <a:rPr lang="ru-RU" b="1" dirty="0">
                <a:latin typeface="Times New Roman"/>
                <a:cs typeface="Times New Roman"/>
              </a:rPr>
              <a:t>старше</a:t>
            </a:r>
            <a:r>
              <a:rPr lang="ru-RU" b="1" spc="-55" dirty="0">
                <a:latin typeface="Times New Roman"/>
                <a:cs typeface="Times New Roman"/>
              </a:rPr>
              <a:t> </a:t>
            </a:r>
            <a:r>
              <a:rPr lang="ru-RU" b="1" dirty="0">
                <a:latin typeface="Times New Roman"/>
                <a:cs typeface="Times New Roman"/>
              </a:rPr>
              <a:t>6</a:t>
            </a:r>
            <a:r>
              <a:rPr lang="ru-RU" b="1" spc="-55" dirty="0">
                <a:latin typeface="Times New Roman"/>
                <a:cs typeface="Times New Roman"/>
              </a:rPr>
              <a:t> </a:t>
            </a:r>
            <a:r>
              <a:rPr lang="ru-RU" b="1" dirty="0">
                <a:latin typeface="Times New Roman"/>
                <a:cs typeface="Times New Roman"/>
              </a:rPr>
              <a:t>лет</a:t>
            </a:r>
            <a:r>
              <a:rPr lang="ru-RU" b="1" spc="-4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не</a:t>
            </a:r>
            <a:r>
              <a:rPr lang="ru-RU" spc="-6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может</a:t>
            </a:r>
            <a:r>
              <a:rPr lang="ru-RU" spc="-5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ответить</a:t>
            </a:r>
            <a:r>
              <a:rPr lang="ru-RU" spc="-3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на</a:t>
            </a:r>
            <a:r>
              <a:rPr lang="ru-RU" spc="-5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вопрос,</a:t>
            </a:r>
            <a:r>
              <a:rPr lang="ru-RU" spc="-45" dirty="0">
                <a:latin typeface="Times New Roman"/>
                <a:cs typeface="Times New Roman"/>
              </a:rPr>
              <a:t> </a:t>
            </a:r>
            <a:r>
              <a:rPr lang="ru-RU" spc="-50" dirty="0">
                <a:latin typeface="Times New Roman"/>
                <a:cs typeface="Times New Roman"/>
              </a:rPr>
              <a:t>с </a:t>
            </a:r>
            <a:r>
              <a:rPr lang="ru-RU" spc="-25" dirty="0">
                <a:latin typeface="Times New Roman"/>
                <a:cs typeface="Times New Roman"/>
              </a:rPr>
              <a:t>трудом</a:t>
            </a:r>
            <a:r>
              <a:rPr lang="ru-RU" spc="-8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учит</a:t>
            </a:r>
            <a:r>
              <a:rPr lang="ru-RU" spc="-95" dirty="0">
                <a:latin typeface="Times New Roman"/>
                <a:cs typeface="Times New Roman"/>
              </a:rPr>
              <a:t> </a:t>
            </a:r>
            <a:r>
              <a:rPr lang="ru-RU" spc="-10" dirty="0">
                <a:latin typeface="Times New Roman"/>
                <a:cs typeface="Times New Roman"/>
              </a:rPr>
              <a:t>стихотворения,</a:t>
            </a:r>
            <a:r>
              <a:rPr lang="ru-RU" spc="-6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не</a:t>
            </a:r>
            <a:r>
              <a:rPr lang="ru-RU" spc="-8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может</a:t>
            </a:r>
            <a:r>
              <a:rPr lang="ru-RU" spc="-75" dirty="0">
                <a:latin typeface="Times New Roman"/>
                <a:cs typeface="Times New Roman"/>
              </a:rPr>
              <a:t> </a:t>
            </a:r>
            <a:r>
              <a:rPr lang="ru-RU" spc="-10" dirty="0">
                <a:latin typeface="Times New Roman"/>
                <a:cs typeface="Times New Roman"/>
              </a:rPr>
              <a:t>запомнить</a:t>
            </a:r>
            <a:r>
              <a:rPr lang="ru-RU" spc="-65" dirty="0">
                <a:latin typeface="Times New Roman"/>
                <a:cs typeface="Times New Roman"/>
              </a:rPr>
              <a:t> </a:t>
            </a:r>
            <a:r>
              <a:rPr lang="ru-RU" spc="-50" dirty="0" smtClean="0">
                <a:latin typeface="Times New Roman"/>
                <a:cs typeface="Times New Roman"/>
              </a:rPr>
              <a:t>и</a:t>
            </a:r>
            <a:r>
              <a:rPr lang="ru-RU" dirty="0">
                <a:latin typeface="Times New Roman"/>
                <a:cs typeface="Times New Roman"/>
              </a:rPr>
              <a:t> </a:t>
            </a:r>
            <a:r>
              <a:rPr lang="ru-RU" dirty="0" smtClean="0">
                <a:latin typeface="Times New Roman"/>
                <a:cs typeface="Times New Roman"/>
              </a:rPr>
              <a:t>пересказать</a:t>
            </a:r>
            <a:r>
              <a:rPr lang="ru-RU" spc="-70" dirty="0" smtClean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рассказ,</a:t>
            </a:r>
            <a:r>
              <a:rPr lang="ru-RU" spc="-6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в</a:t>
            </a:r>
            <a:r>
              <a:rPr lang="ru-RU" spc="-4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длинных</a:t>
            </a:r>
            <a:r>
              <a:rPr lang="ru-RU" spc="-3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словах</a:t>
            </a:r>
            <a:r>
              <a:rPr lang="ru-RU" spc="-3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переставляет</a:t>
            </a:r>
            <a:r>
              <a:rPr lang="ru-RU" spc="-45" dirty="0">
                <a:latin typeface="Times New Roman"/>
                <a:cs typeface="Times New Roman"/>
              </a:rPr>
              <a:t> </a:t>
            </a:r>
            <a:r>
              <a:rPr lang="ru-RU" spc="-25" dirty="0">
                <a:latin typeface="Times New Roman"/>
                <a:cs typeface="Times New Roman"/>
              </a:rPr>
              <a:t>или</a:t>
            </a:r>
            <a:endParaRPr lang="ru-RU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lang="ru-RU" dirty="0">
                <a:latin typeface="Times New Roman"/>
                <a:cs typeface="Times New Roman"/>
              </a:rPr>
              <a:t>пропускает</a:t>
            </a:r>
            <a:r>
              <a:rPr lang="ru-RU" spc="-110" dirty="0">
                <a:latin typeface="Times New Roman"/>
                <a:cs typeface="Times New Roman"/>
              </a:rPr>
              <a:t> </a:t>
            </a:r>
            <a:r>
              <a:rPr lang="ru-RU" spc="-10" dirty="0">
                <a:latin typeface="Times New Roman"/>
                <a:cs typeface="Times New Roman"/>
              </a:rPr>
              <a:t>слоги.</a:t>
            </a:r>
            <a:endParaRPr lang="ru-RU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80"/>
              </a:spcBef>
            </a:pPr>
            <a:r>
              <a:rPr lang="ru-RU" b="1" dirty="0">
                <a:latin typeface="Times New Roman"/>
                <a:cs typeface="Times New Roman"/>
              </a:rPr>
              <a:t>Причина</a:t>
            </a:r>
            <a:r>
              <a:rPr lang="ru-RU" b="1" spc="-95" dirty="0">
                <a:latin typeface="Times New Roman"/>
                <a:cs typeface="Times New Roman"/>
              </a:rPr>
              <a:t> </a:t>
            </a:r>
            <a:r>
              <a:rPr lang="ru-RU" b="1" spc="-25" dirty="0" smtClean="0">
                <a:latin typeface="Times New Roman"/>
                <a:cs typeface="Times New Roman"/>
              </a:rPr>
              <a:t>12</a:t>
            </a:r>
            <a:r>
              <a:rPr lang="ru-RU" b="1" dirty="0">
                <a:latin typeface="Times New Roman"/>
                <a:cs typeface="Times New Roman"/>
              </a:rPr>
              <a:t> </a:t>
            </a:r>
            <a:endParaRPr lang="ru-RU" b="1" dirty="0" smtClean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80"/>
              </a:spcBef>
            </a:pPr>
            <a:r>
              <a:rPr lang="ru-RU" dirty="0" smtClean="0">
                <a:latin typeface="Times New Roman"/>
                <a:cs typeface="Times New Roman"/>
              </a:rPr>
              <a:t>Если</a:t>
            </a:r>
            <a:r>
              <a:rPr lang="ru-RU" spc="-60" dirty="0" smtClean="0">
                <a:latin typeface="Times New Roman"/>
                <a:cs typeface="Times New Roman"/>
              </a:rPr>
              <a:t> </a:t>
            </a:r>
            <a:r>
              <a:rPr lang="ru-RU" b="1" dirty="0">
                <a:latin typeface="Times New Roman"/>
                <a:cs typeface="Times New Roman"/>
              </a:rPr>
              <a:t>в</a:t>
            </a:r>
            <a:r>
              <a:rPr lang="ru-RU" b="1" spc="-70" dirty="0">
                <a:latin typeface="Times New Roman"/>
                <a:cs typeface="Times New Roman"/>
              </a:rPr>
              <a:t> </a:t>
            </a:r>
            <a:r>
              <a:rPr lang="ru-RU" b="1" spc="-10" dirty="0">
                <a:latin typeface="Times New Roman"/>
                <a:cs typeface="Times New Roman"/>
              </a:rPr>
              <a:t>преддверии</a:t>
            </a:r>
            <a:r>
              <a:rPr lang="ru-RU" b="1" spc="-35" dirty="0">
                <a:latin typeface="Times New Roman"/>
                <a:cs typeface="Times New Roman"/>
              </a:rPr>
              <a:t> </a:t>
            </a:r>
            <a:r>
              <a:rPr lang="ru-RU" b="1" dirty="0">
                <a:latin typeface="Times New Roman"/>
                <a:cs typeface="Times New Roman"/>
              </a:rPr>
              <a:t>школы</a:t>
            </a:r>
            <a:r>
              <a:rPr lang="ru-RU" b="1" spc="-4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вы</a:t>
            </a:r>
            <a:r>
              <a:rPr lang="ru-RU" spc="-6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замечаете</a:t>
            </a:r>
            <a:r>
              <a:rPr lang="ru-RU" spc="-90" dirty="0">
                <a:latin typeface="Times New Roman"/>
                <a:cs typeface="Times New Roman"/>
              </a:rPr>
              <a:t> </a:t>
            </a:r>
            <a:r>
              <a:rPr lang="ru-RU" spc="-10" dirty="0">
                <a:latin typeface="Times New Roman"/>
                <a:cs typeface="Times New Roman"/>
              </a:rPr>
              <a:t>какие-</a:t>
            </a:r>
            <a:r>
              <a:rPr lang="ru-RU" spc="-20" dirty="0">
                <a:latin typeface="Times New Roman"/>
                <a:cs typeface="Times New Roman"/>
              </a:rPr>
              <a:t>либо </a:t>
            </a:r>
            <a:r>
              <a:rPr lang="ru-RU" spc="-10" dirty="0">
                <a:latin typeface="Times New Roman"/>
                <a:cs typeface="Times New Roman"/>
              </a:rPr>
              <a:t>трудности</a:t>
            </a:r>
            <a:r>
              <a:rPr lang="ru-RU" spc="-5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и</a:t>
            </a:r>
            <a:r>
              <a:rPr lang="ru-RU" spc="-4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не</a:t>
            </a:r>
            <a:r>
              <a:rPr lang="ru-RU" spc="-4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уверены,</a:t>
            </a:r>
            <a:r>
              <a:rPr lang="ru-RU" spc="-75" dirty="0">
                <a:latin typeface="Times New Roman"/>
                <a:cs typeface="Times New Roman"/>
              </a:rPr>
              <a:t> </a:t>
            </a:r>
            <a:r>
              <a:rPr lang="ru-RU" spc="-10" dirty="0">
                <a:latin typeface="Times New Roman"/>
                <a:cs typeface="Times New Roman"/>
              </a:rPr>
              <a:t>готов</a:t>
            </a:r>
            <a:r>
              <a:rPr lang="ru-RU" spc="-3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Ваш</a:t>
            </a:r>
            <a:r>
              <a:rPr lang="ru-RU" spc="-5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ребенок</a:t>
            </a:r>
            <a:r>
              <a:rPr lang="ru-RU" spc="-4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к</a:t>
            </a:r>
            <a:r>
              <a:rPr lang="ru-RU" spc="-55" dirty="0">
                <a:latin typeface="Times New Roman"/>
                <a:cs typeface="Times New Roman"/>
              </a:rPr>
              <a:t> </a:t>
            </a:r>
            <a:r>
              <a:rPr lang="ru-RU" spc="-10" dirty="0">
                <a:latin typeface="Times New Roman"/>
                <a:cs typeface="Times New Roman"/>
              </a:rPr>
              <a:t>школе</a:t>
            </a:r>
            <a:r>
              <a:rPr lang="ru-RU" spc="-4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или</a:t>
            </a:r>
            <a:r>
              <a:rPr lang="ru-RU" spc="-45" dirty="0">
                <a:latin typeface="Times New Roman"/>
                <a:cs typeface="Times New Roman"/>
              </a:rPr>
              <a:t> </a:t>
            </a:r>
            <a:r>
              <a:rPr lang="ru-RU" spc="-20" dirty="0">
                <a:latin typeface="Times New Roman"/>
                <a:cs typeface="Times New Roman"/>
              </a:rPr>
              <a:t>нет.</a:t>
            </a:r>
            <a:endParaRPr lang="ru-RU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75"/>
              </a:spcBef>
            </a:pPr>
            <a:r>
              <a:rPr lang="ru-RU" dirty="0">
                <a:latin typeface="Times New Roman"/>
                <a:cs typeface="Times New Roman"/>
              </a:rPr>
              <a:t>Не</a:t>
            </a:r>
            <a:r>
              <a:rPr lang="ru-RU" spc="-6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допустите</a:t>
            </a:r>
            <a:r>
              <a:rPr lang="ru-RU" spc="-6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наслоения</a:t>
            </a:r>
            <a:r>
              <a:rPr lang="ru-RU" spc="-55" dirty="0">
                <a:latin typeface="Times New Roman"/>
                <a:cs typeface="Times New Roman"/>
              </a:rPr>
              <a:t> </a:t>
            </a:r>
            <a:r>
              <a:rPr lang="ru-RU" spc="-20" dirty="0">
                <a:latin typeface="Times New Roman"/>
                <a:cs typeface="Times New Roman"/>
              </a:rPr>
              <a:t>школьных</a:t>
            </a:r>
            <a:r>
              <a:rPr lang="ru-RU" spc="-6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проблем</a:t>
            </a:r>
            <a:r>
              <a:rPr lang="ru-RU" spc="-5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на</a:t>
            </a:r>
            <a:r>
              <a:rPr lang="ru-RU" spc="-55" dirty="0">
                <a:latin typeface="Times New Roman"/>
                <a:cs typeface="Times New Roman"/>
              </a:rPr>
              <a:t> </a:t>
            </a:r>
            <a:r>
              <a:rPr lang="ru-RU" spc="-25" dirty="0" smtClean="0">
                <a:latin typeface="Times New Roman"/>
                <a:cs typeface="Times New Roman"/>
              </a:rPr>
              <a:t>уже существующие.</a:t>
            </a:r>
            <a:endParaRPr lang="ru-RU" dirty="0">
              <a:latin typeface="Times New Roman"/>
              <a:cs typeface="Times New Roman"/>
            </a:endParaRPr>
          </a:p>
          <a:p>
            <a:pPr marL="12700" marR="615315">
              <a:lnSpc>
                <a:spcPct val="100000"/>
              </a:lnSpc>
            </a:pPr>
            <a:r>
              <a:rPr lang="ru-RU" dirty="0" smtClean="0">
                <a:latin typeface="Times New Roman"/>
                <a:cs typeface="Times New Roman"/>
              </a:rPr>
              <a:t>Еще</a:t>
            </a:r>
            <a:r>
              <a:rPr lang="ru-RU" spc="-25" dirty="0" smtClean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есть</a:t>
            </a:r>
            <a:r>
              <a:rPr lang="ru-RU" spc="-1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время </a:t>
            </a:r>
            <a:r>
              <a:rPr lang="ru-RU" spc="-35" dirty="0">
                <a:latin typeface="Times New Roman"/>
                <a:cs typeface="Times New Roman"/>
              </a:rPr>
              <a:t>проконсультироваться</a:t>
            </a:r>
            <a:r>
              <a:rPr lang="ru-RU" dirty="0">
                <a:latin typeface="Times New Roman"/>
                <a:cs typeface="Times New Roman"/>
              </a:rPr>
              <a:t> </a:t>
            </a:r>
            <a:r>
              <a:rPr lang="ru-RU" spc="-50" dirty="0">
                <a:latin typeface="Times New Roman"/>
                <a:cs typeface="Times New Roman"/>
              </a:rPr>
              <a:t>с </a:t>
            </a:r>
            <a:r>
              <a:rPr lang="ru-RU" spc="-20" dirty="0">
                <a:latin typeface="Times New Roman"/>
                <a:cs typeface="Times New Roman"/>
              </a:rPr>
              <a:t>логопедом</a:t>
            </a:r>
            <a:r>
              <a:rPr lang="ru-RU" spc="-7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и</a:t>
            </a:r>
            <a:r>
              <a:rPr lang="ru-RU" spc="-8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исправить</a:t>
            </a:r>
            <a:r>
              <a:rPr lang="ru-RU" spc="-70" dirty="0">
                <a:latin typeface="Times New Roman"/>
                <a:cs typeface="Times New Roman"/>
              </a:rPr>
              <a:t> </a:t>
            </a:r>
            <a:r>
              <a:rPr lang="ru-RU" spc="-10" dirty="0">
                <a:latin typeface="Times New Roman"/>
                <a:cs typeface="Times New Roman"/>
              </a:rPr>
              <a:t>ситуацию.</a:t>
            </a:r>
            <a:endParaRPr lang="ru-RU" dirty="0">
              <a:latin typeface="Times New Roman"/>
              <a:cs typeface="Times New Roman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127" b="94146" l="3400" r="98700">
                        <a14:foregroundMark x1="3400" y1="57006" x2="3400" y2="57006"/>
                        <a14:foregroundMark x1="21900" y1="14683" x2="21900" y2="14683"/>
                        <a14:foregroundMark x1="17400" y1="7390" x2="17400" y2="7390"/>
                        <a14:foregroundMark x1="15500" y1="4127" x2="15500" y2="4127"/>
                        <a14:foregroundMark x1="5300" y1="22937" x2="5300" y2="22937"/>
                        <a14:foregroundMark x1="41000" y1="10077" x2="41000" y2="10077"/>
                        <a14:foregroundMark x1="78600" y1="28503" x2="78600" y2="28503"/>
                        <a14:foregroundMark x1="92000" y1="7390" x2="92000" y2="7390"/>
                        <a14:foregroundMark x1="96200" y1="28023" x2="96200" y2="28023"/>
                        <a14:foregroundMark x1="94900" y1="11516" x2="94900" y2="11516"/>
                        <a14:foregroundMark x1="98700" y1="12860" x2="98700" y2="12860"/>
                        <a14:foregroundMark x1="43200" y1="43666" x2="43200" y2="43666"/>
                        <a14:foregroundMark x1="57900" y1="45010" x2="57900" y2="45010"/>
                        <a14:foregroundMark x1="80200" y1="46833" x2="80200" y2="46833"/>
                        <a14:foregroundMark x1="80900" y1="76296" x2="80900" y2="76296"/>
                        <a14:foregroundMark x1="72900" y1="94146" x2="72900" y2="94146"/>
                        <a14:foregroundMark x1="59200" y1="85509" x2="59200" y2="85509"/>
                        <a14:foregroundMark x1="20300" y1="81286" x2="20300" y2="81286"/>
                        <a14:foregroundMark x1="26300" y1="88196" x2="26300" y2="88196"/>
                        <a14:foregroundMark x1="24700" y1="86852" x2="24700" y2="86852"/>
                        <a14:foregroundMark x1="4600" y1="88196" x2="4600" y2="8819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139" y="4008614"/>
            <a:ext cx="3927805" cy="27258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97689562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017521" y="326571"/>
            <a:ext cx="8464730" cy="7207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64260" marR="5080" lvl="0" indent="-1051560" algn="ctr">
              <a:spcBef>
                <a:spcPts val="95"/>
              </a:spcBef>
            </a:pPr>
            <a:r>
              <a:rPr lang="ru-RU" sz="2000" b="1" kern="0">
                <a:solidFill>
                  <a:srgbClr val="FF0000"/>
                </a:solidFill>
                <a:latin typeface="Arial Black" panose="020B0A04020102020204" pitchFamily="34" charset="0"/>
                <a:cs typeface="Calibri"/>
              </a:rPr>
              <a:t>ПАМЯТКА</a:t>
            </a:r>
            <a:r>
              <a:rPr lang="ru-RU" sz="2000" b="1" kern="0" spc="-65">
                <a:solidFill>
                  <a:srgbClr val="FF0000"/>
                </a:solidFill>
                <a:latin typeface="Arial Black" panose="020B0A04020102020204" pitchFamily="34" charset="0"/>
                <a:cs typeface="Calibri"/>
              </a:rPr>
              <a:t> </a:t>
            </a:r>
            <a:r>
              <a:rPr lang="ru-RU" sz="2000" b="1" kern="0">
                <a:solidFill>
                  <a:srgbClr val="FF0000"/>
                </a:solidFill>
                <a:latin typeface="Arial Black" panose="020B0A04020102020204" pitchFamily="34" charset="0"/>
                <a:cs typeface="Calibri"/>
              </a:rPr>
              <a:t>ДЛЯ</a:t>
            </a:r>
            <a:r>
              <a:rPr lang="ru-RU" sz="2000" b="1" kern="0" spc="-85">
                <a:solidFill>
                  <a:srgbClr val="FF0000"/>
                </a:solidFill>
                <a:latin typeface="Arial Black" panose="020B0A04020102020204" pitchFamily="34" charset="0"/>
                <a:cs typeface="Calibri"/>
              </a:rPr>
              <a:t> </a:t>
            </a:r>
            <a:r>
              <a:rPr lang="ru-RU" sz="2000" b="1" kern="0" spc="-10">
                <a:solidFill>
                  <a:srgbClr val="FF0000"/>
                </a:solidFill>
                <a:latin typeface="Arial Black" panose="020B0A04020102020204" pitchFamily="34" charset="0"/>
                <a:cs typeface="Calibri"/>
              </a:rPr>
              <a:t>РОДИТЕЛЕЙ</a:t>
            </a:r>
            <a:r>
              <a:rPr lang="ru-RU" sz="2000" b="1" kern="0" spc="-75">
                <a:solidFill>
                  <a:srgbClr val="FF0000"/>
                </a:solidFill>
                <a:latin typeface="Arial Black" panose="020B0A04020102020204" pitchFamily="34" charset="0"/>
                <a:cs typeface="Calibri"/>
              </a:rPr>
              <a:t> </a:t>
            </a:r>
            <a:r>
              <a:rPr lang="ru-RU" sz="2000" b="1" kern="0">
                <a:solidFill>
                  <a:srgbClr val="FF0000"/>
                </a:solidFill>
                <a:latin typeface="Arial Black" panose="020B0A04020102020204" pitchFamily="34" charset="0"/>
                <a:cs typeface="Calibri"/>
              </a:rPr>
              <a:t>ПО</a:t>
            </a:r>
            <a:r>
              <a:rPr lang="ru-RU" sz="2000" b="1" kern="0" spc="-85">
                <a:solidFill>
                  <a:srgbClr val="FF0000"/>
                </a:solidFill>
                <a:latin typeface="Arial Black" panose="020B0A04020102020204" pitchFamily="34" charset="0"/>
                <a:cs typeface="Calibri"/>
              </a:rPr>
              <a:t> </a:t>
            </a:r>
            <a:r>
              <a:rPr lang="ru-RU" sz="2000" b="1" kern="0" spc="-10">
                <a:solidFill>
                  <a:srgbClr val="FF0000"/>
                </a:solidFill>
                <a:latin typeface="Arial Black" panose="020B0A04020102020204" pitchFamily="34" charset="0"/>
                <a:cs typeface="Calibri"/>
              </a:rPr>
              <a:t>РАЗВИТИЮ </a:t>
            </a:r>
            <a:endParaRPr lang="ru-RU" sz="2000" b="1" kern="0" spc="-10" smtClean="0">
              <a:solidFill>
                <a:srgbClr val="FF0000"/>
              </a:solidFill>
              <a:latin typeface="Arial Black" pitchFamily="34" charset="0"/>
              <a:cs typeface="Calibri"/>
            </a:endParaRPr>
          </a:p>
          <a:p>
            <a:pPr marL="1064260" marR="5080" lvl="0" indent="-1051560" algn="ctr">
              <a:spcBef>
                <a:spcPts val="95"/>
              </a:spcBef>
            </a:pPr>
            <a:r>
              <a:rPr lang="ru-RU" sz="2000" b="1" kern="0" spc="-20" smtClean="0">
                <a:solidFill>
                  <a:srgbClr val="FF0000"/>
                </a:solidFill>
                <a:latin typeface="Arial Black" panose="020B0A04020102020204" pitchFamily="34" charset="0"/>
                <a:cs typeface="Calibri"/>
              </a:rPr>
              <a:t>ПРАВИЛЬНОЙ</a:t>
            </a:r>
            <a:r>
              <a:rPr lang="ru-RU" sz="2000" b="1" kern="0" spc="-70" smtClean="0">
                <a:solidFill>
                  <a:srgbClr val="FF0000"/>
                </a:solidFill>
                <a:latin typeface="Arial Black" panose="020B0A04020102020204" pitchFamily="34" charset="0"/>
                <a:cs typeface="Calibri"/>
              </a:rPr>
              <a:t> </a:t>
            </a:r>
            <a:r>
              <a:rPr lang="ru-RU" sz="2000" b="1" kern="0">
                <a:solidFill>
                  <a:srgbClr val="FF0000"/>
                </a:solidFill>
                <a:latin typeface="Arial Black" panose="020B0A04020102020204" pitchFamily="34" charset="0"/>
                <a:cs typeface="Calibri"/>
              </a:rPr>
              <a:t>РЕЧИ</a:t>
            </a:r>
            <a:r>
              <a:rPr lang="ru-RU" sz="2000" b="1" kern="0" spc="-70">
                <a:solidFill>
                  <a:srgbClr val="FF0000"/>
                </a:solidFill>
                <a:latin typeface="Arial Black" panose="020B0A04020102020204" pitchFamily="34" charset="0"/>
                <a:cs typeface="Calibri"/>
              </a:rPr>
              <a:t> </a:t>
            </a:r>
            <a:r>
              <a:rPr lang="ru-RU" sz="2000" b="1" kern="0" spc="-10">
                <a:solidFill>
                  <a:srgbClr val="FF0000"/>
                </a:solidFill>
                <a:latin typeface="Arial Black" panose="020B0A04020102020204" pitchFamily="34" charset="0"/>
                <a:cs typeface="Calibri"/>
              </a:rPr>
              <a:t>РЕБЁНКА</a:t>
            </a:r>
            <a:endParaRPr lang="ru-RU" sz="2000" kern="0">
              <a:solidFill>
                <a:sysClr val="windowText" lastClr="000000"/>
              </a:solidFill>
              <a:latin typeface="Arial Black" pitchFamily="34" charset="0"/>
              <a:cs typeface="Calibri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17521" y="1373852"/>
            <a:ext cx="8986589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3000" b="1" i="0" u="none" strike="noStrike" kern="0" cap="none" spc="-1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ea typeface="+mj-ea"/>
                <a:cs typeface="Times New Roman"/>
              </a:rPr>
              <a:t>Принуждать</a:t>
            </a:r>
            <a:r>
              <a:rPr kumimoji="0" lang="ru-RU" sz="3000" b="1" i="0" u="none" strike="noStrike" kern="0" cap="none" spc="-114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ea typeface="+mj-ea"/>
                <a:cs typeface="Times New Roman"/>
              </a:rPr>
              <a:t> </a:t>
            </a:r>
            <a:r>
              <a:rPr kumimoji="0" lang="ru-RU" sz="3000" b="1" i="0" u="none" strike="noStrike" kern="0" cap="none" spc="-1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ea typeface="+mj-ea"/>
                <a:cs typeface="Times New Roman"/>
              </a:rPr>
              <a:t>ребенка</a:t>
            </a:r>
            <a:r>
              <a:rPr kumimoji="0" lang="ru-RU" sz="3000" b="1" i="0" u="none" strike="noStrike" kern="0" cap="none" spc="-7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ea typeface="+mj-ea"/>
                <a:cs typeface="Times New Roman"/>
              </a:rPr>
              <a:t> </a:t>
            </a:r>
            <a:r>
              <a:rPr kumimoji="0" lang="ru-RU" sz="30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ea typeface="+mj-ea"/>
                <a:cs typeface="Times New Roman"/>
              </a:rPr>
              <a:t>заниматься</a:t>
            </a:r>
            <a:r>
              <a:rPr kumimoji="0" lang="ru-RU" sz="3000" b="1" i="0" u="none" strike="noStrike" kern="0" cap="none" spc="-75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ea typeface="+mj-ea"/>
                <a:cs typeface="Times New Roman"/>
              </a:rPr>
              <a:t> </a:t>
            </a:r>
            <a:r>
              <a:rPr kumimoji="0" lang="ru-RU" sz="30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ea typeface="+mj-ea"/>
                <a:cs typeface="Times New Roman"/>
              </a:rPr>
              <a:t>нельзя!</a:t>
            </a:r>
            <a:r>
              <a:rPr kumimoji="0" lang="ru-RU" sz="3000" b="1" i="0" u="none" strike="noStrike" kern="0" cap="none" spc="-95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ea typeface="+mj-ea"/>
                <a:cs typeface="Times New Roman"/>
              </a:rPr>
              <a:t>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2000" b="1" i="0" u="none" strike="noStrike" kern="0" cap="none" spc="-1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j-ea"/>
                <a:cs typeface="Times New Roman"/>
              </a:rPr>
              <a:t>Занятия 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j-ea"/>
                <a:cs typeface="Times New Roman"/>
              </a:rPr>
              <a:t>дадут</a:t>
            </a:r>
            <a:r>
              <a:rPr kumimoji="0" lang="ru-RU" sz="2000" b="1" i="0" u="none" strike="noStrike" kern="0" cap="none" spc="-7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j-ea"/>
                <a:cs typeface="Times New Roman"/>
              </a:rPr>
              <a:t> 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j-ea"/>
                <a:cs typeface="Times New Roman"/>
              </a:rPr>
              <a:t>наилучший</a:t>
            </a:r>
            <a:r>
              <a:rPr kumimoji="0" lang="ru-RU" sz="2000" b="1" i="0" u="none" strike="noStrike" kern="0" cap="none" spc="-7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j-ea"/>
                <a:cs typeface="Times New Roman"/>
              </a:rPr>
              <a:t> </a:t>
            </a:r>
            <a:r>
              <a:rPr kumimoji="0" lang="ru-RU" sz="2000" b="1" i="0" u="none" strike="noStrike" kern="0" cap="none" spc="-55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j-ea"/>
                <a:cs typeface="Times New Roman"/>
              </a:rPr>
              <a:t>результат, 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j-ea"/>
                <a:cs typeface="Times New Roman"/>
              </a:rPr>
              <a:t>если</a:t>
            </a:r>
            <a:r>
              <a:rPr kumimoji="0" lang="ru-RU" sz="2000" b="1" i="0" u="none" strike="noStrike" kern="0" cap="none" spc="-55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j-ea"/>
                <a:cs typeface="Times New Roman"/>
              </a:rPr>
              <a:t> 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j-ea"/>
                <a:cs typeface="Times New Roman"/>
              </a:rPr>
              <a:t>они</a:t>
            </a:r>
            <a:r>
              <a:rPr kumimoji="0" lang="ru-RU" sz="2000" b="1" i="0" u="none" strike="noStrike" kern="0" cap="none" spc="-7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j-ea"/>
                <a:cs typeface="Times New Roman"/>
              </a:rPr>
              <a:t> </a:t>
            </a:r>
            <a:r>
              <a:rPr kumimoji="0" lang="ru-RU" sz="2000" b="1" i="0" u="none" strike="noStrike" kern="0" cap="none" spc="-1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j-ea"/>
                <a:cs typeface="Times New Roman"/>
              </a:rPr>
              <a:t>проводятся 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j-ea"/>
                <a:cs typeface="Times New Roman"/>
              </a:rPr>
              <a:t>в</a:t>
            </a:r>
            <a:r>
              <a:rPr kumimoji="0" lang="ru-RU" sz="2000" b="1" i="0" u="none" strike="noStrike" kern="0" cap="none" spc="-4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j-ea"/>
                <a:cs typeface="Times New Roman"/>
              </a:rPr>
              <a:t> 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j-ea"/>
                <a:cs typeface="Times New Roman"/>
              </a:rPr>
              <a:t>форме</a:t>
            </a:r>
            <a:r>
              <a:rPr kumimoji="0" lang="ru-RU" sz="2000" b="1" i="0" u="none" strike="noStrike" kern="0" cap="none" spc="-2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j-ea"/>
                <a:cs typeface="Times New Roman"/>
              </a:rPr>
              <a:t> 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j-ea"/>
                <a:cs typeface="Times New Roman"/>
              </a:rPr>
              <a:t>игры</a:t>
            </a:r>
            <a:r>
              <a:rPr kumimoji="0" lang="ru-RU" sz="2000" b="1" i="0" u="none" strike="noStrike" kern="0" cap="none" spc="-45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j-ea"/>
                <a:cs typeface="Times New Roman"/>
              </a:rPr>
              <a:t> 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j-ea"/>
                <a:cs typeface="Times New Roman"/>
              </a:rPr>
              <a:t>и</a:t>
            </a:r>
            <a:r>
              <a:rPr kumimoji="0" lang="ru-RU" sz="2000" b="1" i="0" u="none" strike="noStrike" kern="0" cap="none" spc="-35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j-ea"/>
                <a:cs typeface="Times New Roman"/>
              </a:rPr>
              <a:t> 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j-ea"/>
                <a:cs typeface="Times New Roman"/>
              </a:rPr>
              <a:t>интересны</a:t>
            </a:r>
            <a:r>
              <a:rPr kumimoji="0" lang="ru-RU" sz="2000" b="1" i="0" u="none" strike="noStrike" kern="0" cap="none" spc="-3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j-ea"/>
                <a:cs typeface="Times New Roman"/>
              </a:rPr>
              <a:t> </a:t>
            </a:r>
            <a:r>
              <a:rPr kumimoji="0" lang="ru-RU" sz="2000" b="1" i="0" u="none" strike="noStrike" kern="0" cap="none" spc="-1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j-ea"/>
                <a:cs typeface="Times New Roman"/>
              </a:rPr>
              <a:t>ребенку.</a:t>
            </a:r>
            <a:endParaRPr kumimoji="0" lang="ru-RU" sz="20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017521" y="2235627"/>
            <a:ext cx="888274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1" dirty="0" smtClean="0"/>
          </a:p>
          <a:p>
            <a:r>
              <a:rPr lang="ru-RU" sz="2000" b="1" dirty="0" smtClean="0"/>
              <a:t>Все упражнения надо выполнять естественно без напряжения.</a:t>
            </a:r>
          </a:p>
          <a:p>
            <a:endParaRPr lang="ru-RU" sz="2000" b="1" dirty="0" smtClean="0"/>
          </a:p>
          <a:p>
            <a:r>
              <a:rPr lang="ru-RU" sz="2000" b="1" dirty="0" smtClean="0"/>
              <a:t>Всю работу по воспитанию у детей правильного произношения, родители могут консультируясь с логопедом. Обращаться к нему при всех </a:t>
            </a:r>
            <a:r>
              <a:rPr lang="ru-RU" sz="2000" b="1" dirty="0" err="1" smtClean="0"/>
              <a:t>затрудне</a:t>
            </a:r>
            <a:endParaRPr lang="ru-RU" sz="2000" b="1" dirty="0" smtClean="0"/>
          </a:p>
          <a:p>
            <a:r>
              <a:rPr lang="ru-RU" sz="2000" b="1" dirty="0" err="1" smtClean="0"/>
              <a:t>ниях</a:t>
            </a:r>
            <a:r>
              <a:rPr lang="ru-RU" sz="2000" b="1" dirty="0" smtClean="0"/>
              <a:t>.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189867932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5228" y="287383"/>
            <a:ext cx="5497865" cy="454587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65265752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9428" y="1424219"/>
            <a:ext cx="3947972" cy="534234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2677885" y="574767"/>
            <a:ext cx="8582297" cy="7207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64260" marR="5080" lvl="0" indent="-1051560" algn="ctr">
              <a:spcBef>
                <a:spcPts val="95"/>
              </a:spcBef>
            </a:pPr>
            <a:r>
              <a:rPr lang="ru-RU" sz="2000" b="1" kern="0" smtClean="0">
                <a:solidFill>
                  <a:srgbClr val="FF0000"/>
                </a:solidFill>
                <a:latin typeface="Arial Black" panose="020B0A04020102020204" pitchFamily="34" charset="0"/>
                <a:cs typeface="Calibri"/>
              </a:rPr>
              <a:t>Артикуляционная гимнастика для детей .</a:t>
            </a:r>
          </a:p>
          <a:p>
            <a:pPr marL="1064260" marR="5080" lvl="0" indent="-1051560" algn="ctr">
              <a:spcBef>
                <a:spcPts val="95"/>
              </a:spcBef>
            </a:pPr>
            <a:r>
              <a:rPr lang="ru-RU" sz="2000" b="1" kern="0" smtClean="0">
                <a:solidFill>
                  <a:srgbClr val="FF0000"/>
                </a:solidFill>
                <a:latin typeface="Arial Black" panose="020B0A04020102020204" pitchFamily="34" charset="0"/>
                <a:cs typeface="Calibri"/>
              </a:rPr>
              <a:t>Как провести её дома</a:t>
            </a:r>
            <a:endParaRPr lang="ru-RU" sz="2000" kern="0">
              <a:solidFill>
                <a:sysClr val="windowText" lastClr="000000"/>
              </a:solidFill>
              <a:latin typeface="Arial Black" panose="020B0A04020102020204" pitchFamily="34" charset="0"/>
              <a:cs typeface="Calibri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8963" y="1594979"/>
            <a:ext cx="5781474" cy="496351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83995060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184468" y="2104833"/>
            <a:ext cx="784642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lvl="0">
              <a:spcBef>
                <a:spcPts val="105"/>
              </a:spcBef>
            </a:pPr>
            <a:r>
              <a:rPr lang="ru-RU" sz="4400" b="1" kern="0">
                <a:solidFill>
                  <a:srgbClr val="FF0000"/>
                </a:solidFill>
                <a:cs typeface="Calibri"/>
              </a:rPr>
              <a:t>СПАСИБО</a:t>
            </a:r>
            <a:r>
              <a:rPr lang="ru-RU" sz="4400" b="1" kern="0" spc="-120">
                <a:solidFill>
                  <a:srgbClr val="FF0000"/>
                </a:solidFill>
                <a:cs typeface="Calibri"/>
              </a:rPr>
              <a:t> </a:t>
            </a:r>
            <a:r>
              <a:rPr lang="ru-RU" sz="4400" b="1" kern="0">
                <a:solidFill>
                  <a:srgbClr val="FF0000"/>
                </a:solidFill>
                <a:cs typeface="Calibri"/>
              </a:rPr>
              <a:t>ЗА</a:t>
            </a:r>
            <a:r>
              <a:rPr lang="ru-RU" sz="4400" b="1" kern="0" spc="-110">
                <a:solidFill>
                  <a:srgbClr val="FF0000"/>
                </a:solidFill>
                <a:cs typeface="Calibri"/>
              </a:rPr>
              <a:t> </a:t>
            </a:r>
            <a:r>
              <a:rPr lang="ru-RU" sz="4400" b="1" kern="0" spc="-10">
                <a:solidFill>
                  <a:srgbClr val="FF0000"/>
                </a:solidFill>
                <a:cs typeface="Calibri"/>
              </a:rPr>
              <a:t>ВНИМАНИЕ!</a:t>
            </a:r>
            <a:endParaRPr lang="ru-RU" sz="4400" kern="0">
              <a:solidFill>
                <a:sysClr val="windowText" lastClr="000000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07248744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871537" y="146954"/>
            <a:ext cx="9320463" cy="54938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47650" lvl="0">
              <a:spcBef>
                <a:spcPts val="95"/>
              </a:spcBef>
            </a:pPr>
            <a:r>
              <a:rPr lang="ru-RU" sz="2800" b="1" i="1" kern="0" spc="-10" dirty="0">
                <a:solidFill>
                  <a:srgbClr val="FF0000"/>
                </a:solidFill>
                <a:cs typeface="Calibri"/>
              </a:rPr>
              <a:t>РАЗВИТИЕ</a:t>
            </a:r>
            <a:r>
              <a:rPr lang="ru-RU" sz="2800" b="1" i="1" kern="0" spc="-35" dirty="0">
                <a:solidFill>
                  <a:srgbClr val="FF0000"/>
                </a:solidFill>
                <a:cs typeface="Calibri"/>
              </a:rPr>
              <a:t> </a:t>
            </a:r>
            <a:r>
              <a:rPr lang="ru-RU" sz="2800" b="1" i="1" kern="0" dirty="0">
                <a:solidFill>
                  <a:srgbClr val="FF0000"/>
                </a:solidFill>
                <a:cs typeface="Calibri"/>
              </a:rPr>
              <a:t>РЕЧИ</a:t>
            </a:r>
            <a:r>
              <a:rPr lang="ru-RU" sz="2800" b="1" i="1" kern="0" spc="-55" dirty="0">
                <a:solidFill>
                  <a:srgbClr val="FF0000"/>
                </a:solidFill>
                <a:cs typeface="Calibri"/>
              </a:rPr>
              <a:t> </a:t>
            </a:r>
            <a:r>
              <a:rPr lang="ru-RU" sz="2800" b="1" i="1" kern="0" dirty="0">
                <a:solidFill>
                  <a:srgbClr val="FF0000"/>
                </a:solidFill>
                <a:cs typeface="Calibri"/>
              </a:rPr>
              <a:t>У</a:t>
            </a:r>
            <a:r>
              <a:rPr lang="ru-RU" sz="2800" b="1" i="1" kern="0" spc="-50" dirty="0">
                <a:solidFill>
                  <a:srgbClr val="FF0000"/>
                </a:solidFill>
                <a:cs typeface="Calibri"/>
              </a:rPr>
              <a:t> </a:t>
            </a:r>
            <a:r>
              <a:rPr lang="ru-RU" sz="2800" b="1" i="1" kern="0" dirty="0">
                <a:solidFill>
                  <a:srgbClr val="FF0000"/>
                </a:solidFill>
                <a:cs typeface="Calibri"/>
              </a:rPr>
              <a:t>ДЕТЕЙ</a:t>
            </a:r>
            <a:r>
              <a:rPr lang="ru-RU" sz="2800" b="1" i="1" kern="0" spc="-45" dirty="0">
                <a:solidFill>
                  <a:srgbClr val="FF0000"/>
                </a:solidFill>
                <a:cs typeface="Calibri"/>
              </a:rPr>
              <a:t> </a:t>
            </a:r>
            <a:r>
              <a:rPr lang="ru-RU" sz="2800" b="1" i="1" kern="0" dirty="0">
                <a:solidFill>
                  <a:srgbClr val="FF0000"/>
                </a:solidFill>
                <a:cs typeface="Calibri"/>
              </a:rPr>
              <a:t>В</a:t>
            </a:r>
            <a:r>
              <a:rPr lang="ru-RU" sz="2800" b="1" i="1" kern="0" spc="-55" dirty="0">
                <a:solidFill>
                  <a:srgbClr val="FF0000"/>
                </a:solidFill>
                <a:cs typeface="Calibri"/>
              </a:rPr>
              <a:t> </a:t>
            </a:r>
            <a:r>
              <a:rPr lang="ru-RU" sz="2800" b="1" i="1" kern="0" dirty="0">
                <a:solidFill>
                  <a:srgbClr val="FF0000"/>
                </a:solidFill>
                <a:cs typeface="Calibri"/>
              </a:rPr>
              <a:t>НОРМЕ</a:t>
            </a:r>
            <a:r>
              <a:rPr lang="ru-RU" sz="2800" b="1" i="1" kern="0" spc="-55" dirty="0">
                <a:solidFill>
                  <a:srgbClr val="FF0000"/>
                </a:solidFill>
                <a:cs typeface="Calibri"/>
              </a:rPr>
              <a:t> </a:t>
            </a:r>
            <a:r>
              <a:rPr lang="ru-RU" sz="2800" b="1" i="1" kern="0" dirty="0">
                <a:solidFill>
                  <a:srgbClr val="FF0000"/>
                </a:solidFill>
                <a:cs typeface="Calibri"/>
              </a:rPr>
              <a:t>И</a:t>
            </a:r>
            <a:r>
              <a:rPr lang="ru-RU" sz="2800" b="1" i="1" kern="0" spc="-55" dirty="0">
                <a:solidFill>
                  <a:srgbClr val="FF0000"/>
                </a:solidFill>
                <a:cs typeface="Calibri"/>
              </a:rPr>
              <a:t> </a:t>
            </a:r>
            <a:r>
              <a:rPr lang="ru-RU" sz="2800" b="1" i="1" kern="0" spc="-10" dirty="0">
                <a:solidFill>
                  <a:srgbClr val="FF0000"/>
                </a:solidFill>
                <a:cs typeface="Calibri"/>
              </a:rPr>
              <a:t>ПАТОЛОГИИ</a:t>
            </a:r>
            <a:endParaRPr lang="ru-RU" sz="2800" kern="0" dirty="0">
              <a:solidFill>
                <a:sysClr val="windowText" lastClr="000000"/>
              </a:solidFill>
              <a:cs typeface="Calibri"/>
            </a:endParaRPr>
          </a:p>
          <a:p>
            <a:pPr marL="12700" marR="5080" lvl="0" indent="513715">
              <a:lnSpc>
                <a:spcPct val="80000"/>
              </a:lnSpc>
              <a:spcBef>
                <a:spcPts val="5"/>
              </a:spcBef>
              <a:tabLst>
                <a:tab pos="4821555" algn="l"/>
              </a:tabLst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Речь</a:t>
            </a:r>
            <a:r>
              <a:rPr kumimoji="0" lang="ru-RU" sz="2400" b="1" i="0" u="none" strike="noStrike" kern="0" cap="none" spc="-7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–</a:t>
            </a:r>
            <a:r>
              <a:rPr kumimoji="0" lang="ru-RU" sz="2400" b="0" i="0" u="none" strike="noStrike" kern="0" cap="none" spc="-7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явление</a:t>
            </a:r>
            <a:r>
              <a:rPr kumimoji="0" lang="ru-RU" sz="2400" b="0" i="0" u="none" strike="noStrike" kern="0" cap="none" spc="-65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социальное,</a:t>
            </a:r>
            <a:r>
              <a:rPr kumimoji="0" lang="ru-RU" sz="2400" b="0" i="0" u="none" strike="noStrike" kern="0" cap="none" spc="-8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и</a:t>
            </a:r>
            <a:r>
              <a:rPr kumimoji="0" lang="ru-RU" sz="2400" b="0" i="0" u="none" strike="noStrike" kern="0" cap="none" spc="-75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служит</a:t>
            </a:r>
            <a:r>
              <a:rPr kumimoji="0" lang="ru-RU" sz="2400" b="0" i="0" u="none" strike="noStrike" kern="0" cap="none" spc="-55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lang="ru-RU" sz="2400" b="0" i="0" u="none" strike="noStrike" kern="0" cap="none" spc="-1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средством </a:t>
            </a: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общения</a:t>
            </a:r>
            <a:r>
              <a:rPr kumimoji="0" lang="ru-RU" sz="2400" b="0" i="0" u="none" strike="noStrike" kern="0" cap="none" spc="-85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lang="ru-RU" sz="2400" b="0" i="0" u="none" strike="noStrike" kern="0" cap="none" spc="-1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людей</a:t>
            </a:r>
            <a:r>
              <a:rPr kumimoji="0" lang="ru-RU" sz="2400" b="0" i="0" u="none" strike="noStrike" kern="0" cap="none" spc="-8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друг</a:t>
            </a:r>
            <a:r>
              <a:rPr kumimoji="0" lang="ru-RU" sz="2400" b="0" i="0" u="none" strike="noStrike" kern="0" cap="none" spc="-75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с</a:t>
            </a:r>
            <a:r>
              <a:rPr kumimoji="0" lang="ru-RU" sz="2400" b="0" i="0" u="none" strike="noStrike" kern="0" cap="none" spc="-9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lang="ru-RU" sz="2400" b="0" i="0" u="none" strike="noStrike" kern="0" cap="none" spc="-1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другом ,</a:t>
            </a:r>
            <a:r>
              <a:rPr kumimoji="0" lang="ru-RU" sz="2400" b="0" i="0" u="none" strike="noStrike" kern="0" cap="none" spc="-2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благодаря</a:t>
            </a:r>
            <a:r>
              <a:rPr kumimoji="0" lang="ru-RU" sz="2400" b="0" i="0" u="none" strike="noStrike" kern="0" cap="none" spc="-105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lang="ru-RU" sz="2400" b="0" i="0" u="none" strike="noStrike" kern="0" cap="none" spc="-2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речи , </a:t>
            </a: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малыш</a:t>
            </a:r>
            <a:r>
              <a:rPr kumimoji="0" lang="ru-RU" sz="2400" b="0" i="0" u="none" strike="noStrike" kern="0" cap="none" spc="-45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познает</a:t>
            </a:r>
            <a:r>
              <a:rPr kumimoji="0" lang="ru-RU" sz="2400" b="0" i="0" u="none" strike="noStrike" kern="0" cap="none" spc="-7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lang="ru-RU" sz="2400" b="0" i="0" u="none" strike="noStrike" kern="0" cap="none" spc="-1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окружающий</a:t>
            </a:r>
            <a:r>
              <a:rPr kumimoji="0" lang="ru-RU" sz="2400" b="0" i="0" u="none" strike="noStrike" kern="0" cap="none" spc="-7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мир,</a:t>
            </a:r>
            <a:r>
              <a:rPr kumimoji="0" lang="ru-RU" sz="2400" b="0" i="0" u="none" strike="noStrike" kern="0" cap="none" spc="-6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lang="ru-RU" sz="2400" b="0" i="0" u="none" strike="noStrike" kern="0" cap="none" spc="-1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накапливает </a:t>
            </a: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знания,</a:t>
            </a:r>
            <a:r>
              <a:rPr kumimoji="0" lang="ru-RU" sz="2400" b="0" i="0" u="none" strike="noStrike" kern="0" cap="none" spc="-8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расширяет</a:t>
            </a:r>
            <a:r>
              <a:rPr kumimoji="0" lang="ru-RU" sz="2400" b="0" i="0" u="none" strike="noStrike" kern="0" cap="none" spc="-9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круг</a:t>
            </a:r>
            <a:r>
              <a:rPr kumimoji="0" lang="ru-RU" sz="2400" b="0" i="0" u="none" strike="noStrike" kern="0" cap="none" spc="-75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lang="ru-RU" sz="2400" b="0" i="0" u="none" strike="noStrike" kern="0" cap="none" spc="-1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представлений</a:t>
            </a:r>
            <a:r>
              <a:rPr kumimoji="0" lang="ru-RU" sz="2400" b="0" i="0" u="none" strike="noStrike" kern="0" cap="none" spc="-7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о</a:t>
            </a:r>
            <a:r>
              <a:rPr kumimoji="0" lang="ru-RU" sz="2400" b="0" i="0" u="none" strike="noStrike" kern="0" cap="none" spc="-85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lang="ru-RU" sz="2400" b="0" i="0" u="none" strike="noStrike" kern="0" cap="none" spc="-1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предметах </a:t>
            </a: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и</a:t>
            </a:r>
            <a:r>
              <a:rPr kumimoji="0" lang="ru-RU" sz="2400" b="0" i="0" u="none" strike="noStrike" kern="0" cap="none" spc="-13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явлениях,</a:t>
            </a:r>
            <a:r>
              <a:rPr kumimoji="0" lang="ru-RU" sz="2400" b="0" i="0" u="none" strike="noStrike" kern="0" cap="none" spc="-114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lang="ru-RU" sz="2400" b="0" i="0" u="none" strike="noStrike" kern="0" cap="none" spc="-1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овладевает</a:t>
            </a:r>
            <a:r>
              <a:rPr kumimoji="0" lang="ru-RU" sz="2400" b="0" i="0" u="none" strike="noStrike" kern="0" cap="none" spc="-11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нормами</a:t>
            </a:r>
            <a:r>
              <a:rPr kumimoji="0" lang="ru-RU" sz="2400" b="0" i="0" u="none" strike="noStrike" kern="0" cap="none" spc="-95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lang="ru-RU" sz="2400" b="0" i="0" u="none" strike="noStrike" kern="0" cap="none" spc="-1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общественного</a:t>
            </a:r>
            <a:r>
              <a:rPr lang="ru-RU" sz="2400" kern="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kumimoji="0" lang="ru-RU" sz="2400" b="0" i="0" u="none" strike="noStrike" kern="0" cap="none" spc="-1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поведения;</a:t>
            </a:r>
          </a:p>
          <a:p>
            <a:pPr marL="12700" marR="5080" lvl="0" indent="513715">
              <a:lnSpc>
                <a:spcPct val="80000"/>
              </a:lnSpc>
              <a:spcBef>
                <a:spcPts val="5"/>
              </a:spcBef>
              <a:tabLst>
                <a:tab pos="4821555" algn="l"/>
              </a:tabLst>
            </a:pPr>
            <a:endParaRPr kumimoji="0" lang="ru-RU" sz="24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/>
              <a:cs typeface="Times New Roman"/>
            </a:endParaRPr>
          </a:p>
          <a:p>
            <a:pPr marL="12700" marR="377825" lvl="0" algn="just">
              <a:lnSpc>
                <a:spcPts val="2690"/>
              </a:lnSpc>
              <a:spcBef>
                <a:spcPts val="650"/>
              </a:spcBef>
            </a:pP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-</a:t>
            </a:r>
            <a:r>
              <a:rPr kumimoji="0" lang="ru-RU" sz="2400" b="0" i="0" u="none" strike="noStrike" kern="0" cap="none" spc="585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усвоение</a:t>
            </a:r>
            <a:r>
              <a:rPr kumimoji="0" lang="ru-RU" sz="2400" b="0" i="0" u="none" strike="noStrike" kern="0" cap="none" spc="-6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речи</a:t>
            </a:r>
            <a:r>
              <a:rPr kumimoji="0" lang="ru-RU" sz="2400" b="0" i="0" u="none" strike="noStrike" kern="0" cap="none" spc="-5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в</a:t>
            </a:r>
            <a:r>
              <a:rPr kumimoji="0" lang="ru-RU" sz="2400" b="0" i="0" u="none" strike="noStrike" kern="0" cap="none" spc="-65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lang="ru-RU" sz="2400" b="0" i="0" u="none" strike="noStrike" kern="0" cap="none" spc="-2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дошкольном</a:t>
            </a:r>
            <a:r>
              <a:rPr kumimoji="0" lang="ru-RU" sz="2400" b="0" i="0" u="none" strike="noStrike" kern="0" cap="none" spc="-45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возрасте</a:t>
            </a:r>
            <a:r>
              <a:rPr kumimoji="0" lang="ru-RU" sz="2400" b="0" i="0" u="none" strike="noStrike" kern="0" cap="none" spc="-6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lang="ru-RU" sz="2400" b="0" i="0" u="none" strike="noStrike" kern="0" cap="none" spc="-1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является </a:t>
            </a:r>
            <a:r>
              <a:rPr kumimoji="0" lang="ru-RU" sz="2400" b="0" i="0" u="none" strike="noStrike" kern="0" cap="none" spc="-3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необходимым</a:t>
            </a:r>
            <a:r>
              <a:rPr kumimoji="0" lang="ru-RU" sz="2400" b="0" i="0" u="none" strike="noStrike" kern="0" cap="none" spc="-105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условием</a:t>
            </a:r>
            <a:r>
              <a:rPr kumimoji="0" lang="ru-RU" sz="2400" b="0" i="0" u="none" strike="noStrike" kern="0" cap="none" spc="-105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для</a:t>
            </a:r>
            <a:r>
              <a:rPr kumimoji="0" lang="ru-RU" sz="2400" b="0" i="0" u="none" strike="noStrike" kern="0" cap="none" spc="-11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овладения</a:t>
            </a:r>
            <a:r>
              <a:rPr kumimoji="0" lang="ru-RU" sz="2400" b="0" i="0" u="none" strike="noStrike" kern="0" cap="none" spc="-10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lang="ru-RU" sz="2400" b="0" i="0" u="none" strike="noStrike" kern="0" cap="none" spc="-1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грамотой, дальнейшего</a:t>
            </a:r>
            <a:r>
              <a:rPr kumimoji="0" lang="ru-RU" sz="2400" b="0" i="0" u="none" strike="noStrike" kern="0" cap="none" spc="-7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lang="ru-RU" sz="2400" b="0" i="0" u="none" strike="noStrike" kern="0" cap="none" spc="-1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обучения</a:t>
            </a:r>
            <a:r>
              <a:rPr kumimoji="0" lang="ru-RU" sz="2400" b="0" i="0" u="none" strike="noStrike" kern="0" cap="none" spc="-65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в</a:t>
            </a:r>
            <a:r>
              <a:rPr kumimoji="0" lang="ru-RU" sz="2400" b="0" i="0" u="none" strike="noStrike" kern="0" cap="none" spc="-75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lang="ru-RU" sz="2400" b="0" i="0" u="none" strike="noStrike" kern="0" cap="none" spc="-1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школе;</a:t>
            </a:r>
            <a:endParaRPr kumimoji="0" lang="ru-RU" sz="24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/>
              <a:cs typeface="Times New Roman"/>
            </a:endParaRPr>
          </a:p>
          <a:p>
            <a:pPr marL="12700" marR="598170" lvl="0">
              <a:lnSpc>
                <a:spcPct val="80000"/>
              </a:lnSpc>
              <a:spcBef>
                <a:spcPts val="690"/>
              </a:spcBef>
            </a:pPr>
            <a:r>
              <a:rPr kumimoji="0" lang="ru-RU" sz="2400" b="0" i="0" u="none" strike="noStrike" kern="0" cap="none" spc="-1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-</a:t>
            </a: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очень</a:t>
            </a:r>
            <a:r>
              <a:rPr kumimoji="0" lang="ru-RU" sz="2400" b="0" i="0" u="none" strike="noStrike" kern="0" cap="none" spc="-145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важно</a:t>
            </a:r>
            <a:r>
              <a:rPr kumimoji="0" lang="ru-RU" sz="2400" b="0" i="0" u="none" strike="noStrike" kern="0" cap="none" spc="-14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выявить</a:t>
            </a:r>
            <a:r>
              <a:rPr kumimoji="0" lang="ru-RU" sz="2400" b="0" i="0" u="none" strike="noStrike" kern="0" cap="none" spc="-13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lang="ru-RU" sz="2400" b="0" i="0" u="none" strike="noStrike" kern="0" cap="none" spc="-1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неблагополучие</a:t>
            </a:r>
            <a:r>
              <a:rPr kumimoji="0" lang="ru-RU" sz="2400" b="0" i="0" u="none" strike="noStrike" kern="0" cap="none" spc="-125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lang="ru-RU" sz="2400" b="0" i="0" u="none" strike="noStrike" kern="0" cap="none" spc="-1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речевого </a:t>
            </a: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развития</a:t>
            </a:r>
            <a:r>
              <a:rPr kumimoji="0" lang="ru-RU" sz="2400" b="0" i="0" u="none" strike="noStrike" kern="0" cap="none" spc="-105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 ребенка</a:t>
            </a:r>
          </a:p>
          <a:p>
            <a:pPr marL="12700" marR="598170" lvl="0">
              <a:lnSpc>
                <a:spcPct val="80000"/>
              </a:lnSpc>
              <a:spcBef>
                <a:spcPts val="690"/>
              </a:spcBef>
            </a:pP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и</a:t>
            </a:r>
            <a:r>
              <a:rPr kumimoji="0" lang="ru-RU" sz="2400" b="0" i="0" u="none" strike="noStrike" kern="0" cap="none" spc="-105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lang="ru-RU" sz="2400" b="0" i="0" u="none" strike="noStrike" kern="0" cap="none" spc="-1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преодолеть</a:t>
            </a:r>
            <a:r>
              <a:rPr kumimoji="0" lang="ru-RU" sz="2400" b="0" i="0" u="none" strike="noStrike" kern="0" cap="none" spc="-10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его</a:t>
            </a:r>
            <a:r>
              <a:rPr kumimoji="0" lang="ru-RU" sz="2400" b="0" i="0" u="none" strike="noStrike" kern="0" cap="none" spc="-105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как</a:t>
            </a:r>
            <a:r>
              <a:rPr kumimoji="0" lang="ru-RU" sz="2400" b="0" i="0" u="none" strike="noStrike" kern="0" cap="none" spc="-9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lang="ru-RU" sz="2400" b="0" i="0" u="none" strike="noStrike" kern="0" cap="none" spc="-1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можно раньше;</a:t>
            </a:r>
          </a:p>
          <a:p>
            <a:pPr marL="12700" marR="598170" lvl="0">
              <a:lnSpc>
                <a:spcPct val="80000"/>
              </a:lnSpc>
              <a:spcBef>
                <a:spcPts val="690"/>
              </a:spcBef>
            </a:pPr>
            <a:endParaRPr kumimoji="0" lang="ru-RU" sz="2400" b="0" i="0" u="none" strike="noStrike" kern="0" cap="none" spc="-1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1751964" algn="l"/>
              </a:tabLst>
            </a:pPr>
            <a:r>
              <a:rPr lang="ru-RU" sz="2400" dirty="0" smtClean="0">
                <a:latin typeface="Times New Roman"/>
                <a:cs typeface="Times New Roman"/>
              </a:rPr>
              <a:t>-</a:t>
            </a:r>
            <a:r>
              <a:rPr lang="ru-RU" sz="2400" spc="-70" dirty="0" smtClean="0">
                <a:latin typeface="Times New Roman"/>
                <a:cs typeface="Times New Roman"/>
              </a:rPr>
              <a:t> </a:t>
            </a:r>
            <a:r>
              <a:rPr lang="ru-RU" sz="2400" dirty="0" smtClean="0">
                <a:latin typeface="Times New Roman"/>
                <a:cs typeface="Times New Roman"/>
              </a:rPr>
              <a:t>даже</a:t>
            </a:r>
            <a:r>
              <a:rPr lang="ru-RU" sz="2400" spc="-70" dirty="0" smtClean="0">
                <a:latin typeface="Times New Roman"/>
                <a:cs typeface="Times New Roman"/>
              </a:rPr>
              <a:t> </a:t>
            </a:r>
            <a:r>
              <a:rPr lang="ru-RU" sz="2400" spc="-10" dirty="0" smtClean="0">
                <a:latin typeface="Times New Roman"/>
                <a:cs typeface="Times New Roman"/>
              </a:rPr>
              <a:t>незначительные</a:t>
            </a:r>
            <a:r>
              <a:rPr lang="ru-RU" sz="2400" spc="-60" dirty="0" smtClean="0">
                <a:latin typeface="Times New Roman"/>
                <a:cs typeface="Times New Roman"/>
              </a:rPr>
              <a:t> </a:t>
            </a:r>
            <a:r>
              <a:rPr lang="ru-RU" sz="2400" dirty="0" smtClean="0">
                <a:latin typeface="Times New Roman"/>
                <a:cs typeface="Times New Roman"/>
              </a:rPr>
              <a:t>недостатки</a:t>
            </a:r>
            <a:r>
              <a:rPr lang="ru-RU" sz="2400" spc="-60" dirty="0" smtClean="0">
                <a:latin typeface="Times New Roman"/>
                <a:cs typeface="Times New Roman"/>
              </a:rPr>
              <a:t> </a:t>
            </a:r>
            <a:r>
              <a:rPr lang="ru-RU" sz="2400" dirty="0" smtClean="0">
                <a:latin typeface="Times New Roman"/>
                <a:cs typeface="Times New Roman"/>
              </a:rPr>
              <a:t>в</a:t>
            </a:r>
            <a:r>
              <a:rPr lang="ru-RU" sz="2400" spc="-70" dirty="0" smtClean="0">
                <a:latin typeface="Times New Roman"/>
                <a:cs typeface="Times New Roman"/>
              </a:rPr>
              <a:t> </a:t>
            </a:r>
            <a:r>
              <a:rPr lang="ru-RU" sz="2400" dirty="0" smtClean="0">
                <a:latin typeface="Times New Roman"/>
                <a:cs typeface="Times New Roman"/>
              </a:rPr>
              <a:t>развитии</a:t>
            </a:r>
            <a:r>
              <a:rPr lang="ru-RU" sz="2400" spc="-60" dirty="0" smtClean="0">
                <a:latin typeface="Times New Roman"/>
                <a:cs typeface="Times New Roman"/>
              </a:rPr>
              <a:t> </a:t>
            </a:r>
            <a:r>
              <a:rPr lang="ru-RU" sz="2400" spc="-20" dirty="0" smtClean="0">
                <a:latin typeface="Times New Roman"/>
                <a:cs typeface="Times New Roman"/>
              </a:rPr>
              <a:t>речи </a:t>
            </a:r>
            <a:r>
              <a:rPr lang="ru-RU" sz="2400" spc="-10" dirty="0" smtClean="0">
                <a:latin typeface="Times New Roman"/>
                <a:cs typeface="Times New Roman"/>
              </a:rPr>
              <a:t>ребенка,</a:t>
            </a:r>
            <a:r>
              <a:rPr lang="ru-RU" sz="2400" spc="-65" dirty="0" smtClean="0">
                <a:latin typeface="Times New Roman"/>
                <a:cs typeface="Times New Roman"/>
              </a:rPr>
              <a:t> </a:t>
            </a:r>
            <a:r>
              <a:rPr lang="ru-RU" sz="2400" dirty="0" smtClean="0">
                <a:latin typeface="Times New Roman"/>
                <a:cs typeface="Times New Roman"/>
              </a:rPr>
              <a:t>могут</a:t>
            </a:r>
            <a:r>
              <a:rPr lang="ru-RU" sz="2400" spc="-50" dirty="0" smtClean="0">
                <a:latin typeface="Times New Roman"/>
                <a:cs typeface="Times New Roman"/>
              </a:rPr>
              <a:t> </a:t>
            </a:r>
            <a:r>
              <a:rPr lang="ru-RU" sz="2400" dirty="0" smtClean="0">
                <a:latin typeface="Times New Roman"/>
                <a:cs typeface="Times New Roman"/>
              </a:rPr>
              <a:t>привести</a:t>
            </a:r>
            <a:r>
              <a:rPr lang="ru-RU" sz="2400" spc="-65" dirty="0" smtClean="0">
                <a:latin typeface="Times New Roman"/>
                <a:cs typeface="Times New Roman"/>
              </a:rPr>
              <a:t> </a:t>
            </a:r>
            <a:r>
              <a:rPr lang="ru-RU" sz="2400" dirty="0" smtClean="0">
                <a:latin typeface="Times New Roman"/>
                <a:cs typeface="Times New Roman"/>
              </a:rPr>
              <a:t>к</a:t>
            </a:r>
            <a:r>
              <a:rPr lang="ru-RU" sz="2400" spc="-60" dirty="0" smtClean="0">
                <a:latin typeface="Times New Roman"/>
                <a:cs typeface="Times New Roman"/>
              </a:rPr>
              <a:t> </a:t>
            </a:r>
            <a:r>
              <a:rPr lang="ru-RU" sz="2400" spc="-20" dirty="0" smtClean="0">
                <a:latin typeface="Times New Roman"/>
                <a:cs typeface="Times New Roman"/>
              </a:rPr>
              <a:t>трудностям</a:t>
            </a:r>
            <a:r>
              <a:rPr lang="ru-RU" sz="2400" spc="-70" dirty="0" smtClean="0">
                <a:latin typeface="Times New Roman"/>
                <a:cs typeface="Times New Roman"/>
              </a:rPr>
              <a:t> </a:t>
            </a:r>
            <a:r>
              <a:rPr lang="ru-RU" sz="2400" spc="-10" dirty="0" smtClean="0">
                <a:latin typeface="Times New Roman"/>
                <a:cs typeface="Times New Roman"/>
              </a:rPr>
              <a:t>освоения процессов</a:t>
            </a:r>
            <a:r>
              <a:rPr lang="ru-RU" sz="2400" dirty="0">
                <a:latin typeface="Times New Roman"/>
                <a:cs typeface="Times New Roman"/>
              </a:rPr>
              <a:t> </a:t>
            </a:r>
            <a:r>
              <a:rPr lang="ru-RU" sz="2400" dirty="0" smtClean="0">
                <a:latin typeface="Times New Roman"/>
                <a:cs typeface="Times New Roman"/>
              </a:rPr>
              <a:t>чтения</a:t>
            </a:r>
            <a:r>
              <a:rPr lang="ru-RU" sz="2400" spc="-40" dirty="0" smtClean="0">
                <a:latin typeface="Times New Roman"/>
                <a:cs typeface="Times New Roman"/>
              </a:rPr>
              <a:t> </a:t>
            </a:r>
            <a:r>
              <a:rPr lang="ru-RU" sz="2400" dirty="0" smtClean="0">
                <a:latin typeface="Times New Roman"/>
                <a:cs typeface="Times New Roman"/>
              </a:rPr>
              <a:t>и</a:t>
            </a:r>
            <a:r>
              <a:rPr lang="ru-RU" sz="2400" spc="-55" dirty="0" smtClean="0">
                <a:latin typeface="Times New Roman"/>
                <a:cs typeface="Times New Roman"/>
              </a:rPr>
              <a:t> </a:t>
            </a:r>
            <a:r>
              <a:rPr lang="ru-RU" sz="2400" dirty="0" smtClean="0">
                <a:latin typeface="Times New Roman"/>
                <a:cs typeface="Times New Roman"/>
              </a:rPr>
              <a:t>письма</a:t>
            </a:r>
            <a:r>
              <a:rPr lang="ru-RU" sz="2400" spc="-45" dirty="0" smtClean="0">
                <a:latin typeface="Times New Roman"/>
                <a:cs typeface="Times New Roman"/>
              </a:rPr>
              <a:t> </a:t>
            </a:r>
            <a:r>
              <a:rPr lang="ru-RU" sz="2400" dirty="0" smtClean="0">
                <a:latin typeface="Times New Roman"/>
                <a:cs typeface="Times New Roman"/>
              </a:rPr>
              <a:t>в</a:t>
            </a:r>
            <a:r>
              <a:rPr lang="ru-RU" sz="2400" spc="-50" dirty="0" smtClean="0">
                <a:latin typeface="Times New Roman"/>
                <a:cs typeface="Times New Roman"/>
              </a:rPr>
              <a:t> </a:t>
            </a:r>
            <a:r>
              <a:rPr lang="ru-RU" sz="2400" spc="-10" dirty="0" smtClean="0">
                <a:latin typeface="Times New Roman"/>
                <a:cs typeface="Times New Roman"/>
              </a:rPr>
              <a:t>школе;</a:t>
            </a:r>
            <a:endParaRPr lang="ru-RU" sz="2400" dirty="0" smtClean="0">
              <a:latin typeface="Times New Roman"/>
              <a:cs typeface="Times New Roman"/>
            </a:endParaRPr>
          </a:p>
          <a:p>
            <a:pPr marL="12700" marR="365125">
              <a:lnSpc>
                <a:spcPct val="100000"/>
              </a:lnSpc>
            </a:pPr>
            <a:r>
              <a:rPr lang="ru-RU" sz="2400" spc="-10" dirty="0" smtClean="0">
                <a:latin typeface="Times New Roman"/>
                <a:cs typeface="Times New Roman"/>
              </a:rPr>
              <a:t>-</a:t>
            </a:r>
            <a:r>
              <a:rPr lang="ru-RU" sz="2400" dirty="0" smtClean="0">
                <a:latin typeface="Times New Roman"/>
                <a:cs typeface="Times New Roman"/>
              </a:rPr>
              <a:t>следует</a:t>
            </a:r>
            <a:r>
              <a:rPr lang="ru-RU" sz="2400" spc="-90" dirty="0" smtClean="0">
                <a:latin typeface="Times New Roman"/>
                <a:cs typeface="Times New Roman"/>
              </a:rPr>
              <a:t> </a:t>
            </a:r>
            <a:r>
              <a:rPr lang="ru-RU" sz="2400" spc="-10" dirty="0" smtClean="0">
                <a:latin typeface="Times New Roman"/>
                <a:cs typeface="Times New Roman"/>
              </a:rPr>
              <a:t>внимательно</a:t>
            </a:r>
            <a:r>
              <a:rPr lang="ru-RU" sz="2400" spc="-55" dirty="0" smtClean="0">
                <a:latin typeface="Times New Roman"/>
                <a:cs typeface="Times New Roman"/>
              </a:rPr>
              <a:t> </a:t>
            </a:r>
            <a:r>
              <a:rPr lang="ru-RU" sz="2400" dirty="0" smtClean="0">
                <a:latin typeface="Times New Roman"/>
                <a:cs typeface="Times New Roman"/>
              </a:rPr>
              <a:t>следить</a:t>
            </a:r>
            <a:r>
              <a:rPr lang="ru-RU" sz="2400" spc="-80" dirty="0" smtClean="0">
                <a:latin typeface="Times New Roman"/>
                <a:cs typeface="Times New Roman"/>
              </a:rPr>
              <a:t> </a:t>
            </a:r>
            <a:r>
              <a:rPr lang="ru-RU" sz="2400" dirty="0" smtClean="0">
                <a:latin typeface="Times New Roman"/>
                <a:cs typeface="Times New Roman"/>
              </a:rPr>
              <a:t>за</a:t>
            </a:r>
            <a:r>
              <a:rPr lang="ru-RU" sz="2400" spc="-85" dirty="0" smtClean="0">
                <a:latin typeface="Times New Roman"/>
                <a:cs typeface="Times New Roman"/>
              </a:rPr>
              <a:t> </a:t>
            </a:r>
            <a:r>
              <a:rPr lang="ru-RU" sz="2400" dirty="0" smtClean="0">
                <a:latin typeface="Times New Roman"/>
                <a:cs typeface="Times New Roman"/>
              </a:rPr>
              <a:t>развитием</a:t>
            </a:r>
            <a:r>
              <a:rPr lang="ru-RU" sz="2400" spc="-90" dirty="0" smtClean="0">
                <a:latin typeface="Times New Roman"/>
                <a:cs typeface="Times New Roman"/>
              </a:rPr>
              <a:t> </a:t>
            </a:r>
            <a:r>
              <a:rPr lang="ru-RU" sz="2400" spc="-20" dirty="0" smtClean="0">
                <a:latin typeface="Times New Roman"/>
                <a:cs typeface="Times New Roman"/>
              </a:rPr>
              <a:t>речи </a:t>
            </a:r>
            <a:r>
              <a:rPr lang="ru-RU" sz="2400" dirty="0" smtClean="0">
                <a:latin typeface="Times New Roman"/>
                <a:cs typeface="Times New Roman"/>
              </a:rPr>
              <a:t>своего</a:t>
            </a:r>
            <a:r>
              <a:rPr lang="ru-RU" sz="2400" spc="-125" dirty="0" smtClean="0">
                <a:latin typeface="Times New Roman"/>
                <a:cs typeface="Times New Roman"/>
              </a:rPr>
              <a:t> </a:t>
            </a:r>
            <a:r>
              <a:rPr lang="ru-RU" sz="2400" spc="-10" dirty="0" smtClean="0">
                <a:latin typeface="Times New Roman"/>
                <a:cs typeface="Times New Roman"/>
              </a:rPr>
              <a:t>ребенка.</a:t>
            </a:r>
            <a:endParaRPr lang="ru-RU" sz="2400" dirty="0" smtClean="0">
              <a:latin typeface="Times New Roman"/>
              <a:cs typeface="Times New Roman"/>
            </a:endParaRPr>
          </a:p>
          <a:p>
            <a:pPr marL="12700" marR="598170" lvl="0">
              <a:lnSpc>
                <a:spcPct val="80000"/>
              </a:lnSpc>
              <a:spcBef>
                <a:spcPts val="690"/>
              </a:spcBef>
            </a:pPr>
            <a:endParaRPr kumimoji="0" lang="ru-RU" sz="2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02514991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358190" y="641685"/>
            <a:ext cx="9833810" cy="5168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indent="245110">
              <a:spcBef>
                <a:spcPts val="105"/>
              </a:spcBef>
            </a:pPr>
            <a:r>
              <a:rPr lang="ru-RU" b="1" dirty="0">
                <a:latin typeface="Times New Roman"/>
                <a:cs typeface="Times New Roman"/>
              </a:rPr>
              <a:t>Возраст</a:t>
            </a:r>
            <a:r>
              <a:rPr lang="ru-RU" b="1" spc="-50" dirty="0">
                <a:latin typeface="Times New Roman"/>
                <a:cs typeface="Times New Roman"/>
              </a:rPr>
              <a:t> </a:t>
            </a:r>
            <a:r>
              <a:rPr lang="ru-RU" b="1" dirty="0">
                <a:latin typeface="Times New Roman"/>
                <a:cs typeface="Times New Roman"/>
              </a:rPr>
              <a:t>от</a:t>
            </a:r>
            <a:r>
              <a:rPr lang="ru-RU" b="1" spc="-25" dirty="0">
                <a:latin typeface="Times New Roman"/>
                <a:cs typeface="Times New Roman"/>
              </a:rPr>
              <a:t> </a:t>
            </a:r>
            <a:r>
              <a:rPr lang="ru-RU" b="1" dirty="0">
                <a:latin typeface="Times New Roman"/>
                <a:cs typeface="Times New Roman"/>
              </a:rPr>
              <a:t>2</a:t>
            </a:r>
            <a:r>
              <a:rPr lang="ru-RU" b="1" spc="-35" dirty="0">
                <a:latin typeface="Times New Roman"/>
                <a:cs typeface="Times New Roman"/>
              </a:rPr>
              <a:t> </a:t>
            </a:r>
            <a:r>
              <a:rPr lang="ru-RU" b="1" dirty="0">
                <a:latin typeface="Times New Roman"/>
                <a:cs typeface="Times New Roman"/>
              </a:rPr>
              <a:t>до</a:t>
            </a:r>
            <a:r>
              <a:rPr lang="ru-RU" b="1" spc="-40" dirty="0">
                <a:latin typeface="Times New Roman"/>
                <a:cs typeface="Times New Roman"/>
              </a:rPr>
              <a:t> </a:t>
            </a:r>
            <a:r>
              <a:rPr lang="ru-RU" b="1" dirty="0">
                <a:latin typeface="Times New Roman"/>
                <a:cs typeface="Times New Roman"/>
              </a:rPr>
              <a:t>5</a:t>
            </a:r>
            <a:r>
              <a:rPr lang="ru-RU" b="1" spc="-30" dirty="0">
                <a:latin typeface="Times New Roman"/>
                <a:cs typeface="Times New Roman"/>
              </a:rPr>
              <a:t> </a:t>
            </a:r>
            <a:r>
              <a:rPr lang="ru-RU" b="1" dirty="0">
                <a:latin typeface="Times New Roman"/>
                <a:cs typeface="Times New Roman"/>
              </a:rPr>
              <a:t>месяцев</a:t>
            </a:r>
            <a:r>
              <a:rPr lang="ru-RU" b="1" spc="-1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период</a:t>
            </a:r>
            <a:r>
              <a:rPr lang="ru-RU" spc="-60" dirty="0">
                <a:latin typeface="Times New Roman"/>
                <a:cs typeface="Times New Roman"/>
              </a:rPr>
              <a:t> </a:t>
            </a:r>
            <a:r>
              <a:rPr lang="ru-RU" spc="-10" dirty="0" err="1">
                <a:latin typeface="Times New Roman"/>
                <a:cs typeface="Times New Roman"/>
              </a:rPr>
              <a:t>гуления</a:t>
            </a:r>
            <a:r>
              <a:rPr lang="ru-RU" spc="-10" dirty="0">
                <a:latin typeface="Times New Roman"/>
                <a:cs typeface="Times New Roman"/>
              </a:rPr>
              <a:t>.</a:t>
            </a:r>
            <a:endParaRPr lang="ru-RU" dirty="0">
              <a:latin typeface="Times New Roman"/>
              <a:cs typeface="Times New Roman"/>
            </a:endParaRPr>
          </a:p>
          <a:p>
            <a:pPr marL="12700"/>
            <a:r>
              <a:rPr lang="ru-RU" spc="-10" dirty="0">
                <a:latin typeface="Times New Roman"/>
                <a:cs typeface="Times New Roman"/>
              </a:rPr>
              <a:t>Появление</a:t>
            </a:r>
            <a:r>
              <a:rPr lang="ru-RU" spc="-90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гуления</a:t>
            </a:r>
            <a:r>
              <a:rPr lang="ru-RU" spc="-8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связано</a:t>
            </a:r>
            <a:r>
              <a:rPr lang="ru-RU" spc="-8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с</a:t>
            </a:r>
            <a:r>
              <a:rPr lang="ru-RU" spc="-80" dirty="0">
                <a:latin typeface="Times New Roman"/>
                <a:cs typeface="Times New Roman"/>
              </a:rPr>
              <a:t> </a:t>
            </a:r>
            <a:r>
              <a:rPr lang="ru-RU" spc="-10" dirty="0" smtClean="0">
                <a:latin typeface="Times New Roman"/>
                <a:cs typeface="Times New Roman"/>
              </a:rPr>
              <a:t>эмоциональным</a:t>
            </a:r>
            <a:r>
              <a:rPr lang="ru-RU" dirty="0">
                <a:latin typeface="Times New Roman"/>
                <a:cs typeface="Times New Roman"/>
              </a:rPr>
              <a:t> </a:t>
            </a:r>
            <a:r>
              <a:rPr lang="ru-RU" dirty="0" smtClean="0">
                <a:latin typeface="Times New Roman"/>
                <a:cs typeface="Times New Roman"/>
              </a:rPr>
              <a:t>общением</a:t>
            </a:r>
            <a:r>
              <a:rPr lang="ru-RU" spc="-40" dirty="0" smtClean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со</a:t>
            </a:r>
            <a:r>
              <a:rPr lang="ru-RU" spc="-4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взрослым.</a:t>
            </a:r>
            <a:r>
              <a:rPr lang="ru-RU" spc="-25" dirty="0">
                <a:latin typeface="Times New Roman"/>
                <a:cs typeface="Times New Roman"/>
              </a:rPr>
              <a:t> </a:t>
            </a:r>
            <a:r>
              <a:rPr lang="ru-RU" spc="-10" dirty="0">
                <a:latin typeface="Times New Roman"/>
                <a:cs typeface="Times New Roman"/>
              </a:rPr>
              <a:t>Разговаривая</a:t>
            </a:r>
            <a:r>
              <a:rPr lang="ru-RU" spc="-3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с</a:t>
            </a:r>
            <a:r>
              <a:rPr lang="ru-RU" spc="-40" dirty="0">
                <a:latin typeface="Times New Roman"/>
                <a:cs typeface="Times New Roman"/>
              </a:rPr>
              <a:t> </a:t>
            </a:r>
            <a:r>
              <a:rPr lang="ru-RU" spc="-10" dirty="0">
                <a:latin typeface="Times New Roman"/>
                <a:cs typeface="Times New Roman"/>
              </a:rPr>
              <a:t>ребёнком, </a:t>
            </a:r>
            <a:r>
              <a:rPr lang="ru-RU" dirty="0">
                <a:latin typeface="Times New Roman"/>
                <a:cs typeface="Times New Roman"/>
              </a:rPr>
              <a:t>вы</a:t>
            </a:r>
            <a:r>
              <a:rPr lang="ru-RU" spc="-85" dirty="0">
                <a:latin typeface="Times New Roman"/>
                <a:cs typeface="Times New Roman"/>
              </a:rPr>
              <a:t> </a:t>
            </a:r>
            <a:r>
              <a:rPr lang="ru-RU" spc="-10" dirty="0">
                <a:latin typeface="Times New Roman"/>
                <a:cs typeface="Times New Roman"/>
              </a:rPr>
              <a:t>стимулируете</a:t>
            </a:r>
            <a:r>
              <a:rPr lang="ru-RU" spc="-12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его</a:t>
            </a:r>
            <a:r>
              <a:rPr lang="ru-RU" spc="-8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речевое</a:t>
            </a:r>
            <a:r>
              <a:rPr lang="ru-RU" spc="-85" dirty="0">
                <a:latin typeface="Times New Roman"/>
                <a:cs typeface="Times New Roman"/>
              </a:rPr>
              <a:t> </a:t>
            </a:r>
            <a:r>
              <a:rPr lang="ru-RU" spc="-10" dirty="0">
                <a:latin typeface="Times New Roman"/>
                <a:cs typeface="Times New Roman"/>
              </a:rPr>
              <a:t>развитие.</a:t>
            </a:r>
            <a:endParaRPr lang="ru-RU" dirty="0">
              <a:latin typeface="Times New Roman"/>
              <a:cs typeface="Times New Roman"/>
            </a:endParaRPr>
          </a:p>
          <a:p>
            <a:pPr marL="12700" marR="353060" indent="91440">
              <a:spcBef>
                <a:spcPts val="700"/>
              </a:spcBef>
            </a:pPr>
            <a:r>
              <a:rPr lang="ru-RU" b="1" dirty="0">
                <a:latin typeface="Times New Roman"/>
                <a:cs typeface="Times New Roman"/>
              </a:rPr>
              <a:t>В</a:t>
            </a:r>
            <a:r>
              <a:rPr lang="ru-RU" b="1" spc="-35" dirty="0">
                <a:latin typeface="Times New Roman"/>
                <a:cs typeface="Times New Roman"/>
              </a:rPr>
              <a:t> </a:t>
            </a:r>
            <a:r>
              <a:rPr lang="ru-RU" b="1" dirty="0">
                <a:latin typeface="Times New Roman"/>
                <a:cs typeface="Times New Roman"/>
              </a:rPr>
              <a:t>2,5—3</a:t>
            </a:r>
            <a:r>
              <a:rPr lang="ru-RU" b="1" spc="-55" dirty="0">
                <a:latin typeface="Times New Roman"/>
                <a:cs typeface="Times New Roman"/>
              </a:rPr>
              <a:t> </a:t>
            </a:r>
            <a:r>
              <a:rPr lang="ru-RU" b="1" dirty="0">
                <a:latin typeface="Times New Roman"/>
                <a:cs typeface="Times New Roman"/>
              </a:rPr>
              <a:t>месяца</a:t>
            </a:r>
            <a:r>
              <a:rPr lang="ru-RU" b="1" spc="-1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у</a:t>
            </a:r>
            <a:r>
              <a:rPr lang="ru-RU" spc="-3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младенца</a:t>
            </a:r>
            <a:r>
              <a:rPr lang="ru-RU" spc="-5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появляется</a:t>
            </a:r>
            <a:r>
              <a:rPr lang="ru-RU" spc="-45" dirty="0">
                <a:latin typeface="Times New Roman"/>
                <a:cs typeface="Times New Roman"/>
              </a:rPr>
              <a:t> </a:t>
            </a:r>
            <a:r>
              <a:rPr lang="ru-RU" spc="-10" dirty="0">
                <a:latin typeface="Times New Roman"/>
                <a:cs typeface="Times New Roman"/>
              </a:rPr>
              <a:t>первый </a:t>
            </a:r>
            <a:r>
              <a:rPr lang="ru-RU" dirty="0">
                <a:latin typeface="Times New Roman"/>
                <a:cs typeface="Times New Roman"/>
              </a:rPr>
              <a:t>смех.</a:t>
            </a:r>
            <a:r>
              <a:rPr lang="ru-RU" spc="-6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Он</a:t>
            </a:r>
            <a:r>
              <a:rPr lang="ru-RU" spc="-5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способствует</a:t>
            </a:r>
            <a:r>
              <a:rPr lang="ru-RU" spc="-7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развитию</a:t>
            </a:r>
            <a:r>
              <a:rPr lang="ru-RU" spc="-9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его</a:t>
            </a:r>
            <a:r>
              <a:rPr lang="ru-RU" spc="-50" dirty="0">
                <a:latin typeface="Times New Roman"/>
                <a:cs typeface="Times New Roman"/>
              </a:rPr>
              <a:t> </a:t>
            </a:r>
            <a:r>
              <a:rPr lang="ru-RU" spc="-10" dirty="0">
                <a:latin typeface="Times New Roman"/>
                <a:cs typeface="Times New Roman"/>
              </a:rPr>
              <a:t>речевого дыхания.</a:t>
            </a:r>
            <a:endParaRPr lang="ru-RU" dirty="0">
              <a:latin typeface="Times New Roman"/>
              <a:cs typeface="Times New Roman"/>
            </a:endParaRPr>
          </a:p>
          <a:p>
            <a:pPr marL="12700"/>
            <a:r>
              <a:rPr lang="ru-RU" b="1" dirty="0">
                <a:latin typeface="Times New Roman"/>
                <a:cs typeface="Times New Roman"/>
              </a:rPr>
              <a:t>В</a:t>
            </a:r>
            <a:r>
              <a:rPr lang="ru-RU" b="1" spc="-35" dirty="0">
                <a:latin typeface="Times New Roman"/>
                <a:cs typeface="Times New Roman"/>
              </a:rPr>
              <a:t> </a:t>
            </a:r>
            <a:r>
              <a:rPr lang="ru-RU" b="1" dirty="0">
                <a:latin typeface="Times New Roman"/>
                <a:cs typeface="Times New Roman"/>
              </a:rPr>
              <a:t>4</a:t>
            </a:r>
            <a:r>
              <a:rPr lang="ru-RU" b="1" spc="-40" dirty="0">
                <a:latin typeface="Times New Roman"/>
                <a:cs typeface="Times New Roman"/>
              </a:rPr>
              <a:t> </a:t>
            </a:r>
            <a:r>
              <a:rPr lang="ru-RU" b="1" dirty="0">
                <a:latin typeface="Times New Roman"/>
                <a:cs typeface="Times New Roman"/>
              </a:rPr>
              <a:t>месяца</a:t>
            </a:r>
            <a:r>
              <a:rPr lang="ru-RU" b="1" spc="-2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у</a:t>
            </a:r>
            <a:r>
              <a:rPr lang="ru-RU" spc="-3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ребенка</a:t>
            </a:r>
            <a:r>
              <a:rPr lang="ru-RU" spc="-4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отмечается</a:t>
            </a:r>
            <a:r>
              <a:rPr lang="ru-RU" spc="-4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так</a:t>
            </a:r>
            <a:r>
              <a:rPr lang="ru-RU" spc="-55" dirty="0">
                <a:latin typeface="Times New Roman"/>
                <a:cs typeface="Times New Roman"/>
              </a:rPr>
              <a:t> </a:t>
            </a:r>
            <a:r>
              <a:rPr lang="ru-RU" spc="-10" dirty="0" smtClean="0">
                <a:latin typeface="Times New Roman"/>
                <a:cs typeface="Times New Roman"/>
              </a:rPr>
              <a:t>называемый</a:t>
            </a:r>
            <a:r>
              <a:rPr lang="ru-RU" dirty="0" smtClean="0">
                <a:latin typeface="Times New Roman"/>
                <a:cs typeface="Times New Roman"/>
              </a:rPr>
              <a:t> </a:t>
            </a:r>
            <a:r>
              <a:rPr lang="ru-RU" spc="-20" dirty="0" smtClean="0">
                <a:latin typeface="Times New Roman"/>
                <a:cs typeface="Times New Roman"/>
              </a:rPr>
              <a:t>«комплекс</a:t>
            </a:r>
            <a:r>
              <a:rPr lang="ru-RU" spc="-110" dirty="0" smtClean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оживления»</a:t>
            </a:r>
            <a:r>
              <a:rPr lang="ru-RU" spc="-10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со</a:t>
            </a:r>
            <a:r>
              <a:rPr lang="ru-RU" spc="-95" dirty="0">
                <a:latin typeface="Times New Roman"/>
                <a:cs typeface="Times New Roman"/>
              </a:rPr>
              <a:t> </a:t>
            </a:r>
            <a:r>
              <a:rPr lang="ru-RU" spc="-10" dirty="0" smtClean="0">
                <a:latin typeface="Times New Roman"/>
                <a:cs typeface="Times New Roman"/>
              </a:rPr>
              <a:t>смехом. Малыш </a:t>
            </a:r>
            <a:r>
              <a:rPr lang="ru-RU" dirty="0">
                <a:latin typeface="Times New Roman"/>
                <a:cs typeface="Times New Roman"/>
              </a:rPr>
              <a:t>радостно</a:t>
            </a:r>
            <a:r>
              <a:rPr lang="ru-RU" spc="-6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стучит</a:t>
            </a:r>
            <a:r>
              <a:rPr lang="ru-RU" spc="-7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ножками</a:t>
            </a:r>
            <a:r>
              <a:rPr lang="ru-RU" spc="-8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и</a:t>
            </a:r>
            <a:r>
              <a:rPr lang="ru-RU" spc="-5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машет</a:t>
            </a:r>
            <a:r>
              <a:rPr lang="ru-RU" spc="-4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ручками,</a:t>
            </a:r>
            <a:r>
              <a:rPr lang="ru-RU" spc="-40" dirty="0">
                <a:latin typeface="Times New Roman"/>
                <a:cs typeface="Times New Roman"/>
              </a:rPr>
              <a:t> </a:t>
            </a:r>
            <a:r>
              <a:rPr lang="ru-RU" spc="-10" dirty="0" err="1">
                <a:latin typeface="Times New Roman"/>
                <a:cs typeface="Times New Roman"/>
              </a:rPr>
              <a:t>гулит</a:t>
            </a:r>
            <a:r>
              <a:rPr lang="ru-RU" spc="-1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и</a:t>
            </a:r>
            <a:r>
              <a:rPr lang="ru-RU" spc="-3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смеется,</a:t>
            </a:r>
            <a:r>
              <a:rPr lang="ru-RU" spc="-2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в</a:t>
            </a:r>
            <a:r>
              <a:rPr lang="ru-RU" spc="-1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ответ</a:t>
            </a:r>
            <a:r>
              <a:rPr lang="ru-RU" spc="-4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на</a:t>
            </a:r>
            <a:r>
              <a:rPr lang="ru-RU" spc="-2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обращение</a:t>
            </a:r>
            <a:r>
              <a:rPr lang="ru-RU" spc="-3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мамы</a:t>
            </a:r>
            <a:r>
              <a:rPr lang="ru-RU" spc="-2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или</a:t>
            </a:r>
            <a:r>
              <a:rPr lang="ru-RU" spc="-40" dirty="0">
                <a:latin typeface="Times New Roman"/>
                <a:cs typeface="Times New Roman"/>
              </a:rPr>
              <a:t> </a:t>
            </a:r>
            <a:r>
              <a:rPr lang="ru-RU" spc="-10" dirty="0">
                <a:latin typeface="Times New Roman"/>
                <a:cs typeface="Times New Roman"/>
              </a:rPr>
              <a:t>другого взрослого</a:t>
            </a:r>
            <a:r>
              <a:rPr lang="ru-RU" spc="-10" dirty="0" smtClean="0">
                <a:latin typeface="Times New Roman"/>
                <a:cs typeface="Times New Roman"/>
              </a:rPr>
              <a:t>.</a:t>
            </a:r>
          </a:p>
          <a:p>
            <a:pPr marL="12700"/>
            <a:r>
              <a:rPr lang="ru-RU" b="1" dirty="0" smtClean="0">
                <a:latin typeface="Times New Roman"/>
                <a:cs typeface="Times New Roman"/>
              </a:rPr>
              <a:t>К 5—6 месяцам</a:t>
            </a:r>
            <a:r>
              <a:rPr lang="ru-RU" dirty="0" smtClean="0">
                <a:latin typeface="Times New Roman"/>
                <a:cs typeface="Times New Roman"/>
              </a:rPr>
              <a:t>, нормально развивающийся младенец начинает лепетать, произносить слоги и цепочки слогов с губными звуками: «</a:t>
            </a:r>
            <a:r>
              <a:rPr lang="ru-RU" dirty="0" err="1" smtClean="0">
                <a:latin typeface="Times New Roman"/>
                <a:cs typeface="Times New Roman"/>
              </a:rPr>
              <a:t>ма-му-ма</a:t>
            </a:r>
            <a:r>
              <a:rPr lang="ru-RU" dirty="0" smtClean="0">
                <a:latin typeface="Times New Roman"/>
                <a:cs typeface="Times New Roman"/>
              </a:rPr>
              <a:t>», «</a:t>
            </a:r>
            <a:r>
              <a:rPr lang="ru-RU" dirty="0" err="1" smtClean="0">
                <a:latin typeface="Times New Roman"/>
                <a:cs typeface="Times New Roman"/>
              </a:rPr>
              <a:t>пу</a:t>
            </a:r>
            <a:r>
              <a:rPr lang="ru-RU" dirty="0" smtClean="0">
                <a:latin typeface="Times New Roman"/>
                <a:cs typeface="Times New Roman"/>
              </a:rPr>
              <a:t>-па», «ба-ба-</a:t>
            </a:r>
            <a:r>
              <a:rPr lang="ru-RU" dirty="0" err="1" smtClean="0">
                <a:latin typeface="Times New Roman"/>
                <a:cs typeface="Times New Roman"/>
              </a:rPr>
              <a:t>бо</a:t>
            </a:r>
            <a:r>
              <a:rPr lang="ru-RU" dirty="0" smtClean="0">
                <a:latin typeface="Times New Roman"/>
                <a:cs typeface="Times New Roman"/>
              </a:rPr>
              <a:t>».</a:t>
            </a:r>
          </a:p>
          <a:p>
            <a:pPr marL="12700"/>
            <a:r>
              <a:rPr lang="ru-RU" dirty="0" smtClean="0">
                <a:latin typeface="Times New Roman"/>
                <a:cs typeface="Times New Roman"/>
              </a:rPr>
              <a:t>Именно в пять месяцев у малыша появляется внимание к артикуляции взрослых. Он следит за тем, как Вы произносите звуки.</a:t>
            </a:r>
          </a:p>
          <a:p>
            <a:pPr marL="12700"/>
            <a:r>
              <a:rPr lang="ru-RU" b="1" dirty="0" smtClean="0">
                <a:latin typeface="Times New Roman"/>
                <a:cs typeface="Times New Roman"/>
              </a:rPr>
              <a:t>Примерно с 7 и 8 месяцев </a:t>
            </a:r>
            <a:r>
              <a:rPr lang="ru-RU" dirty="0" smtClean="0">
                <a:latin typeface="Times New Roman"/>
                <a:cs typeface="Times New Roman"/>
              </a:rPr>
              <a:t>Ребенок произносит цепочки слогов с разными интонациями.</a:t>
            </a:r>
          </a:p>
          <a:p>
            <a:pPr marL="12700"/>
            <a:r>
              <a:rPr lang="ru-RU" b="1" dirty="0" smtClean="0">
                <a:latin typeface="Times New Roman"/>
                <a:cs typeface="Times New Roman"/>
              </a:rPr>
              <a:t>К 10 месяцам </a:t>
            </a:r>
            <a:r>
              <a:rPr lang="ru-RU" dirty="0" smtClean="0">
                <a:latin typeface="Times New Roman"/>
                <a:cs typeface="Times New Roman"/>
              </a:rPr>
              <a:t>малыш научится понимать и произносить слова «да» и «нет», сопровождая их соответствующими жестами.</a:t>
            </a:r>
          </a:p>
          <a:p>
            <a:pPr marL="12700"/>
            <a:r>
              <a:rPr lang="ru-RU" dirty="0" smtClean="0">
                <a:latin typeface="Times New Roman"/>
                <a:cs typeface="Times New Roman"/>
              </a:rPr>
              <a:t>В это время эмоциональное общение с ним приобретает особенное значение для его развития. Ребенок все чаще произносит слоги и цепочки слогов, подкрепляемые взрослым.</a:t>
            </a:r>
          </a:p>
          <a:p>
            <a:pPr marL="12700"/>
            <a:endParaRPr lang="ru-RU" dirty="0">
              <a:latin typeface="Times New Roman"/>
              <a:cs typeface="Times New Roman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5371" y="0"/>
            <a:ext cx="5379938" cy="918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80793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449052" y="574373"/>
            <a:ext cx="8438147" cy="34932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b="1" dirty="0">
                <a:latin typeface="Times New Roman"/>
                <a:cs typeface="Times New Roman"/>
              </a:rPr>
              <a:t>К</a:t>
            </a:r>
            <a:r>
              <a:rPr lang="ru-RU" b="1" spc="-70" dirty="0">
                <a:latin typeface="Times New Roman"/>
                <a:cs typeface="Times New Roman"/>
              </a:rPr>
              <a:t> </a:t>
            </a:r>
            <a:r>
              <a:rPr lang="ru-RU" b="1" dirty="0">
                <a:latin typeface="Times New Roman"/>
                <a:cs typeface="Times New Roman"/>
              </a:rPr>
              <a:t>году</a:t>
            </a:r>
            <a:r>
              <a:rPr lang="ru-RU" b="1" spc="-6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в</a:t>
            </a:r>
            <a:r>
              <a:rPr lang="ru-RU" spc="-7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его</a:t>
            </a:r>
            <a:r>
              <a:rPr lang="ru-RU" spc="-6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словаре</a:t>
            </a:r>
            <a:r>
              <a:rPr lang="ru-RU" spc="-60" dirty="0">
                <a:latin typeface="Times New Roman"/>
                <a:cs typeface="Times New Roman"/>
              </a:rPr>
              <a:t> </a:t>
            </a:r>
            <a:r>
              <a:rPr lang="ru-RU" spc="-35" dirty="0">
                <a:latin typeface="Times New Roman"/>
                <a:cs typeface="Times New Roman"/>
              </a:rPr>
              <a:t>будет</a:t>
            </a:r>
            <a:r>
              <a:rPr lang="ru-RU" spc="-8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уже</a:t>
            </a:r>
            <a:r>
              <a:rPr lang="ru-RU" spc="-7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10—15</a:t>
            </a:r>
            <a:r>
              <a:rPr lang="ru-RU" spc="-65" dirty="0">
                <a:latin typeface="Times New Roman"/>
                <a:cs typeface="Times New Roman"/>
              </a:rPr>
              <a:t> </a:t>
            </a:r>
            <a:r>
              <a:rPr lang="ru-RU" spc="-10" dirty="0" smtClean="0">
                <a:latin typeface="Times New Roman"/>
                <a:cs typeface="Times New Roman"/>
              </a:rPr>
              <a:t>осознанно</a:t>
            </a:r>
            <a:r>
              <a:rPr lang="ru-RU" dirty="0">
                <a:latin typeface="Times New Roman"/>
                <a:cs typeface="Times New Roman"/>
              </a:rPr>
              <a:t> </a:t>
            </a:r>
            <a:r>
              <a:rPr lang="ru-RU" dirty="0" smtClean="0">
                <a:latin typeface="Times New Roman"/>
                <a:cs typeface="Times New Roman"/>
              </a:rPr>
              <a:t>произносимых</a:t>
            </a:r>
            <a:r>
              <a:rPr lang="ru-RU" spc="-45" dirty="0" smtClean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лепетных</a:t>
            </a:r>
            <a:r>
              <a:rPr lang="ru-RU" spc="-4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слов:</a:t>
            </a:r>
            <a:r>
              <a:rPr lang="ru-RU" spc="-6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«мама»,</a:t>
            </a:r>
            <a:r>
              <a:rPr lang="ru-RU" spc="-65" dirty="0">
                <a:latin typeface="Times New Roman"/>
                <a:cs typeface="Times New Roman"/>
              </a:rPr>
              <a:t> </a:t>
            </a:r>
            <a:r>
              <a:rPr lang="ru-RU" spc="-10" dirty="0">
                <a:latin typeface="Times New Roman"/>
                <a:cs typeface="Times New Roman"/>
              </a:rPr>
              <a:t>«</a:t>
            </a:r>
            <a:r>
              <a:rPr lang="ru-RU" spc="-10" dirty="0" err="1">
                <a:latin typeface="Times New Roman"/>
                <a:cs typeface="Times New Roman"/>
              </a:rPr>
              <a:t>папа»,«баба</a:t>
            </a:r>
            <a:r>
              <a:rPr lang="ru-RU" spc="-10" dirty="0">
                <a:latin typeface="Times New Roman"/>
                <a:cs typeface="Times New Roman"/>
              </a:rPr>
              <a:t>»,</a:t>
            </a:r>
            <a:r>
              <a:rPr lang="ru-RU" spc="-65" dirty="0">
                <a:latin typeface="Times New Roman"/>
                <a:cs typeface="Times New Roman"/>
              </a:rPr>
              <a:t> </a:t>
            </a:r>
            <a:r>
              <a:rPr lang="ru-RU" spc="-10" dirty="0">
                <a:latin typeface="Times New Roman"/>
                <a:cs typeface="Times New Roman"/>
              </a:rPr>
              <a:t>«</a:t>
            </a:r>
            <a:r>
              <a:rPr lang="ru-RU" spc="-10" dirty="0" err="1">
                <a:latin typeface="Times New Roman"/>
                <a:cs typeface="Times New Roman"/>
              </a:rPr>
              <a:t>дай</a:t>
            </a:r>
            <a:r>
              <a:rPr lang="ru-RU" spc="-10" dirty="0" err="1" smtClean="0">
                <a:latin typeface="Times New Roman"/>
                <a:cs typeface="Times New Roman"/>
              </a:rPr>
              <a:t>»,</a:t>
            </a:r>
            <a:r>
              <a:rPr lang="ru-RU" dirty="0" err="1" smtClean="0">
                <a:latin typeface="Times New Roman"/>
                <a:cs typeface="Times New Roman"/>
              </a:rPr>
              <a:t>«</a:t>
            </a:r>
            <a:r>
              <a:rPr lang="ru-RU" dirty="0" err="1">
                <a:latin typeface="Times New Roman"/>
                <a:cs typeface="Times New Roman"/>
              </a:rPr>
              <a:t>на</a:t>
            </a:r>
            <a:r>
              <a:rPr lang="ru-RU" dirty="0">
                <a:latin typeface="Times New Roman"/>
                <a:cs typeface="Times New Roman"/>
              </a:rPr>
              <a:t>»,</a:t>
            </a:r>
            <a:r>
              <a:rPr lang="ru-RU" spc="-4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«пить»,</a:t>
            </a:r>
            <a:r>
              <a:rPr lang="ru-RU" spc="-20" dirty="0">
                <a:latin typeface="Times New Roman"/>
                <a:cs typeface="Times New Roman"/>
              </a:rPr>
              <a:t> </a:t>
            </a:r>
            <a:r>
              <a:rPr lang="ru-RU" spc="-40" dirty="0">
                <a:latin typeface="Times New Roman"/>
                <a:cs typeface="Times New Roman"/>
              </a:rPr>
              <a:t>«ко-</a:t>
            </a:r>
            <a:r>
              <a:rPr lang="ru-RU" dirty="0">
                <a:latin typeface="Times New Roman"/>
                <a:cs typeface="Times New Roman"/>
              </a:rPr>
              <a:t>ко»,</a:t>
            </a:r>
            <a:r>
              <a:rPr lang="ru-RU" spc="-40" dirty="0">
                <a:latin typeface="Times New Roman"/>
                <a:cs typeface="Times New Roman"/>
              </a:rPr>
              <a:t> </a:t>
            </a:r>
            <a:r>
              <a:rPr lang="ru-RU" spc="-20" dirty="0">
                <a:latin typeface="Times New Roman"/>
                <a:cs typeface="Times New Roman"/>
              </a:rPr>
              <a:t>«би-би»,«</a:t>
            </a:r>
            <a:r>
              <a:rPr lang="ru-RU" spc="-20" dirty="0" err="1">
                <a:latin typeface="Times New Roman"/>
                <a:cs typeface="Times New Roman"/>
              </a:rPr>
              <a:t>ав</a:t>
            </a:r>
            <a:r>
              <a:rPr lang="ru-RU" spc="-20" dirty="0">
                <a:latin typeface="Times New Roman"/>
                <a:cs typeface="Times New Roman"/>
              </a:rPr>
              <a:t>-</a:t>
            </a:r>
            <a:r>
              <a:rPr lang="ru-RU" spc="-20" dirty="0" err="1">
                <a:latin typeface="Times New Roman"/>
                <a:cs typeface="Times New Roman"/>
              </a:rPr>
              <a:t>ав</a:t>
            </a:r>
            <a:r>
              <a:rPr lang="ru-RU" spc="-20" dirty="0">
                <a:latin typeface="Times New Roman"/>
                <a:cs typeface="Times New Roman"/>
              </a:rPr>
              <a:t>»,«пи-</a:t>
            </a:r>
            <a:r>
              <a:rPr lang="ru-RU" dirty="0">
                <a:latin typeface="Times New Roman"/>
                <a:cs typeface="Times New Roman"/>
              </a:rPr>
              <a:t>пи»</a:t>
            </a:r>
            <a:r>
              <a:rPr lang="ru-RU" spc="-2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и</a:t>
            </a:r>
            <a:r>
              <a:rPr lang="ru-RU" spc="-30" dirty="0">
                <a:latin typeface="Times New Roman"/>
                <a:cs typeface="Times New Roman"/>
              </a:rPr>
              <a:t> </a:t>
            </a:r>
            <a:r>
              <a:rPr lang="ru-RU" spc="-50" dirty="0">
                <a:latin typeface="Times New Roman"/>
                <a:cs typeface="Times New Roman"/>
              </a:rPr>
              <a:t>т.</a:t>
            </a:r>
            <a:r>
              <a:rPr lang="ru-RU" spc="-3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п</a:t>
            </a:r>
            <a:r>
              <a:rPr lang="ru-RU" dirty="0" smtClean="0">
                <a:latin typeface="Times New Roman"/>
                <a:cs typeface="Times New Roman"/>
              </a:rPr>
              <a:t>.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b="1" dirty="0" smtClean="0">
                <a:latin typeface="Times New Roman"/>
                <a:cs typeface="Times New Roman"/>
              </a:rPr>
              <a:t>К</a:t>
            </a:r>
            <a:r>
              <a:rPr lang="ru-RU" b="1" spc="-40" dirty="0" smtClean="0">
                <a:latin typeface="Times New Roman"/>
                <a:cs typeface="Times New Roman"/>
              </a:rPr>
              <a:t> </a:t>
            </a:r>
            <a:r>
              <a:rPr lang="ru-RU" b="1" spc="-20" dirty="0">
                <a:latin typeface="Times New Roman"/>
                <a:cs typeface="Times New Roman"/>
              </a:rPr>
              <a:t>1,5— </a:t>
            </a:r>
            <a:r>
              <a:rPr lang="ru-RU" b="1" dirty="0">
                <a:latin typeface="Times New Roman"/>
                <a:cs typeface="Times New Roman"/>
              </a:rPr>
              <a:t>2</a:t>
            </a:r>
            <a:r>
              <a:rPr lang="ru-RU" b="1" spc="-75" dirty="0">
                <a:latin typeface="Times New Roman"/>
                <a:cs typeface="Times New Roman"/>
              </a:rPr>
              <a:t> </a:t>
            </a:r>
            <a:r>
              <a:rPr lang="ru-RU" b="1" spc="-20" dirty="0">
                <a:latin typeface="Times New Roman"/>
                <a:cs typeface="Times New Roman"/>
              </a:rPr>
              <a:t>годам</a:t>
            </a:r>
            <a:r>
              <a:rPr lang="ru-RU" b="1" spc="-8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в</a:t>
            </a:r>
            <a:r>
              <a:rPr lang="ru-RU" spc="-7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речи</a:t>
            </a:r>
            <a:r>
              <a:rPr lang="ru-RU" spc="-8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крохи</a:t>
            </a:r>
            <a:r>
              <a:rPr lang="ru-RU" spc="-8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должны</a:t>
            </a:r>
            <a:r>
              <a:rPr lang="ru-RU" spc="-6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появиться</a:t>
            </a:r>
            <a:r>
              <a:rPr lang="ru-RU" spc="-55" dirty="0">
                <a:latin typeface="Times New Roman"/>
                <a:cs typeface="Times New Roman"/>
              </a:rPr>
              <a:t> </a:t>
            </a:r>
            <a:r>
              <a:rPr lang="ru-RU" spc="-10" dirty="0" err="1">
                <a:latin typeface="Times New Roman"/>
                <a:cs typeface="Times New Roman"/>
              </a:rPr>
              <a:t>предложения</a:t>
            </a:r>
            <a:r>
              <a:rPr lang="ru-RU" spc="-10" dirty="0" err="1" smtClean="0">
                <a:latin typeface="Times New Roman"/>
                <a:cs typeface="Times New Roman"/>
              </a:rPr>
              <a:t>:</a:t>
            </a:r>
            <a:r>
              <a:rPr lang="ru-RU" dirty="0" err="1" smtClean="0">
                <a:latin typeface="Times New Roman"/>
                <a:cs typeface="Times New Roman"/>
              </a:rPr>
              <a:t>«</a:t>
            </a:r>
            <a:r>
              <a:rPr lang="ru-RU" dirty="0" err="1">
                <a:latin typeface="Times New Roman"/>
                <a:cs typeface="Times New Roman"/>
              </a:rPr>
              <a:t>Мама</a:t>
            </a:r>
            <a:r>
              <a:rPr lang="ru-RU" dirty="0">
                <a:latin typeface="Times New Roman"/>
                <a:cs typeface="Times New Roman"/>
              </a:rPr>
              <a:t>,</a:t>
            </a:r>
            <a:r>
              <a:rPr lang="ru-RU" spc="-8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дай</a:t>
            </a:r>
            <a:r>
              <a:rPr lang="ru-RU" spc="-7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сок»,</a:t>
            </a:r>
            <a:r>
              <a:rPr lang="ru-RU" spc="-8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«Мишка,</a:t>
            </a:r>
            <a:r>
              <a:rPr lang="ru-RU" spc="-65" dirty="0">
                <a:latin typeface="Times New Roman"/>
                <a:cs typeface="Times New Roman"/>
              </a:rPr>
              <a:t> </a:t>
            </a:r>
            <a:r>
              <a:rPr lang="ru-RU" dirty="0" smtClean="0">
                <a:latin typeface="Times New Roman"/>
                <a:cs typeface="Times New Roman"/>
              </a:rPr>
              <a:t>сиди</a:t>
            </a:r>
            <a:r>
              <a:rPr lang="ru-RU" spc="-75" dirty="0" smtClean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тут»,</a:t>
            </a:r>
            <a:r>
              <a:rPr lang="ru-RU" spc="-70" dirty="0">
                <a:latin typeface="Times New Roman"/>
                <a:cs typeface="Times New Roman"/>
              </a:rPr>
              <a:t> </a:t>
            </a:r>
            <a:r>
              <a:rPr lang="ru-RU" spc="-30" dirty="0">
                <a:latin typeface="Times New Roman"/>
                <a:cs typeface="Times New Roman"/>
              </a:rPr>
              <a:t>«Хочу</a:t>
            </a:r>
            <a:r>
              <a:rPr lang="ru-RU" spc="-5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пить</a:t>
            </a:r>
            <a:r>
              <a:rPr lang="ru-RU" spc="-60" dirty="0">
                <a:latin typeface="Times New Roman"/>
                <a:cs typeface="Times New Roman"/>
              </a:rPr>
              <a:t> </a:t>
            </a:r>
            <a:r>
              <a:rPr lang="ru-RU" spc="-10" dirty="0">
                <a:latin typeface="Times New Roman"/>
                <a:cs typeface="Times New Roman"/>
              </a:rPr>
              <a:t>чай!»</a:t>
            </a:r>
            <a:endParaRPr lang="ru-RU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3772535" algn="l"/>
                <a:tab pos="4069715" algn="l"/>
              </a:tabLst>
            </a:pPr>
            <a:r>
              <a:rPr lang="ru-RU" spc="-10" dirty="0">
                <a:latin typeface="Times New Roman"/>
                <a:cs typeface="Times New Roman"/>
              </a:rPr>
              <a:t>Можно</a:t>
            </a:r>
            <a:r>
              <a:rPr lang="ru-RU" spc="-13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отметить</a:t>
            </a:r>
            <a:r>
              <a:rPr lang="ru-RU" spc="-114" dirty="0">
                <a:latin typeface="Times New Roman"/>
                <a:cs typeface="Times New Roman"/>
              </a:rPr>
              <a:t> </a:t>
            </a:r>
            <a:r>
              <a:rPr lang="ru-RU" spc="-10" dirty="0" smtClean="0">
                <a:latin typeface="Times New Roman"/>
                <a:cs typeface="Times New Roman"/>
              </a:rPr>
              <a:t>появление </a:t>
            </a:r>
            <a:r>
              <a:rPr lang="ru-RU" spc="-50" dirty="0" smtClean="0">
                <a:latin typeface="Times New Roman"/>
                <a:cs typeface="Times New Roman"/>
              </a:rPr>
              <a:t>в</a:t>
            </a:r>
            <a:r>
              <a:rPr lang="ru-RU" dirty="0">
                <a:latin typeface="Times New Roman"/>
                <a:cs typeface="Times New Roman"/>
              </a:rPr>
              <a:t> </a:t>
            </a:r>
            <a:r>
              <a:rPr lang="ru-RU" dirty="0" smtClean="0">
                <a:latin typeface="Times New Roman"/>
                <a:cs typeface="Times New Roman"/>
              </a:rPr>
              <a:t>активной</a:t>
            </a:r>
            <a:r>
              <a:rPr lang="ru-RU" spc="-100" dirty="0" smtClean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речи</a:t>
            </a:r>
            <a:r>
              <a:rPr lang="ru-RU" spc="-120" dirty="0">
                <a:latin typeface="Times New Roman"/>
                <a:cs typeface="Times New Roman"/>
              </a:rPr>
              <a:t> </a:t>
            </a:r>
            <a:r>
              <a:rPr lang="ru-RU" spc="-10" dirty="0" smtClean="0">
                <a:latin typeface="Times New Roman"/>
                <a:cs typeface="Times New Roman"/>
              </a:rPr>
              <a:t>ребенка</a:t>
            </a:r>
            <a:r>
              <a:rPr lang="ru-RU" dirty="0">
                <a:latin typeface="Times New Roman"/>
                <a:cs typeface="Times New Roman"/>
              </a:rPr>
              <a:t> </a:t>
            </a:r>
            <a:r>
              <a:rPr lang="ru-RU" dirty="0" smtClean="0">
                <a:latin typeface="Times New Roman"/>
                <a:cs typeface="Times New Roman"/>
              </a:rPr>
              <a:t>первых</a:t>
            </a:r>
            <a:r>
              <a:rPr lang="ru-RU" spc="-75" dirty="0" smtClean="0">
                <a:latin typeface="Times New Roman"/>
                <a:cs typeface="Times New Roman"/>
              </a:rPr>
              <a:t> </a:t>
            </a:r>
            <a:r>
              <a:rPr lang="ru-RU" spc="-10" dirty="0">
                <a:latin typeface="Times New Roman"/>
                <a:cs typeface="Times New Roman"/>
              </a:rPr>
              <a:t>прилагательных:</a:t>
            </a:r>
            <a:r>
              <a:rPr lang="ru-RU" spc="-75" dirty="0">
                <a:latin typeface="Times New Roman"/>
                <a:cs typeface="Times New Roman"/>
              </a:rPr>
              <a:t> </a:t>
            </a:r>
            <a:r>
              <a:rPr lang="ru-RU" spc="-10" dirty="0">
                <a:latin typeface="Times New Roman"/>
                <a:cs typeface="Times New Roman"/>
              </a:rPr>
              <a:t>«хороший»,</a:t>
            </a:r>
            <a:r>
              <a:rPr lang="ru-RU" spc="-60" dirty="0">
                <a:latin typeface="Times New Roman"/>
                <a:cs typeface="Times New Roman"/>
              </a:rPr>
              <a:t> </a:t>
            </a:r>
            <a:r>
              <a:rPr lang="ru-RU" spc="-20" dirty="0">
                <a:latin typeface="Times New Roman"/>
                <a:cs typeface="Times New Roman"/>
              </a:rPr>
              <a:t>«плохой»,</a:t>
            </a:r>
            <a:r>
              <a:rPr lang="ru-RU" spc="-75" dirty="0">
                <a:latin typeface="Times New Roman"/>
                <a:cs typeface="Times New Roman"/>
              </a:rPr>
              <a:t> </a:t>
            </a:r>
            <a:r>
              <a:rPr lang="ru-RU" spc="-10" dirty="0">
                <a:latin typeface="Times New Roman"/>
                <a:cs typeface="Times New Roman"/>
              </a:rPr>
              <a:t>«</a:t>
            </a:r>
            <a:r>
              <a:rPr lang="ru-RU" spc="-10" dirty="0" err="1">
                <a:latin typeface="Times New Roman"/>
                <a:cs typeface="Times New Roman"/>
              </a:rPr>
              <a:t>большой</a:t>
            </a:r>
            <a:r>
              <a:rPr lang="ru-RU" spc="-10" dirty="0" err="1" smtClean="0">
                <a:latin typeface="Times New Roman"/>
                <a:cs typeface="Times New Roman"/>
              </a:rPr>
              <a:t>»,</a:t>
            </a:r>
            <a:r>
              <a:rPr lang="ru-RU" dirty="0" err="1" smtClean="0">
                <a:latin typeface="Times New Roman"/>
                <a:cs typeface="Times New Roman"/>
              </a:rPr>
              <a:t>«</a:t>
            </a:r>
            <a:r>
              <a:rPr lang="ru-RU" dirty="0" err="1">
                <a:latin typeface="Times New Roman"/>
                <a:cs typeface="Times New Roman"/>
              </a:rPr>
              <a:t>маленький</a:t>
            </a:r>
            <a:r>
              <a:rPr lang="ru-RU" dirty="0">
                <a:latin typeface="Times New Roman"/>
                <a:cs typeface="Times New Roman"/>
              </a:rPr>
              <a:t>»,</a:t>
            </a:r>
            <a:r>
              <a:rPr lang="ru-RU" spc="-4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«красный».</a:t>
            </a:r>
            <a:r>
              <a:rPr lang="ru-RU" spc="-4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Не</a:t>
            </a:r>
            <a:r>
              <a:rPr lang="ru-RU" spc="-40" dirty="0">
                <a:latin typeface="Times New Roman"/>
                <a:cs typeface="Times New Roman"/>
              </a:rPr>
              <a:t> </a:t>
            </a:r>
            <a:r>
              <a:rPr lang="ru-RU" spc="-10" dirty="0">
                <a:latin typeface="Times New Roman"/>
                <a:cs typeface="Times New Roman"/>
              </a:rPr>
              <a:t>огорчайтесь,</a:t>
            </a:r>
            <a:r>
              <a:rPr lang="ru-RU" spc="-3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если</a:t>
            </a:r>
            <a:r>
              <a:rPr lang="ru-RU" spc="-5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они</a:t>
            </a:r>
            <a:r>
              <a:rPr lang="ru-RU" spc="-35" dirty="0">
                <a:latin typeface="Times New Roman"/>
                <a:cs typeface="Times New Roman"/>
              </a:rPr>
              <a:t> </a:t>
            </a:r>
            <a:r>
              <a:rPr lang="ru-RU" spc="-10" dirty="0">
                <a:latin typeface="Times New Roman"/>
                <a:cs typeface="Times New Roman"/>
              </a:rPr>
              <a:t>будут </a:t>
            </a:r>
            <a:r>
              <a:rPr lang="ru-RU" spc="-20" dirty="0">
                <a:latin typeface="Times New Roman"/>
                <a:cs typeface="Times New Roman"/>
              </a:rPr>
              <a:t>звучать</a:t>
            </a:r>
            <a:r>
              <a:rPr lang="ru-RU" spc="-7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как</a:t>
            </a:r>
            <a:r>
              <a:rPr lang="ru-RU" spc="-7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«</a:t>
            </a:r>
            <a:r>
              <a:rPr lang="ru-RU" dirty="0" err="1">
                <a:latin typeface="Times New Roman"/>
                <a:cs typeface="Times New Roman"/>
              </a:rPr>
              <a:t>хаёси</a:t>
            </a:r>
            <a:r>
              <a:rPr lang="ru-RU" dirty="0">
                <a:latin typeface="Times New Roman"/>
                <a:cs typeface="Times New Roman"/>
              </a:rPr>
              <a:t>»,</a:t>
            </a:r>
            <a:r>
              <a:rPr lang="ru-RU" spc="-6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«</a:t>
            </a:r>
            <a:r>
              <a:rPr lang="ru-RU" dirty="0" err="1">
                <a:latin typeface="Times New Roman"/>
                <a:cs typeface="Times New Roman"/>
              </a:rPr>
              <a:t>пахой</a:t>
            </a:r>
            <a:r>
              <a:rPr lang="ru-RU" dirty="0">
                <a:latin typeface="Times New Roman"/>
                <a:cs typeface="Times New Roman"/>
              </a:rPr>
              <a:t>»,</a:t>
            </a:r>
            <a:r>
              <a:rPr lang="ru-RU" spc="-6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«</a:t>
            </a:r>
            <a:r>
              <a:rPr lang="ru-RU" dirty="0" err="1">
                <a:latin typeface="Times New Roman"/>
                <a:cs typeface="Times New Roman"/>
              </a:rPr>
              <a:t>басёй</a:t>
            </a:r>
            <a:r>
              <a:rPr lang="ru-RU" dirty="0">
                <a:latin typeface="Times New Roman"/>
                <a:cs typeface="Times New Roman"/>
              </a:rPr>
              <a:t>»,</a:t>
            </a:r>
            <a:r>
              <a:rPr lang="ru-RU" spc="-7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«</a:t>
            </a:r>
            <a:r>
              <a:rPr lang="ru-RU" dirty="0" err="1">
                <a:latin typeface="Times New Roman"/>
                <a:cs typeface="Times New Roman"/>
              </a:rPr>
              <a:t>маикий</a:t>
            </a:r>
            <a:r>
              <a:rPr lang="ru-RU" dirty="0">
                <a:latin typeface="Times New Roman"/>
                <a:cs typeface="Times New Roman"/>
              </a:rPr>
              <a:t>»,</a:t>
            </a:r>
            <a:r>
              <a:rPr lang="ru-RU" spc="-70" dirty="0">
                <a:latin typeface="Times New Roman"/>
                <a:cs typeface="Times New Roman"/>
              </a:rPr>
              <a:t> </a:t>
            </a:r>
            <a:r>
              <a:rPr lang="ru-RU" spc="-10" dirty="0">
                <a:latin typeface="Times New Roman"/>
                <a:cs typeface="Times New Roman"/>
              </a:rPr>
              <a:t>«</a:t>
            </a:r>
            <a:r>
              <a:rPr lang="ru-RU" spc="-10" dirty="0" err="1">
                <a:latin typeface="Times New Roman"/>
                <a:cs typeface="Times New Roman"/>
              </a:rPr>
              <a:t>касий</a:t>
            </a:r>
            <a:r>
              <a:rPr lang="ru-RU" spc="-10" dirty="0">
                <a:latin typeface="Times New Roman"/>
                <a:cs typeface="Times New Roman"/>
              </a:rPr>
              <a:t>».</a:t>
            </a:r>
            <a:endParaRPr lang="ru-RU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80"/>
              </a:spcBef>
            </a:pPr>
            <a:r>
              <a:rPr lang="ru-RU" b="1" dirty="0">
                <a:latin typeface="Times New Roman"/>
                <a:cs typeface="Times New Roman"/>
              </a:rPr>
              <a:t>К</a:t>
            </a:r>
            <a:r>
              <a:rPr lang="ru-RU" b="1" spc="-55" dirty="0">
                <a:latin typeface="Times New Roman"/>
                <a:cs typeface="Times New Roman"/>
              </a:rPr>
              <a:t> </a:t>
            </a:r>
            <a:r>
              <a:rPr lang="ru-RU" b="1" dirty="0">
                <a:latin typeface="Times New Roman"/>
                <a:cs typeface="Times New Roman"/>
              </a:rPr>
              <a:t>3</a:t>
            </a:r>
            <a:r>
              <a:rPr lang="ru-RU" b="1" spc="-45" dirty="0">
                <a:latin typeface="Times New Roman"/>
                <a:cs typeface="Times New Roman"/>
              </a:rPr>
              <a:t> </a:t>
            </a:r>
            <a:r>
              <a:rPr lang="ru-RU" b="1" spc="-20" dirty="0">
                <a:latin typeface="Times New Roman"/>
                <a:cs typeface="Times New Roman"/>
              </a:rPr>
              <a:t>годам</a:t>
            </a:r>
            <a:r>
              <a:rPr lang="ru-RU" b="1" spc="-5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из</a:t>
            </a:r>
            <a:r>
              <a:rPr lang="ru-RU" spc="-4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речи</a:t>
            </a:r>
            <a:r>
              <a:rPr lang="ru-RU" spc="-5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ребенка</a:t>
            </a:r>
            <a:r>
              <a:rPr lang="ru-RU" spc="-55" dirty="0">
                <a:latin typeface="Times New Roman"/>
                <a:cs typeface="Times New Roman"/>
              </a:rPr>
              <a:t> </a:t>
            </a:r>
            <a:r>
              <a:rPr lang="ru-RU" spc="-20" dirty="0">
                <a:latin typeface="Times New Roman"/>
                <a:cs typeface="Times New Roman"/>
              </a:rPr>
              <a:t>уходит</a:t>
            </a:r>
            <a:r>
              <a:rPr lang="ru-RU" spc="-6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так</a:t>
            </a:r>
            <a:r>
              <a:rPr lang="ru-RU" spc="-35" dirty="0">
                <a:latin typeface="Times New Roman"/>
                <a:cs typeface="Times New Roman"/>
              </a:rPr>
              <a:t> </a:t>
            </a:r>
            <a:r>
              <a:rPr lang="ru-RU" spc="-10" dirty="0" smtClean="0">
                <a:latin typeface="Times New Roman"/>
                <a:cs typeface="Times New Roman"/>
              </a:rPr>
              <a:t>называемое</a:t>
            </a:r>
            <a:r>
              <a:rPr lang="ru-RU" dirty="0">
                <a:latin typeface="Times New Roman"/>
                <a:cs typeface="Times New Roman"/>
              </a:rPr>
              <a:t> </a:t>
            </a:r>
            <a:r>
              <a:rPr lang="ru-RU" spc="-10" dirty="0" smtClean="0">
                <a:latin typeface="Times New Roman"/>
                <a:cs typeface="Times New Roman"/>
              </a:rPr>
              <a:t>физиологическое</a:t>
            </a:r>
            <a:r>
              <a:rPr lang="ru-RU" spc="-75" dirty="0" smtClean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смягчение</a:t>
            </a:r>
            <a:r>
              <a:rPr lang="ru-RU" spc="-8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(до</a:t>
            </a:r>
            <a:r>
              <a:rPr lang="ru-RU" spc="-7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этого</a:t>
            </a:r>
            <a:r>
              <a:rPr lang="ru-RU" spc="-7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малыш</a:t>
            </a:r>
            <a:r>
              <a:rPr lang="ru-RU" spc="-75" dirty="0">
                <a:latin typeface="Times New Roman"/>
                <a:cs typeface="Times New Roman"/>
              </a:rPr>
              <a:t> </a:t>
            </a:r>
            <a:r>
              <a:rPr lang="ru-RU" spc="-10" dirty="0">
                <a:latin typeface="Times New Roman"/>
                <a:cs typeface="Times New Roman"/>
              </a:rPr>
              <a:t>практически </a:t>
            </a:r>
            <a:r>
              <a:rPr lang="ru-RU" dirty="0">
                <a:latin typeface="Times New Roman"/>
                <a:cs typeface="Times New Roman"/>
              </a:rPr>
              <a:t>все</a:t>
            </a:r>
            <a:r>
              <a:rPr lang="ru-RU" spc="-9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согласные</a:t>
            </a:r>
            <a:r>
              <a:rPr lang="ru-RU" spc="-10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звуки</a:t>
            </a:r>
            <a:r>
              <a:rPr lang="ru-RU" spc="-11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произносил</a:t>
            </a:r>
            <a:r>
              <a:rPr lang="ru-RU" spc="-8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смягченно).</a:t>
            </a:r>
            <a:r>
              <a:rPr lang="ru-RU" spc="-95" dirty="0">
                <a:latin typeface="Times New Roman"/>
                <a:cs typeface="Times New Roman"/>
              </a:rPr>
              <a:t> </a:t>
            </a:r>
            <a:r>
              <a:rPr lang="ru-RU" spc="-10" dirty="0">
                <a:latin typeface="Times New Roman"/>
                <a:cs typeface="Times New Roman"/>
              </a:rPr>
              <a:t>Ребенок </a:t>
            </a:r>
            <a:r>
              <a:rPr lang="ru-RU" dirty="0">
                <a:latin typeface="Times New Roman"/>
                <a:cs typeface="Times New Roman"/>
              </a:rPr>
              <a:t>правильно</a:t>
            </a:r>
            <a:r>
              <a:rPr lang="ru-RU" spc="-50" dirty="0">
                <a:latin typeface="Times New Roman"/>
                <a:cs typeface="Times New Roman"/>
              </a:rPr>
              <a:t> </a:t>
            </a:r>
            <a:r>
              <a:rPr lang="ru-RU" spc="-10" dirty="0">
                <a:latin typeface="Times New Roman"/>
                <a:cs typeface="Times New Roman"/>
              </a:rPr>
              <a:t>воспроизводит</a:t>
            </a:r>
            <a:r>
              <a:rPr lang="ru-RU" spc="-4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гласные,</a:t>
            </a:r>
            <a:r>
              <a:rPr lang="ru-RU" spc="-5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и</a:t>
            </a:r>
            <a:r>
              <a:rPr lang="ru-RU" spc="-6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все</a:t>
            </a:r>
            <a:r>
              <a:rPr lang="ru-RU" spc="-6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простые</a:t>
            </a:r>
            <a:r>
              <a:rPr lang="ru-RU" spc="-55" dirty="0">
                <a:latin typeface="Times New Roman"/>
                <a:cs typeface="Times New Roman"/>
              </a:rPr>
              <a:t> </a:t>
            </a:r>
            <a:r>
              <a:rPr lang="ru-RU" spc="-10" dirty="0">
                <a:latin typeface="Times New Roman"/>
                <a:cs typeface="Times New Roman"/>
              </a:rPr>
              <a:t>согласные </a:t>
            </a:r>
            <a:r>
              <a:rPr lang="ru-RU" dirty="0">
                <a:latin typeface="Times New Roman"/>
                <a:cs typeface="Times New Roman"/>
              </a:rPr>
              <a:t>звуки</a:t>
            </a:r>
            <a:r>
              <a:rPr lang="ru-RU" spc="-7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([б],</a:t>
            </a:r>
            <a:r>
              <a:rPr lang="ru-RU" spc="-5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[б'],</a:t>
            </a:r>
            <a:r>
              <a:rPr lang="ru-RU" spc="-3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[п],</a:t>
            </a:r>
            <a:r>
              <a:rPr lang="ru-RU" spc="-4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[п`],</a:t>
            </a:r>
            <a:r>
              <a:rPr lang="ru-RU" spc="-5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[м],</a:t>
            </a:r>
            <a:r>
              <a:rPr lang="ru-RU" spc="-4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[м`],</a:t>
            </a:r>
            <a:r>
              <a:rPr lang="ru-RU" spc="-5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[т],</a:t>
            </a:r>
            <a:r>
              <a:rPr lang="ru-RU" spc="-4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[т`],</a:t>
            </a:r>
            <a:r>
              <a:rPr lang="ru-RU" spc="-5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[н],</a:t>
            </a:r>
            <a:r>
              <a:rPr lang="ru-RU" spc="-4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[н'],</a:t>
            </a:r>
            <a:r>
              <a:rPr lang="ru-RU" spc="-3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[к],</a:t>
            </a:r>
            <a:r>
              <a:rPr lang="ru-RU" spc="-5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[к'],</a:t>
            </a:r>
            <a:r>
              <a:rPr lang="ru-RU" spc="-30" dirty="0">
                <a:latin typeface="Times New Roman"/>
                <a:cs typeface="Times New Roman"/>
              </a:rPr>
              <a:t> </a:t>
            </a:r>
            <a:r>
              <a:rPr lang="ru-RU" spc="-25" dirty="0">
                <a:latin typeface="Times New Roman"/>
                <a:cs typeface="Times New Roman"/>
              </a:rPr>
              <a:t>[г] </a:t>
            </a:r>
            <a:r>
              <a:rPr lang="ru-RU" dirty="0">
                <a:latin typeface="Times New Roman"/>
                <a:cs typeface="Times New Roman"/>
              </a:rPr>
              <a:t>[г'],</a:t>
            </a:r>
            <a:r>
              <a:rPr lang="ru-RU" spc="-2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[в],</a:t>
            </a:r>
            <a:r>
              <a:rPr lang="ru-RU" spc="-4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[в'],</a:t>
            </a:r>
            <a:r>
              <a:rPr lang="ru-RU" spc="-1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[ф],</a:t>
            </a:r>
            <a:r>
              <a:rPr lang="ru-RU" spc="-4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[ф']),</a:t>
            </a:r>
            <a:r>
              <a:rPr lang="ru-RU" spc="-3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строит</a:t>
            </a:r>
            <a:r>
              <a:rPr lang="ru-RU" spc="-5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простые</a:t>
            </a:r>
            <a:r>
              <a:rPr lang="ru-RU" spc="-4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или</a:t>
            </a:r>
            <a:r>
              <a:rPr lang="ru-RU" spc="-4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даже</a:t>
            </a:r>
            <a:r>
              <a:rPr lang="ru-RU" spc="-45" dirty="0">
                <a:latin typeface="Times New Roman"/>
                <a:cs typeface="Times New Roman"/>
              </a:rPr>
              <a:t> </a:t>
            </a:r>
            <a:r>
              <a:rPr lang="ru-RU" spc="-10" dirty="0" smtClean="0">
                <a:latin typeface="Times New Roman"/>
                <a:cs typeface="Times New Roman"/>
              </a:rPr>
              <a:t>сложные</a:t>
            </a:r>
            <a:r>
              <a:rPr lang="ru-RU" dirty="0">
                <a:latin typeface="Times New Roman"/>
                <a:cs typeface="Times New Roman"/>
              </a:rPr>
              <a:t> </a:t>
            </a:r>
            <a:r>
              <a:rPr lang="ru-RU" spc="-10" dirty="0" smtClean="0">
                <a:latin typeface="Times New Roman"/>
                <a:cs typeface="Times New Roman"/>
              </a:rPr>
              <a:t>предложения</a:t>
            </a:r>
            <a:r>
              <a:rPr lang="ru-RU" spc="-10" dirty="0">
                <a:latin typeface="Times New Roman"/>
                <a:cs typeface="Times New Roman"/>
              </a:rPr>
              <a:t>.</a:t>
            </a:r>
            <a:endParaRPr lang="ru-RU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66860756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999874" y="304801"/>
            <a:ext cx="8855242" cy="3511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312420" indent="304800">
              <a:lnSpc>
                <a:spcPct val="80000"/>
              </a:lnSpc>
              <a:spcBef>
                <a:spcPts val="675"/>
              </a:spcBef>
              <a:tabLst>
                <a:tab pos="5252720" algn="l"/>
              </a:tabLst>
            </a:pPr>
            <a:r>
              <a:rPr lang="ru-RU" b="1" dirty="0">
                <a:latin typeface="Times New Roman"/>
                <a:cs typeface="Times New Roman"/>
              </a:rPr>
              <a:t>К</a:t>
            </a:r>
            <a:r>
              <a:rPr lang="ru-RU" b="1" spc="-60" dirty="0">
                <a:latin typeface="Times New Roman"/>
                <a:cs typeface="Times New Roman"/>
              </a:rPr>
              <a:t> </a:t>
            </a:r>
            <a:r>
              <a:rPr lang="ru-RU" b="1" dirty="0">
                <a:latin typeface="Times New Roman"/>
                <a:cs typeface="Times New Roman"/>
              </a:rPr>
              <a:t>4</a:t>
            </a:r>
            <a:r>
              <a:rPr lang="ru-RU" b="1" spc="-50" dirty="0">
                <a:latin typeface="Times New Roman"/>
                <a:cs typeface="Times New Roman"/>
              </a:rPr>
              <a:t> </a:t>
            </a:r>
            <a:r>
              <a:rPr lang="ru-RU" b="1" spc="-20" dirty="0">
                <a:latin typeface="Times New Roman"/>
                <a:cs typeface="Times New Roman"/>
              </a:rPr>
              <a:t>годам</a:t>
            </a:r>
            <a:r>
              <a:rPr lang="ru-RU" b="1" spc="-6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малыш</a:t>
            </a:r>
            <a:r>
              <a:rPr lang="ru-RU" spc="-5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уже</a:t>
            </a:r>
            <a:r>
              <a:rPr lang="ru-RU" spc="-6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правильно</a:t>
            </a:r>
            <a:r>
              <a:rPr lang="ru-RU" spc="-4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произносит</a:t>
            </a:r>
            <a:r>
              <a:rPr lang="ru-RU" spc="-40" dirty="0">
                <a:latin typeface="Times New Roman"/>
                <a:cs typeface="Times New Roman"/>
              </a:rPr>
              <a:t> </a:t>
            </a:r>
            <a:r>
              <a:rPr lang="ru-RU" spc="-10" dirty="0">
                <a:latin typeface="Times New Roman"/>
                <a:cs typeface="Times New Roman"/>
              </a:rPr>
              <a:t>свистящие </a:t>
            </a:r>
            <a:r>
              <a:rPr lang="ru-RU" dirty="0">
                <a:latin typeface="Times New Roman"/>
                <a:cs typeface="Times New Roman"/>
              </a:rPr>
              <a:t>звуки</a:t>
            </a:r>
            <a:r>
              <a:rPr lang="ru-RU" spc="-7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[с],</a:t>
            </a:r>
            <a:r>
              <a:rPr lang="ru-RU" spc="-4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[с'],</a:t>
            </a:r>
            <a:r>
              <a:rPr lang="ru-RU" spc="-3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[з],</a:t>
            </a:r>
            <a:r>
              <a:rPr lang="ru-RU" spc="-5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[з']</a:t>
            </a:r>
            <a:r>
              <a:rPr lang="ru-RU" spc="-30" dirty="0">
                <a:latin typeface="Times New Roman"/>
                <a:cs typeface="Times New Roman"/>
              </a:rPr>
              <a:t> </a:t>
            </a:r>
            <a:r>
              <a:rPr lang="ru-RU" spc="-10" dirty="0">
                <a:latin typeface="Times New Roman"/>
                <a:cs typeface="Times New Roman"/>
              </a:rPr>
              <a:t>использует</a:t>
            </a:r>
            <a:r>
              <a:rPr lang="ru-RU" spc="-5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в</a:t>
            </a:r>
            <a:r>
              <a:rPr lang="ru-RU" spc="-65" dirty="0">
                <a:latin typeface="Times New Roman"/>
                <a:cs typeface="Times New Roman"/>
              </a:rPr>
              <a:t> </a:t>
            </a:r>
            <a:r>
              <a:rPr lang="ru-RU" spc="-20" dirty="0" smtClean="0">
                <a:latin typeface="Times New Roman"/>
                <a:cs typeface="Times New Roman"/>
              </a:rPr>
              <a:t>речи</a:t>
            </a:r>
            <a:r>
              <a:rPr lang="ru-RU" dirty="0">
                <a:latin typeface="Times New Roman"/>
                <a:cs typeface="Times New Roman"/>
              </a:rPr>
              <a:t> </a:t>
            </a:r>
            <a:r>
              <a:rPr lang="ru-RU" spc="-10" dirty="0" smtClean="0">
                <a:latin typeface="Times New Roman"/>
                <a:cs typeface="Times New Roman"/>
              </a:rPr>
              <a:t>предложения</a:t>
            </a:r>
            <a:r>
              <a:rPr lang="ru-RU" spc="-10" dirty="0">
                <a:latin typeface="Times New Roman"/>
                <a:cs typeface="Times New Roman"/>
              </a:rPr>
              <a:t>.</a:t>
            </a:r>
            <a:r>
              <a:rPr lang="ru-RU" spc="-6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Он</a:t>
            </a:r>
            <a:r>
              <a:rPr lang="ru-RU" spc="-70" dirty="0">
                <a:latin typeface="Times New Roman"/>
                <a:cs typeface="Times New Roman"/>
              </a:rPr>
              <a:t> </a:t>
            </a:r>
            <a:r>
              <a:rPr lang="ru-RU" spc="-50" dirty="0">
                <a:latin typeface="Times New Roman"/>
                <a:cs typeface="Times New Roman"/>
              </a:rPr>
              <a:t>с </a:t>
            </a:r>
            <a:r>
              <a:rPr lang="ru-RU" spc="-25" dirty="0">
                <a:latin typeface="Times New Roman"/>
                <a:cs typeface="Times New Roman"/>
              </a:rPr>
              <a:t>удовольствием</a:t>
            </a:r>
            <a:r>
              <a:rPr lang="ru-RU" spc="-45" dirty="0">
                <a:latin typeface="Times New Roman"/>
                <a:cs typeface="Times New Roman"/>
              </a:rPr>
              <a:t> </a:t>
            </a:r>
            <a:r>
              <a:rPr lang="ru-RU" spc="-10" dirty="0">
                <a:latin typeface="Times New Roman"/>
                <a:cs typeface="Times New Roman"/>
              </a:rPr>
              <a:t>рассказывает</a:t>
            </a:r>
            <a:r>
              <a:rPr lang="ru-RU" spc="-6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о</a:t>
            </a:r>
            <a:r>
              <a:rPr lang="ru-RU" spc="-5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том,</a:t>
            </a:r>
            <a:r>
              <a:rPr lang="ru-RU" spc="-4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что</a:t>
            </a:r>
            <a:r>
              <a:rPr lang="ru-RU" spc="-4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видел</a:t>
            </a:r>
            <a:r>
              <a:rPr lang="ru-RU" spc="-4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на</a:t>
            </a:r>
            <a:r>
              <a:rPr lang="ru-RU" spc="-50" dirty="0">
                <a:latin typeface="Times New Roman"/>
                <a:cs typeface="Times New Roman"/>
              </a:rPr>
              <a:t> </a:t>
            </a:r>
            <a:r>
              <a:rPr lang="ru-RU" spc="-10" dirty="0">
                <a:latin typeface="Times New Roman"/>
                <a:cs typeface="Times New Roman"/>
              </a:rPr>
              <a:t>прогулке </a:t>
            </a:r>
            <a:r>
              <a:rPr lang="ru-RU" dirty="0">
                <a:latin typeface="Times New Roman"/>
                <a:cs typeface="Times New Roman"/>
              </a:rPr>
              <a:t>или</a:t>
            </a:r>
            <a:r>
              <a:rPr lang="ru-RU" spc="-4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по</a:t>
            </a:r>
            <a:r>
              <a:rPr lang="ru-RU" spc="-45" dirty="0">
                <a:latin typeface="Times New Roman"/>
                <a:cs typeface="Times New Roman"/>
              </a:rPr>
              <a:t> </a:t>
            </a:r>
            <a:r>
              <a:rPr lang="ru-RU" spc="-25" dirty="0">
                <a:latin typeface="Times New Roman"/>
                <a:cs typeface="Times New Roman"/>
              </a:rPr>
              <a:t>телевизору,</a:t>
            </a:r>
            <a:r>
              <a:rPr lang="ru-RU" spc="-5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что</a:t>
            </a:r>
            <a:r>
              <a:rPr lang="ru-RU" spc="-4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ему</a:t>
            </a:r>
            <a:r>
              <a:rPr lang="ru-RU" spc="-5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прочитали.</a:t>
            </a:r>
            <a:r>
              <a:rPr lang="ru-RU" spc="-4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Не</a:t>
            </a:r>
            <a:r>
              <a:rPr lang="ru-RU" spc="-4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стоит</a:t>
            </a:r>
            <a:r>
              <a:rPr lang="ru-RU" spc="-45" dirty="0">
                <a:latin typeface="Times New Roman"/>
                <a:cs typeface="Times New Roman"/>
              </a:rPr>
              <a:t> </a:t>
            </a:r>
            <a:r>
              <a:rPr lang="ru-RU" spc="-10" dirty="0" smtClean="0">
                <a:latin typeface="Times New Roman"/>
                <a:cs typeface="Times New Roman"/>
              </a:rPr>
              <a:t>настаивать</a:t>
            </a:r>
            <a:r>
              <a:rPr lang="ru-RU" dirty="0">
                <a:latin typeface="Times New Roman"/>
                <a:cs typeface="Times New Roman"/>
              </a:rPr>
              <a:t> </a:t>
            </a:r>
            <a:r>
              <a:rPr lang="ru-RU" dirty="0" smtClean="0">
                <a:latin typeface="Times New Roman"/>
                <a:cs typeface="Times New Roman"/>
              </a:rPr>
              <a:t>на</a:t>
            </a:r>
            <a:r>
              <a:rPr lang="ru-RU" spc="-80" dirty="0" smtClean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том,</a:t>
            </a:r>
            <a:r>
              <a:rPr lang="ru-RU" spc="-65" dirty="0">
                <a:latin typeface="Times New Roman"/>
                <a:cs typeface="Times New Roman"/>
              </a:rPr>
              <a:t> </a:t>
            </a:r>
            <a:r>
              <a:rPr lang="ru-RU" spc="-65" dirty="0" smtClean="0">
                <a:latin typeface="Times New Roman"/>
                <a:cs typeface="Times New Roman"/>
              </a:rPr>
              <a:t>чтобы </a:t>
            </a:r>
          </a:p>
          <a:p>
            <a:pPr marL="12700" marR="5080">
              <a:lnSpc>
                <a:spcPct val="80000"/>
              </a:lnSpc>
            </a:pPr>
            <a:r>
              <a:rPr lang="ru-RU" dirty="0" smtClean="0">
                <a:latin typeface="Times New Roman"/>
                <a:cs typeface="Times New Roman"/>
              </a:rPr>
              <a:t>ребенок</a:t>
            </a:r>
            <a:r>
              <a:rPr lang="ru-RU" spc="-75" dirty="0" smtClean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правильно</a:t>
            </a:r>
            <a:r>
              <a:rPr lang="ru-RU" spc="-6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произносил</a:t>
            </a:r>
            <a:r>
              <a:rPr lang="ru-RU" spc="-6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в</a:t>
            </a:r>
            <a:r>
              <a:rPr lang="ru-RU" spc="-8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этом</a:t>
            </a:r>
            <a:r>
              <a:rPr lang="ru-RU" spc="-75" dirty="0">
                <a:latin typeface="Times New Roman"/>
                <a:cs typeface="Times New Roman"/>
              </a:rPr>
              <a:t> </a:t>
            </a:r>
            <a:r>
              <a:rPr lang="ru-RU" spc="-10" dirty="0">
                <a:latin typeface="Times New Roman"/>
                <a:cs typeface="Times New Roman"/>
              </a:rPr>
              <a:t>возрасте </a:t>
            </a:r>
            <a:r>
              <a:rPr lang="ru-RU" dirty="0">
                <a:latin typeface="Times New Roman"/>
                <a:cs typeface="Times New Roman"/>
              </a:rPr>
              <a:t>звук</a:t>
            </a:r>
            <a:r>
              <a:rPr lang="ru-RU" spc="-8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[р].</a:t>
            </a:r>
            <a:r>
              <a:rPr lang="ru-RU" spc="-7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Очень</a:t>
            </a:r>
            <a:r>
              <a:rPr lang="ru-RU" spc="-5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часто</a:t>
            </a:r>
            <a:r>
              <a:rPr lang="ru-RU" spc="-7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желание</a:t>
            </a:r>
            <a:r>
              <a:rPr lang="ru-RU" spc="-7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мамы</a:t>
            </a:r>
            <a:r>
              <a:rPr lang="ru-RU" spc="-7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и</a:t>
            </a:r>
            <a:r>
              <a:rPr lang="ru-RU" spc="-8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папы</a:t>
            </a:r>
            <a:r>
              <a:rPr lang="ru-RU" spc="-70" dirty="0">
                <a:latin typeface="Times New Roman"/>
                <a:cs typeface="Times New Roman"/>
              </a:rPr>
              <a:t> </a:t>
            </a:r>
            <a:r>
              <a:rPr lang="ru-RU" spc="-10" dirty="0">
                <a:latin typeface="Times New Roman"/>
                <a:cs typeface="Times New Roman"/>
              </a:rPr>
              <a:t>научить</a:t>
            </a:r>
            <a:r>
              <a:rPr lang="ru-RU" spc="-85" dirty="0">
                <a:latin typeface="Times New Roman"/>
                <a:cs typeface="Times New Roman"/>
              </a:rPr>
              <a:t> </a:t>
            </a:r>
            <a:r>
              <a:rPr lang="ru-RU" spc="-10" dirty="0">
                <a:latin typeface="Times New Roman"/>
                <a:cs typeface="Times New Roman"/>
              </a:rPr>
              <a:t>ребенка </a:t>
            </a:r>
            <a:r>
              <a:rPr lang="ru-RU" dirty="0">
                <a:latin typeface="Times New Roman"/>
                <a:cs typeface="Times New Roman"/>
              </a:rPr>
              <a:t>овладеть</a:t>
            </a:r>
            <a:r>
              <a:rPr lang="ru-RU" spc="-9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сложным</a:t>
            </a:r>
            <a:r>
              <a:rPr lang="ru-RU" spc="-85" dirty="0">
                <a:latin typeface="Times New Roman"/>
                <a:cs typeface="Times New Roman"/>
              </a:rPr>
              <a:t> </a:t>
            </a:r>
            <a:r>
              <a:rPr lang="ru-RU" spc="-30" dirty="0">
                <a:latin typeface="Times New Roman"/>
                <a:cs typeface="Times New Roman"/>
              </a:rPr>
              <a:t>звуком,</a:t>
            </a:r>
            <a:r>
              <a:rPr lang="ru-RU" spc="-9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и</a:t>
            </a:r>
            <a:r>
              <a:rPr lang="ru-RU" spc="-90" dirty="0">
                <a:latin typeface="Times New Roman"/>
                <a:cs typeface="Times New Roman"/>
              </a:rPr>
              <a:t> </a:t>
            </a:r>
            <a:r>
              <a:rPr lang="ru-RU" spc="-10" dirty="0">
                <a:latin typeface="Times New Roman"/>
                <a:cs typeface="Times New Roman"/>
              </a:rPr>
              <a:t>неумение</a:t>
            </a:r>
            <a:r>
              <a:rPr lang="ru-RU" spc="-11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делать</a:t>
            </a:r>
            <a:r>
              <a:rPr lang="ru-RU" spc="-9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это,</a:t>
            </a:r>
            <a:r>
              <a:rPr lang="ru-RU" spc="-90" dirty="0">
                <a:latin typeface="Times New Roman"/>
                <a:cs typeface="Times New Roman"/>
              </a:rPr>
              <a:t> </a:t>
            </a:r>
            <a:r>
              <a:rPr lang="ru-RU" spc="-10" dirty="0">
                <a:latin typeface="Times New Roman"/>
                <a:cs typeface="Times New Roman"/>
              </a:rPr>
              <a:t>приводят</a:t>
            </a:r>
            <a:r>
              <a:rPr lang="ru-RU" spc="-80" dirty="0">
                <a:latin typeface="Times New Roman"/>
                <a:cs typeface="Times New Roman"/>
              </a:rPr>
              <a:t> </a:t>
            </a:r>
            <a:r>
              <a:rPr lang="ru-RU" spc="-50" dirty="0">
                <a:latin typeface="Times New Roman"/>
                <a:cs typeface="Times New Roman"/>
              </a:rPr>
              <a:t>к </a:t>
            </a:r>
            <a:r>
              <a:rPr lang="ru-RU" spc="-10" dirty="0">
                <a:latin typeface="Times New Roman"/>
                <a:cs typeface="Times New Roman"/>
              </a:rPr>
              <a:t>возникновению</a:t>
            </a:r>
            <a:r>
              <a:rPr lang="ru-RU" spc="-8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серьезного</a:t>
            </a:r>
            <a:r>
              <a:rPr lang="ru-RU" spc="-8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нарушения</a:t>
            </a:r>
            <a:r>
              <a:rPr lang="ru-RU" spc="-110" dirty="0">
                <a:latin typeface="Times New Roman"/>
                <a:cs typeface="Times New Roman"/>
              </a:rPr>
              <a:t> </a:t>
            </a:r>
            <a:r>
              <a:rPr lang="ru-RU" spc="-10" dirty="0">
                <a:latin typeface="Times New Roman"/>
                <a:cs typeface="Times New Roman"/>
              </a:rPr>
              <a:t>звукопроизношения.</a:t>
            </a:r>
            <a:endParaRPr lang="ru-RU" dirty="0">
              <a:latin typeface="Times New Roman"/>
              <a:cs typeface="Times New Roman"/>
            </a:endParaRPr>
          </a:p>
          <a:p>
            <a:pPr marL="12700" marR="52705" indent="381000">
              <a:spcBef>
                <a:spcPts val="580"/>
              </a:spcBef>
            </a:pPr>
            <a:r>
              <a:rPr lang="ru-RU" b="1" dirty="0">
                <a:latin typeface="Times New Roman"/>
                <a:cs typeface="Times New Roman"/>
              </a:rPr>
              <a:t>К</a:t>
            </a:r>
            <a:r>
              <a:rPr lang="ru-RU" b="1" spc="-65" dirty="0">
                <a:latin typeface="Times New Roman"/>
                <a:cs typeface="Times New Roman"/>
              </a:rPr>
              <a:t> </a:t>
            </a:r>
            <a:r>
              <a:rPr lang="ru-RU" b="1" dirty="0">
                <a:latin typeface="Times New Roman"/>
                <a:cs typeface="Times New Roman"/>
              </a:rPr>
              <a:t>5</a:t>
            </a:r>
            <a:r>
              <a:rPr lang="ru-RU" b="1" spc="-60" dirty="0">
                <a:latin typeface="Times New Roman"/>
                <a:cs typeface="Times New Roman"/>
              </a:rPr>
              <a:t> </a:t>
            </a:r>
            <a:r>
              <a:rPr lang="ru-RU" b="1" spc="-10" dirty="0">
                <a:latin typeface="Times New Roman"/>
                <a:cs typeface="Times New Roman"/>
              </a:rPr>
              <a:t>годам</a:t>
            </a:r>
            <a:r>
              <a:rPr lang="ru-RU" b="1" spc="-8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ребенок</a:t>
            </a:r>
            <a:r>
              <a:rPr lang="ru-RU" spc="-6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уже</a:t>
            </a:r>
            <a:r>
              <a:rPr lang="ru-RU" spc="-7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активно</a:t>
            </a:r>
            <a:r>
              <a:rPr lang="ru-RU" spc="-6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употребляет</a:t>
            </a:r>
            <a:r>
              <a:rPr lang="ru-RU" spc="-80" dirty="0">
                <a:latin typeface="Times New Roman"/>
                <a:cs typeface="Times New Roman"/>
              </a:rPr>
              <a:t> </a:t>
            </a:r>
            <a:r>
              <a:rPr lang="ru-RU" spc="-10" dirty="0">
                <a:latin typeface="Times New Roman"/>
                <a:cs typeface="Times New Roman"/>
              </a:rPr>
              <a:t>обобщающие </a:t>
            </a:r>
            <a:r>
              <a:rPr lang="ru-RU" dirty="0">
                <a:latin typeface="Times New Roman"/>
                <a:cs typeface="Times New Roman"/>
              </a:rPr>
              <a:t>слова</a:t>
            </a:r>
            <a:r>
              <a:rPr lang="ru-RU" spc="-95" dirty="0">
                <a:latin typeface="Times New Roman"/>
                <a:cs typeface="Times New Roman"/>
              </a:rPr>
              <a:t> </a:t>
            </a:r>
            <a:r>
              <a:rPr lang="ru-RU" spc="-10" dirty="0">
                <a:latin typeface="Times New Roman"/>
                <a:cs typeface="Times New Roman"/>
              </a:rPr>
              <a:t>("одежда",</a:t>
            </a:r>
            <a:r>
              <a:rPr lang="ru-RU" spc="-11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"овощи",</a:t>
            </a:r>
            <a:r>
              <a:rPr lang="ru-RU" spc="-10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"животные"</a:t>
            </a:r>
            <a:r>
              <a:rPr lang="ru-RU" spc="-7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и</a:t>
            </a:r>
            <a:r>
              <a:rPr lang="ru-RU" spc="-95" dirty="0">
                <a:latin typeface="Times New Roman"/>
                <a:cs typeface="Times New Roman"/>
              </a:rPr>
              <a:t> </a:t>
            </a:r>
            <a:r>
              <a:rPr lang="ru-RU" spc="-20" dirty="0">
                <a:latin typeface="Times New Roman"/>
                <a:cs typeface="Times New Roman"/>
              </a:rPr>
              <a:t>т.п.),</a:t>
            </a:r>
            <a:r>
              <a:rPr lang="ru-RU" spc="-90" dirty="0">
                <a:latin typeface="Times New Roman"/>
                <a:cs typeface="Times New Roman"/>
              </a:rPr>
              <a:t> </a:t>
            </a:r>
            <a:r>
              <a:rPr lang="ru-RU" spc="-10" dirty="0">
                <a:latin typeface="Times New Roman"/>
                <a:cs typeface="Times New Roman"/>
              </a:rPr>
              <a:t>называет </a:t>
            </a:r>
            <a:r>
              <a:rPr lang="ru-RU" dirty="0">
                <a:latin typeface="Times New Roman"/>
                <a:cs typeface="Times New Roman"/>
              </a:rPr>
              <a:t>широкий</a:t>
            </a:r>
            <a:r>
              <a:rPr lang="ru-RU" spc="-9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круг</a:t>
            </a:r>
            <a:r>
              <a:rPr lang="ru-RU" spc="-114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предметов</a:t>
            </a:r>
            <a:r>
              <a:rPr lang="ru-RU" spc="-8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и</a:t>
            </a:r>
            <a:r>
              <a:rPr lang="ru-RU" spc="-10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явлений</a:t>
            </a:r>
            <a:r>
              <a:rPr lang="ru-RU" spc="-75" dirty="0">
                <a:latin typeface="Times New Roman"/>
                <a:cs typeface="Times New Roman"/>
              </a:rPr>
              <a:t> </a:t>
            </a:r>
            <a:r>
              <a:rPr lang="ru-RU" spc="-10" dirty="0">
                <a:latin typeface="Times New Roman"/>
                <a:cs typeface="Times New Roman"/>
              </a:rPr>
              <a:t>окружающей </a:t>
            </a:r>
            <a:r>
              <a:rPr lang="ru-RU" dirty="0" err="1" smtClean="0">
                <a:latin typeface="Times New Roman"/>
                <a:cs typeface="Times New Roman"/>
              </a:rPr>
              <a:t>действительности.В</a:t>
            </a:r>
            <a:r>
              <a:rPr lang="ru-RU" spc="-70" dirty="0" smtClean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словах</a:t>
            </a:r>
            <a:r>
              <a:rPr lang="ru-RU" spc="-7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уже</a:t>
            </a:r>
            <a:r>
              <a:rPr lang="ru-RU" spc="-8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не</a:t>
            </a:r>
            <a:r>
              <a:rPr lang="ru-RU" spc="-7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встречаются</a:t>
            </a:r>
            <a:r>
              <a:rPr lang="ru-RU" spc="-75" dirty="0">
                <a:latin typeface="Times New Roman"/>
                <a:cs typeface="Times New Roman"/>
              </a:rPr>
              <a:t> </a:t>
            </a:r>
            <a:r>
              <a:rPr lang="ru-RU" spc="-10" dirty="0" smtClean="0">
                <a:latin typeface="Times New Roman"/>
                <a:cs typeface="Times New Roman"/>
              </a:rPr>
              <a:t>пропуски, </a:t>
            </a:r>
            <a:r>
              <a:rPr lang="ru-RU" dirty="0" smtClean="0">
                <a:latin typeface="Times New Roman"/>
                <a:cs typeface="Times New Roman"/>
              </a:rPr>
              <a:t>перестановки</a:t>
            </a:r>
            <a:r>
              <a:rPr lang="ru-RU" spc="-75" dirty="0" smtClean="0">
                <a:latin typeface="Times New Roman"/>
                <a:cs typeface="Times New Roman"/>
              </a:rPr>
              <a:t> </a:t>
            </a:r>
            <a:r>
              <a:rPr lang="ru-RU" spc="-25" dirty="0">
                <a:latin typeface="Times New Roman"/>
                <a:cs typeface="Times New Roman"/>
              </a:rPr>
              <a:t>звуков</a:t>
            </a:r>
            <a:r>
              <a:rPr lang="ru-RU" spc="-8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и</a:t>
            </a:r>
            <a:r>
              <a:rPr lang="ru-RU" spc="-6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слогов;</a:t>
            </a:r>
            <a:r>
              <a:rPr lang="ru-RU" spc="-80" dirty="0">
                <a:latin typeface="Times New Roman"/>
                <a:cs typeface="Times New Roman"/>
              </a:rPr>
              <a:t> </a:t>
            </a:r>
            <a:r>
              <a:rPr lang="ru-RU" spc="-10" dirty="0">
                <a:latin typeface="Times New Roman"/>
                <a:cs typeface="Times New Roman"/>
              </a:rPr>
              <a:t>исключение</a:t>
            </a:r>
            <a:r>
              <a:rPr lang="ru-RU" spc="-60" dirty="0">
                <a:latin typeface="Times New Roman"/>
                <a:cs typeface="Times New Roman"/>
              </a:rPr>
              <a:t> </a:t>
            </a:r>
            <a:r>
              <a:rPr lang="ru-RU" spc="-10" dirty="0" smtClean="0">
                <a:latin typeface="Times New Roman"/>
                <a:cs typeface="Times New Roman"/>
              </a:rPr>
              <a:t>составляют</a:t>
            </a:r>
            <a:r>
              <a:rPr lang="ru-RU" dirty="0">
                <a:latin typeface="Times New Roman"/>
                <a:cs typeface="Times New Roman"/>
              </a:rPr>
              <a:t> </a:t>
            </a:r>
            <a:r>
              <a:rPr lang="ru-RU" spc="-20" dirty="0" smtClean="0">
                <a:latin typeface="Times New Roman"/>
                <a:cs typeface="Times New Roman"/>
              </a:rPr>
              <a:t>только</a:t>
            </a:r>
            <a:r>
              <a:rPr lang="ru-RU" spc="-85" dirty="0" smtClean="0">
                <a:latin typeface="Times New Roman"/>
                <a:cs typeface="Times New Roman"/>
              </a:rPr>
              <a:t> </a:t>
            </a:r>
            <a:r>
              <a:rPr lang="ru-RU" spc="-20" dirty="0">
                <a:latin typeface="Times New Roman"/>
                <a:cs typeface="Times New Roman"/>
              </a:rPr>
              <a:t>некоторые</a:t>
            </a:r>
            <a:r>
              <a:rPr lang="ru-RU" spc="-95" dirty="0">
                <a:latin typeface="Times New Roman"/>
                <a:cs typeface="Times New Roman"/>
              </a:rPr>
              <a:t> </a:t>
            </a:r>
            <a:r>
              <a:rPr lang="ru-RU" spc="-20" dirty="0">
                <a:latin typeface="Times New Roman"/>
                <a:cs typeface="Times New Roman"/>
              </a:rPr>
              <a:t>трудные</a:t>
            </a:r>
            <a:r>
              <a:rPr lang="ru-RU" spc="-95" dirty="0">
                <a:latin typeface="Times New Roman"/>
                <a:cs typeface="Times New Roman"/>
              </a:rPr>
              <a:t> </a:t>
            </a:r>
            <a:r>
              <a:rPr lang="ru-RU" spc="-10" dirty="0">
                <a:latin typeface="Times New Roman"/>
                <a:cs typeface="Times New Roman"/>
              </a:rPr>
              <a:t>незнакомые</a:t>
            </a:r>
            <a:r>
              <a:rPr lang="ru-RU" spc="-9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слова</a:t>
            </a:r>
            <a:r>
              <a:rPr lang="ru-RU" spc="-100" dirty="0">
                <a:latin typeface="Times New Roman"/>
                <a:cs typeface="Times New Roman"/>
              </a:rPr>
              <a:t> </a:t>
            </a:r>
            <a:r>
              <a:rPr lang="ru-RU" spc="-20" dirty="0">
                <a:latin typeface="Times New Roman"/>
                <a:cs typeface="Times New Roman"/>
              </a:rPr>
              <a:t>(экскаватор).</a:t>
            </a:r>
            <a:r>
              <a:rPr lang="ru-RU" spc="-95" dirty="0">
                <a:latin typeface="Times New Roman"/>
                <a:cs typeface="Times New Roman"/>
              </a:rPr>
              <a:t> </a:t>
            </a:r>
            <a:r>
              <a:rPr lang="ru-RU" spc="-50" dirty="0">
                <a:latin typeface="Times New Roman"/>
                <a:cs typeface="Times New Roman"/>
              </a:rPr>
              <a:t>В </a:t>
            </a:r>
            <a:r>
              <a:rPr lang="ru-RU" spc="-10" dirty="0">
                <a:latin typeface="Times New Roman"/>
                <a:cs typeface="Times New Roman"/>
              </a:rPr>
              <a:t>предложениях</a:t>
            </a:r>
            <a:r>
              <a:rPr lang="ru-RU" spc="-45" dirty="0">
                <a:latin typeface="Times New Roman"/>
                <a:cs typeface="Times New Roman"/>
              </a:rPr>
              <a:t> </a:t>
            </a:r>
            <a:r>
              <a:rPr lang="ru-RU" spc="-10" dirty="0">
                <a:latin typeface="Times New Roman"/>
                <a:cs typeface="Times New Roman"/>
              </a:rPr>
              <a:t>используются</a:t>
            </a:r>
            <a:r>
              <a:rPr lang="ru-RU" spc="-4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все</a:t>
            </a:r>
            <a:r>
              <a:rPr lang="ru-RU" spc="-5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части</a:t>
            </a:r>
            <a:r>
              <a:rPr lang="ru-RU" spc="-4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речи.</a:t>
            </a:r>
            <a:r>
              <a:rPr lang="ru-RU" spc="-45" dirty="0">
                <a:latin typeface="Times New Roman"/>
                <a:cs typeface="Times New Roman"/>
              </a:rPr>
              <a:t> </a:t>
            </a:r>
            <a:r>
              <a:rPr lang="ru-RU" spc="-10" dirty="0">
                <a:latin typeface="Times New Roman"/>
                <a:cs typeface="Times New Roman"/>
              </a:rPr>
              <a:t>Малыш </a:t>
            </a:r>
            <a:r>
              <a:rPr lang="ru-RU" dirty="0">
                <a:latin typeface="Times New Roman"/>
                <a:cs typeface="Times New Roman"/>
              </a:rPr>
              <a:t>правильно</a:t>
            </a:r>
            <a:r>
              <a:rPr lang="ru-RU" spc="-7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произносит</a:t>
            </a:r>
            <a:r>
              <a:rPr lang="ru-RU" spc="-8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шипящие</a:t>
            </a:r>
            <a:r>
              <a:rPr lang="ru-RU" spc="-7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звуки</a:t>
            </a:r>
            <a:r>
              <a:rPr lang="ru-RU" spc="-10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[ш],</a:t>
            </a:r>
            <a:r>
              <a:rPr lang="ru-RU" spc="-8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[ж],</a:t>
            </a:r>
            <a:r>
              <a:rPr lang="ru-RU" spc="-7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почти</a:t>
            </a:r>
            <a:r>
              <a:rPr lang="ru-RU" spc="-80" dirty="0">
                <a:latin typeface="Times New Roman"/>
                <a:cs typeface="Times New Roman"/>
              </a:rPr>
              <a:t> </a:t>
            </a:r>
            <a:r>
              <a:rPr lang="ru-RU" spc="-25" dirty="0">
                <a:latin typeface="Times New Roman"/>
                <a:cs typeface="Times New Roman"/>
              </a:rPr>
              <a:t>не </a:t>
            </a:r>
            <a:r>
              <a:rPr lang="ru-RU" dirty="0">
                <a:latin typeface="Times New Roman"/>
                <a:cs typeface="Times New Roman"/>
              </a:rPr>
              <a:t>допускает</a:t>
            </a:r>
            <a:r>
              <a:rPr lang="ru-RU" spc="-12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в</a:t>
            </a:r>
            <a:r>
              <a:rPr lang="ru-RU" spc="-8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речи</a:t>
            </a:r>
            <a:r>
              <a:rPr lang="ru-RU" spc="-9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грамматических</a:t>
            </a:r>
            <a:r>
              <a:rPr lang="ru-RU" spc="-10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ошибок,</a:t>
            </a:r>
            <a:r>
              <a:rPr lang="ru-RU" spc="-8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может</a:t>
            </a:r>
            <a:r>
              <a:rPr lang="ru-RU" spc="-80" dirty="0">
                <a:latin typeface="Times New Roman"/>
                <a:cs typeface="Times New Roman"/>
              </a:rPr>
              <a:t> </a:t>
            </a:r>
            <a:r>
              <a:rPr lang="ru-RU" spc="-10" dirty="0">
                <a:latin typeface="Times New Roman"/>
                <a:cs typeface="Times New Roman"/>
              </a:rPr>
              <a:t>связно</a:t>
            </a:r>
            <a:endParaRPr lang="ru-RU" dirty="0">
              <a:latin typeface="Times New Roman"/>
              <a:cs typeface="Times New Roman"/>
            </a:endParaRPr>
          </a:p>
          <a:p>
            <a:pPr marL="12700" marR="307975">
              <a:lnSpc>
                <a:spcPct val="80000"/>
              </a:lnSpc>
            </a:pPr>
            <a:r>
              <a:rPr lang="ru-RU" dirty="0">
                <a:latin typeface="Times New Roman"/>
                <a:cs typeface="Times New Roman"/>
              </a:rPr>
              <a:t>рассказать</a:t>
            </a:r>
            <a:r>
              <a:rPr lang="ru-RU" spc="-9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о</a:t>
            </a:r>
            <a:r>
              <a:rPr lang="ru-RU" spc="-7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том,</a:t>
            </a:r>
            <a:r>
              <a:rPr lang="ru-RU" spc="-6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что</a:t>
            </a:r>
            <a:r>
              <a:rPr lang="ru-RU" spc="-65" dirty="0">
                <a:latin typeface="Times New Roman"/>
                <a:cs typeface="Times New Roman"/>
              </a:rPr>
              <a:t> </a:t>
            </a:r>
            <a:r>
              <a:rPr lang="ru-RU" spc="-10" dirty="0">
                <a:latin typeface="Times New Roman"/>
                <a:cs typeface="Times New Roman"/>
              </a:rPr>
              <a:t>изображено</a:t>
            </a:r>
            <a:r>
              <a:rPr lang="ru-RU" spc="-6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на</a:t>
            </a:r>
            <a:r>
              <a:rPr lang="ru-RU" spc="-7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серии</a:t>
            </a:r>
            <a:r>
              <a:rPr lang="ru-RU" spc="-7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картинок</a:t>
            </a:r>
            <a:r>
              <a:rPr lang="ru-RU" spc="-7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или</a:t>
            </a:r>
            <a:r>
              <a:rPr lang="ru-RU" spc="-60" dirty="0">
                <a:latin typeface="Times New Roman"/>
                <a:cs typeface="Times New Roman"/>
              </a:rPr>
              <a:t> </a:t>
            </a:r>
            <a:r>
              <a:rPr lang="ru-RU" spc="-25" dirty="0">
                <a:latin typeface="Times New Roman"/>
                <a:cs typeface="Times New Roman"/>
              </a:rPr>
              <a:t>на </a:t>
            </a:r>
            <a:r>
              <a:rPr lang="ru-RU" dirty="0">
                <a:latin typeface="Times New Roman"/>
                <a:cs typeface="Times New Roman"/>
              </a:rPr>
              <a:t>одной</a:t>
            </a:r>
            <a:r>
              <a:rPr lang="ru-RU" spc="-130" dirty="0">
                <a:latin typeface="Times New Roman"/>
                <a:cs typeface="Times New Roman"/>
              </a:rPr>
              <a:t> </a:t>
            </a:r>
            <a:r>
              <a:rPr lang="ru-RU" spc="-10" dirty="0">
                <a:latin typeface="Times New Roman"/>
                <a:cs typeface="Times New Roman"/>
              </a:rPr>
              <a:t>картинке.</a:t>
            </a:r>
            <a:endParaRPr lang="ru-RU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4898630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048000" y="1010653"/>
            <a:ext cx="8518358" cy="14883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401320" indent="91440">
              <a:lnSpc>
                <a:spcPct val="101099"/>
              </a:lnSpc>
              <a:spcBef>
                <a:spcPts val="240"/>
              </a:spcBef>
            </a:pPr>
            <a:r>
              <a:rPr lang="ru-RU" b="1">
                <a:latin typeface="Times New Roman"/>
                <a:cs typeface="Times New Roman"/>
              </a:rPr>
              <a:t>В</a:t>
            </a:r>
            <a:r>
              <a:rPr lang="ru-RU" b="1" spc="-75">
                <a:latin typeface="Times New Roman"/>
                <a:cs typeface="Times New Roman"/>
              </a:rPr>
              <a:t> </a:t>
            </a:r>
            <a:r>
              <a:rPr lang="ru-RU" b="1">
                <a:latin typeface="Times New Roman"/>
                <a:cs typeface="Times New Roman"/>
              </a:rPr>
              <a:t>6</a:t>
            </a:r>
            <a:r>
              <a:rPr lang="ru-RU" b="1" spc="-60">
                <a:latin typeface="Times New Roman"/>
                <a:cs typeface="Times New Roman"/>
              </a:rPr>
              <a:t> </a:t>
            </a:r>
            <a:r>
              <a:rPr lang="ru-RU" b="1">
                <a:latin typeface="Times New Roman"/>
                <a:cs typeface="Times New Roman"/>
              </a:rPr>
              <a:t>лет</a:t>
            </a:r>
            <a:r>
              <a:rPr lang="ru-RU" b="1" spc="-65">
                <a:latin typeface="Times New Roman"/>
                <a:cs typeface="Times New Roman"/>
              </a:rPr>
              <a:t> </a:t>
            </a:r>
            <a:r>
              <a:rPr lang="ru-RU">
                <a:latin typeface="Times New Roman"/>
                <a:cs typeface="Times New Roman"/>
              </a:rPr>
              <a:t>нормально</a:t>
            </a:r>
            <a:r>
              <a:rPr lang="ru-RU" spc="-45">
                <a:latin typeface="Times New Roman"/>
                <a:cs typeface="Times New Roman"/>
              </a:rPr>
              <a:t> </a:t>
            </a:r>
            <a:r>
              <a:rPr lang="ru-RU" spc="-10">
                <a:latin typeface="Times New Roman"/>
                <a:cs typeface="Times New Roman"/>
              </a:rPr>
              <a:t>развивающийся</a:t>
            </a:r>
            <a:r>
              <a:rPr lang="ru-RU" spc="-55">
                <a:latin typeface="Times New Roman"/>
                <a:cs typeface="Times New Roman"/>
              </a:rPr>
              <a:t> </a:t>
            </a:r>
            <a:r>
              <a:rPr lang="ru-RU" spc="-10">
                <a:latin typeface="Times New Roman"/>
                <a:cs typeface="Times New Roman"/>
              </a:rPr>
              <a:t>ребенок </a:t>
            </a:r>
            <a:r>
              <a:rPr lang="ru-RU">
                <a:latin typeface="Times New Roman"/>
                <a:cs typeface="Times New Roman"/>
              </a:rPr>
              <a:t>правильно</a:t>
            </a:r>
            <a:r>
              <a:rPr lang="ru-RU" spc="-90">
                <a:latin typeface="Times New Roman"/>
                <a:cs typeface="Times New Roman"/>
              </a:rPr>
              <a:t> </a:t>
            </a:r>
            <a:r>
              <a:rPr lang="ru-RU">
                <a:latin typeface="Times New Roman"/>
                <a:cs typeface="Times New Roman"/>
              </a:rPr>
              <a:t>произносит</a:t>
            </a:r>
            <a:r>
              <a:rPr lang="ru-RU" spc="-114">
                <a:latin typeface="Times New Roman"/>
                <a:cs typeface="Times New Roman"/>
              </a:rPr>
              <a:t> </a:t>
            </a:r>
            <a:r>
              <a:rPr lang="ru-RU">
                <a:latin typeface="Times New Roman"/>
                <a:cs typeface="Times New Roman"/>
              </a:rPr>
              <a:t>все</a:t>
            </a:r>
            <a:r>
              <a:rPr lang="ru-RU" spc="-90">
                <a:latin typeface="Times New Roman"/>
                <a:cs typeface="Times New Roman"/>
              </a:rPr>
              <a:t> </a:t>
            </a:r>
            <a:r>
              <a:rPr lang="ru-RU">
                <a:latin typeface="Times New Roman"/>
                <a:cs typeface="Times New Roman"/>
              </a:rPr>
              <a:t>звуки</a:t>
            </a:r>
            <a:r>
              <a:rPr lang="ru-RU" spc="-90">
                <a:latin typeface="Times New Roman"/>
                <a:cs typeface="Times New Roman"/>
              </a:rPr>
              <a:t> </a:t>
            </a:r>
            <a:r>
              <a:rPr lang="ru-RU" spc="-20">
                <a:latin typeface="Times New Roman"/>
                <a:cs typeface="Times New Roman"/>
              </a:rPr>
              <a:t>родного</a:t>
            </a:r>
            <a:r>
              <a:rPr lang="ru-RU" spc="-105">
                <a:latin typeface="Times New Roman"/>
                <a:cs typeface="Times New Roman"/>
              </a:rPr>
              <a:t> </a:t>
            </a:r>
            <a:r>
              <a:rPr lang="ru-RU" spc="-10">
                <a:latin typeface="Times New Roman"/>
                <a:cs typeface="Times New Roman"/>
              </a:rPr>
              <a:t>языка, </a:t>
            </a:r>
            <a:r>
              <a:rPr lang="ru-RU">
                <a:latin typeface="Times New Roman"/>
                <a:cs typeface="Times New Roman"/>
              </a:rPr>
              <a:t>практически</a:t>
            </a:r>
            <a:r>
              <a:rPr lang="ru-RU" spc="-80">
                <a:latin typeface="Times New Roman"/>
                <a:cs typeface="Times New Roman"/>
              </a:rPr>
              <a:t> </a:t>
            </a:r>
            <a:r>
              <a:rPr lang="ru-RU">
                <a:latin typeface="Times New Roman"/>
                <a:cs typeface="Times New Roman"/>
              </a:rPr>
              <a:t>не</a:t>
            </a:r>
            <a:r>
              <a:rPr lang="ru-RU" spc="-85">
                <a:latin typeface="Times New Roman"/>
                <a:cs typeface="Times New Roman"/>
              </a:rPr>
              <a:t> </a:t>
            </a:r>
            <a:r>
              <a:rPr lang="ru-RU">
                <a:latin typeface="Times New Roman"/>
                <a:cs typeface="Times New Roman"/>
              </a:rPr>
              <a:t>допускает</a:t>
            </a:r>
            <a:r>
              <a:rPr lang="ru-RU" spc="-80">
                <a:latin typeface="Times New Roman"/>
                <a:cs typeface="Times New Roman"/>
              </a:rPr>
              <a:t> </a:t>
            </a:r>
            <a:r>
              <a:rPr lang="ru-RU">
                <a:latin typeface="Times New Roman"/>
                <a:cs typeface="Times New Roman"/>
              </a:rPr>
              <a:t>в</a:t>
            </a:r>
            <a:r>
              <a:rPr lang="ru-RU" spc="-85">
                <a:latin typeface="Times New Roman"/>
                <a:cs typeface="Times New Roman"/>
              </a:rPr>
              <a:t> </a:t>
            </a:r>
            <a:r>
              <a:rPr lang="ru-RU">
                <a:latin typeface="Times New Roman"/>
                <a:cs typeface="Times New Roman"/>
              </a:rPr>
              <a:t>речи</a:t>
            </a:r>
            <a:r>
              <a:rPr lang="ru-RU" spc="-80">
                <a:latin typeface="Times New Roman"/>
                <a:cs typeface="Times New Roman"/>
              </a:rPr>
              <a:t> </a:t>
            </a:r>
            <a:r>
              <a:rPr lang="ru-RU" spc="-10">
                <a:latin typeface="Times New Roman"/>
                <a:cs typeface="Times New Roman"/>
              </a:rPr>
              <a:t>грамматических </a:t>
            </a:r>
            <a:r>
              <a:rPr lang="ru-RU">
                <a:latin typeface="Times New Roman"/>
                <a:cs typeface="Times New Roman"/>
              </a:rPr>
              <a:t>ошибок,</a:t>
            </a:r>
            <a:r>
              <a:rPr lang="ru-RU" spc="-110">
                <a:latin typeface="Times New Roman"/>
                <a:cs typeface="Times New Roman"/>
              </a:rPr>
              <a:t> </a:t>
            </a:r>
            <a:r>
              <a:rPr lang="ru-RU">
                <a:latin typeface="Times New Roman"/>
                <a:cs typeface="Times New Roman"/>
              </a:rPr>
              <a:t>владеет</a:t>
            </a:r>
            <a:r>
              <a:rPr lang="ru-RU" spc="-95">
                <a:latin typeface="Times New Roman"/>
                <a:cs typeface="Times New Roman"/>
              </a:rPr>
              <a:t> </a:t>
            </a:r>
            <a:r>
              <a:rPr lang="ru-RU">
                <a:latin typeface="Times New Roman"/>
                <a:cs typeface="Times New Roman"/>
              </a:rPr>
              <a:t>всеми</a:t>
            </a:r>
            <a:r>
              <a:rPr lang="ru-RU" spc="-95">
                <a:latin typeface="Times New Roman"/>
                <a:cs typeface="Times New Roman"/>
              </a:rPr>
              <a:t> </a:t>
            </a:r>
            <a:r>
              <a:rPr lang="ru-RU">
                <a:latin typeface="Times New Roman"/>
                <a:cs typeface="Times New Roman"/>
              </a:rPr>
              <a:t>формами</a:t>
            </a:r>
            <a:r>
              <a:rPr lang="ru-RU" spc="-80">
                <a:latin typeface="Times New Roman"/>
                <a:cs typeface="Times New Roman"/>
              </a:rPr>
              <a:t> </a:t>
            </a:r>
            <a:r>
              <a:rPr lang="ru-RU">
                <a:latin typeface="Times New Roman"/>
                <a:cs typeface="Times New Roman"/>
              </a:rPr>
              <a:t>устной</a:t>
            </a:r>
            <a:r>
              <a:rPr lang="ru-RU" spc="-105">
                <a:latin typeface="Times New Roman"/>
                <a:cs typeface="Times New Roman"/>
              </a:rPr>
              <a:t> </a:t>
            </a:r>
            <a:r>
              <a:rPr lang="ru-RU" spc="-10">
                <a:latin typeface="Times New Roman"/>
                <a:cs typeface="Times New Roman"/>
              </a:rPr>
              <a:t>речи: диалогической</a:t>
            </a:r>
            <a:r>
              <a:rPr lang="ru-RU" spc="-85">
                <a:latin typeface="Times New Roman"/>
                <a:cs typeface="Times New Roman"/>
              </a:rPr>
              <a:t> </a:t>
            </a:r>
            <a:r>
              <a:rPr lang="ru-RU">
                <a:latin typeface="Times New Roman"/>
                <a:cs typeface="Times New Roman"/>
              </a:rPr>
              <a:t>и</a:t>
            </a:r>
            <a:r>
              <a:rPr lang="ru-RU" spc="-110">
                <a:latin typeface="Times New Roman"/>
                <a:cs typeface="Times New Roman"/>
              </a:rPr>
              <a:t> </a:t>
            </a:r>
            <a:r>
              <a:rPr lang="ru-RU" spc="-10">
                <a:latin typeface="Times New Roman"/>
                <a:cs typeface="Times New Roman"/>
              </a:rPr>
              <a:t>монологической,</a:t>
            </a:r>
            <a:r>
              <a:rPr lang="ru-RU" spc="-95">
                <a:latin typeface="Times New Roman"/>
                <a:cs typeface="Times New Roman"/>
              </a:rPr>
              <a:t> </a:t>
            </a:r>
            <a:r>
              <a:rPr lang="ru-RU" spc="-25">
                <a:latin typeface="Times New Roman"/>
                <a:cs typeface="Times New Roman"/>
              </a:rPr>
              <a:t>контекстной</a:t>
            </a:r>
            <a:r>
              <a:rPr lang="ru-RU" spc="-80">
                <a:latin typeface="Times New Roman"/>
                <a:cs typeface="Times New Roman"/>
              </a:rPr>
              <a:t> </a:t>
            </a:r>
            <a:r>
              <a:rPr lang="ru-RU" spc="-50">
                <a:latin typeface="Times New Roman"/>
                <a:cs typeface="Times New Roman"/>
              </a:rPr>
              <a:t>и </a:t>
            </a:r>
            <a:r>
              <a:rPr lang="ru-RU" spc="-10">
                <a:latin typeface="Times New Roman"/>
                <a:cs typeface="Times New Roman"/>
              </a:rPr>
              <a:t>ситуативной.</a:t>
            </a:r>
            <a:endParaRPr lang="ru-RU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</a:pPr>
            <a:r>
              <a:rPr lang="ru-RU" b="1" smtClean="0">
                <a:latin typeface="Times New Roman"/>
                <a:cs typeface="Times New Roman"/>
              </a:rPr>
              <a:t>С</a:t>
            </a:r>
            <a:r>
              <a:rPr lang="ru-RU" b="1" spc="-95" smtClean="0">
                <a:latin typeface="Times New Roman"/>
                <a:cs typeface="Times New Roman"/>
              </a:rPr>
              <a:t> </a:t>
            </a:r>
            <a:r>
              <a:rPr lang="ru-RU" b="1">
                <a:latin typeface="Times New Roman"/>
                <a:cs typeface="Times New Roman"/>
              </a:rPr>
              <a:t>7</a:t>
            </a:r>
            <a:r>
              <a:rPr lang="ru-RU" b="1" spc="-85">
                <a:latin typeface="Times New Roman"/>
                <a:cs typeface="Times New Roman"/>
              </a:rPr>
              <a:t> </a:t>
            </a:r>
            <a:r>
              <a:rPr lang="ru-RU" b="1">
                <a:latin typeface="Times New Roman"/>
                <a:cs typeface="Times New Roman"/>
              </a:rPr>
              <a:t>лет</a:t>
            </a:r>
            <a:r>
              <a:rPr lang="ru-RU" b="1" spc="-85">
                <a:latin typeface="Times New Roman"/>
                <a:cs typeface="Times New Roman"/>
              </a:rPr>
              <a:t> </a:t>
            </a:r>
            <a:r>
              <a:rPr lang="ru-RU">
                <a:latin typeface="Times New Roman"/>
                <a:cs typeface="Times New Roman"/>
              </a:rPr>
              <a:t>начинается</a:t>
            </a:r>
            <a:r>
              <a:rPr lang="ru-RU" spc="-85">
                <a:latin typeface="Times New Roman"/>
                <a:cs typeface="Times New Roman"/>
              </a:rPr>
              <a:t> </a:t>
            </a:r>
            <a:r>
              <a:rPr lang="ru-RU" spc="-20">
                <a:latin typeface="Times New Roman"/>
                <a:cs typeface="Times New Roman"/>
              </a:rPr>
              <a:t>школьный</a:t>
            </a:r>
            <a:r>
              <a:rPr lang="ru-RU" spc="-70">
                <a:latin typeface="Times New Roman"/>
                <a:cs typeface="Times New Roman"/>
              </a:rPr>
              <a:t> </a:t>
            </a:r>
            <a:r>
              <a:rPr lang="ru-RU" spc="-10">
                <a:latin typeface="Times New Roman"/>
                <a:cs typeface="Times New Roman"/>
              </a:rPr>
              <a:t>период</a:t>
            </a:r>
            <a:r>
              <a:rPr lang="ru-RU" spc="-95">
                <a:latin typeface="Times New Roman"/>
                <a:cs typeface="Times New Roman"/>
              </a:rPr>
              <a:t> </a:t>
            </a:r>
            <a:r>
              <a:rPr lang="ru-RU">
                <a:latin typeface="Times New Roman"/>
                <a:cs typeface="Times New Roman"/>
              </a:rPr>
              <a:t>развития</a:t>
            </a:r>
            <a:r>
              <a:rPr lang="ru-RU" spc="-95">
                <a:latin typeface="Times New Roman"/>
                <a:cs typeface="Times New Roman"/>
              </a:rPr>
              <a:t> </a:t>
            </a:r>
            <a:r>
              <a:rPr lang="ru-RU" spc="-20">
                <a:latin typeface="Times New Roman"/>
                <a:cs typeface="Times New Roman"/>
              </a:rPr>
              <a:t>речи </a:t>
            </a:r>
            <a:r>
              <a:rPr lang="ru-RU" spc="-10">
                <a:latin typeface="Times New Roman"/>
                <a:cs typeface="Times New Roman"/>
              </a:rPr>
              <a:t>ребенка.</a:t>
            </a:r>
            <a:endParaRPr lang="ru-RU">
              <a:latin typeface="Times New Roman"/>
              <a:cs typeface="Times New Roman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6119" y="3160189"/>
            <a:ext cx="2712168" cy="2712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6609247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60947"/>
            <a:ext cx="5113421" cy="6136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21660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128210" y="777571"/>
            <a:ext cx="9974015" cy="5317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58750">
              <a:lnSpc>
                <a:spcPct val="100000"/>
              </a:lnSpc>
              <a:spcBef>
                <a:spcPts val="100"/>
              </a:spcBef>
              <a:tabLst>
                <a:tab pos="463550" algn="l"/>
              </a:tabLst>
            </a:pPr>
            <a:r>
              <a:rPr lang="ru-RU" sz="2000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Проявление речевых нарушений в младенчестве и раннем возрасте</a:t>
            </a:r>
          </a:p>
          <a:p>
            <a:pPr marL="463550" indent="-304800">
              <a:lnSpc>
                <a:spcPct val="100000"/>
              </a:lnSpc>
              <a:spcBef>
                <a:spcPts val="100"/>
              </a:spcBef>
              <a:buFont typeface="Times New Roman"/>
              <a:buChar char="-"/>
              <a:tabLst>
                <a:tab pos="463550" algn="l"/>
              </a:tabLst>
            </a:pPr>
            <a:r>
              <a:rPr lang="ru-RU" b="1" dirty="0">
                <a:latin typeface="Times New Roman"/>
                <a:cs typeface="Times New Roman"/>
              </a:rPr>
              <a:t>к</a:t>
            </a:r>
            <a:r>
              <a:rPr lang="ru-RU" b="1" spc="-45" dirty="0" smtClean="0">
                <a:latin typeface="Times New Roman"/>
                <a:cs typeface="Times New Roman"/>
              </a:rPr>
              <a:t> </a:t>
            </a:r>
            <a:r>
              <a:rPr lang="ru-RU" b="1" dirty="0">
                <a:latin typeface="Times New Roman"/>
                <a:cs typeface="Times New Roman"/>
              </a:rPr>
              <a:t>концу</a:t>
            </a:r>
            <a:r>
              <a:rPr lang="ru-RU" b="1" spc="-30" dirty="0">
                <a:latin typeface="Times New Roman"/>
                <a:cs typeface="Times New Roman"/>
              </a:rPr>
              <a:t> </a:t>
            </a:r>
            <a:r>
              <a:rPr lang="ru-RU" b="1" spc="-10" dirty="0">
                <a:latin typeface="Times New Roman"/>
                <a:cs typeface="Times New Roman"/>
              </a:rPr>
              <a:t>1-</a:t>
            </a:r>
            <a:r>
              <a:rPr lang="ru-RU" b="1" dirty="0">
                <a:latin typeface="Times New Roman"/>
                <a:cs typeface="Times New Roman"/>
              </a:rPr>
              <a:t>ого</a:t>
            </a:r>
            <a:r>
              <a:rPr lang="ru-RU" b="1" spc="-45" dirty="0">
                <a:latin typeface="Times New Roman"/>
                <a:cs typeface="Times New Roman"/>
              </a:rPr>
              <a:t> </a:t>
            </a:r>
            <a:r>
              <a:rPr lang="ru-RU" b="1" dirty="0">
                <a:latin typeface="Times New Roman"/>
                <a:cs typeface="Times New Roman"/>
              </a:rPr>
              <a:t>месяца</a:t>
            </a:r>
            <a:r>
              <a:rPr lang="ru-RU" b="1" spc="-3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ребенок</a:t>
            </a:r>
            <a:r>
              <a:rPr lang="ru-RU" spc="-3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не</a:t>
            </a:r>
            <a:r>
              <a:rPr lang="ru-RU" spc="-4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кричит</a:t>
            </a:r>
            <a:r>
              <a:rPr lang="ru-RU" spc="-4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перед</a:t>
            </a:r>
            <a:r>
              <a:rPr lang="ru-RU" spc="-35" dirty="0">
                <a:latin typeface="Times New Roman"/>
                <a:cs typeface="Times New Roman"/>
              </a:rPr>
              <a:t> </a:t>
            </a:r>
            <a:r>
              <a:rPr lang="ru-RU" spc="-10" dirty="0">
                <a:latin typeface="Times New Roman"/>
                <a:cs typeface="Times New Roman"/>
              </a:rPr>
              <a:t>кормлением;</a:t>
            </a:r>
            <a:endParaRPr lang="ru-RU" dirty="0">
              <a:latin typeface="Times New Roman"/>
              <a:cs typeface="Times New Roman"/>
            </a:endParaRPr>
          </a:p>
          <a:p>
            <a:pPr marL="488315" indent="-305435">
              <a:lnSpc>
                <a:spcPct val="100000"/>
              </a:lnSpc>
              <a:buFont typeface="Times New Roman"/>
              <a:buChar char="-"/>
              <a:tabLst>
                <a:tab pos="488315" algn="l"/>
              </a:tabLst>
            </a:pPr>
            <a:r>
              <a:rPr lang="ru-RU" b="1" dirty="0">
                <a:latin typeface="Times New Roman"/>
                <a:cs typeface="Times New Roman"/>
              </a:rPr>
              <a:t>к</a:t>
            </a:r>
            <a:r>
              <a:rPr lang="ru-RU" b="1" spc="-35" dirty="0">
                <a:latin typeface="Times New Roman"/>
                <a:cs typeface="Times New Roman"/>
              </a:rPr>
              <a:t> </a:t>
            </a:r>
            <a:r>
              <a:rPr lang="ru-RU" b="1" dirty="0">
                <a:latin typeface="Times New Roman"/>
                <a:cs typeface="Times New Roman"/>
              </a:rPr>
              <a:t>концу</a:t>
            </a:r>
            <a:r>
              <a:rPr lang="ru-RU" b="1" spc="-20" dirty="0">
                <a:latin typeface="Times New Roman"/>
                <a:cs typeface="Times New Roman"/>
              </a:rPr>
              <a:t> </a:t>
            </a:r>
            <a:r>
              <a:rPr lang="ru-RU" b="1" spc="-10" dirty="0">
                <a:latin typeface="Times New Roman"/>
                <a:cs typeface="Times New Roman"/>
              </a:rPr>
              <a:t>4-</a:t>
            </a:r>
            <a:r>
              <a:rPr lang="ru-RU" b="1" dirty="0">
                <a:latin typeface="Times New Roman"/>
                <a:cs typeface="Times New Roman"/>
              </a:rPr>
              <a:t>ого</a:t>
            </a:r>
            <a:r>
              <a:rPr lang="ru-RU" b="1" spc="-30" dirty="0">
                <a:latin typeface="Times New Roman"/>
                <a:cs typeface="Times New Roman"/>
              </a:rPr>
              <a:t> </a:t>
            </a:r>
            <a:r>
              <a:rPr lang="ru-RU" b="1" dirty="0">
                <a:latin typeface="Times New Roman"/>
                <a:cs typeface="Times New Roman"/>
              </a:rPr>
              <a:t>месяца</a:t>
            </a:r>
            <a:r>
              <a:rPr lang="ru-RU" b="1" spc="-3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не</a:t>
            </a:r>
            <a:r>
              <a:rPr lang="ru-RU" spc="-25" dirty="0">
                <a:latin typeface="Times New Roman"/>
                <a:cs typeface="Times New Roman"/>
              </a:rPr>
              <a:t> </a:t>
            </a:r>
            <a:r>
              <a:rPr lang="ru-RU" spc="-10" dirty="0">
                <a:latin typeface="Times New Roman"/>
                <a:cs typeface="Times New Roman"/>
              </a:rPr>
              <a:t>улыбается,</a:t>
            </a:r>
            <a:r>
              <a:rPr lang="ru-RU" spc="-70" dirty="0">
                <a:latin typeface="Times New Roman"/>
                <a:cs typeface="Times New Roman"/>
              </a:rPr>
              <a:t> </a:t>
            </a:r>
            <a:r>
              <a:rPr lang="ru-RU" spc="-25" dirty="0">
                <a:latin typeface="Times New Roman"/>
                <a:cs typeface="Times New Roman"/>
              </a:rPr>
              <a:t>когда</a:t>
            </a:r>
            <a:r>
              <a:rPr lang="ru-RU" spc="-3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с</a:t>
            </a:r>
            <a:r>
              <a:rPr lang="ru-RU" spc="-3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ним</a:t>
            </a:r>
            <a:r>
              <a:rPr lang="ru-RU" spc="-2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говорят</a:t>
            </a:r>
            <a:r>
              <a:rPr lang="ru-RU" spc="-4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и</a:t>
            </a:r>
            <a:r>
              <a:rPr lang="ru-RU" spc="-3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не</a:t>
            </a:r>
            <a:r>
              <a:rPr lang="ru-RU" spc="-20" dirty="0">
                <a:latin typeface="Times New Roman"/>
                <a:cs typeface="Times New Roman"/>
              </a:rPr>
              <a:t> </a:t>
            </a:r>
            <a:r>
              <a:rPr lang="ru-RU" spc="-10" dirty="0" err="1">
                <a:latin typeface="Times New Roman"/>
                <a:cs typeface="Times New Roman"/>
              </a:rPr>
              <a:t>гулит</a:t>
            </a:r>
            <a:r>
              <a:rPr lang="ru-RU" spc="-10" dirty="0">
                <a:latin typeface="Times New Roman"/>
                <a:cs typeface="Times New Roman"/>
              </a:rPr>
              <a:t>;</a:t>
            </a:r>
            <a:endParaRPr lang="ru-RU" dirty="0">
              <a:latin typeface="Times New Roman"/>
              <a:cs typeface="Times New Roman"/>
            </a:endParaRPr>
          </a:p>
          <a:p>
            <a:pPr marL="488315" indent="-305435">
              <a:lnSpc>
                <a:spcPct val="100000"/>
              </a:lnSpc>
              <a:buFont typeface="Times New Roman"/>
              <a:buChar char="-"/>
              <a:tabLst>
                <a:tab pos="488315" algn="l"/>
              </a:tabLst>
            </a:pPr>
            <a:r>
              <a:rPr lang="ru-RU" b="1" dirty="0">
                <a:latin typeface="Times New Roman"/>
                <a:cs typeface="Times New Roman"/>
              </a:rPr>
              <a:t>к</a:t>
            </a:r>
            <a:r>
              <a:rPr lang="ru-RU" b="1" spc="-30" dirty="0">
                <a:latin typeface="Times New Roman"/>
                <a:cs typeface="Times New Roman"/>
              </a:rPr>
              <a:t> </a:t>
            </a:r>
            <a:r>
              <a:rPr lang="ru-RU" b="1" dirty="0">
                <a:latin typeface="Times New Roman"/>
                <a:cs typeface="Times New Roman"/>
              </a:rPr>
              <a:t>концу</a:t>
            </a:r>
            <a:r>
              <a:rPr lang="ru-RU" b="1" spc="-10" dirty="0">
                <a:latin typeface="Times New Roman"/>
                <a:cs typeface="Times New Roman"/>
              </a:rPr>
              <a:t> 5-</a:t>
            </a:r>
            <a:r>
              <a:rPr lang="ru-RU" b="1" dirty="0">
                <a:latin typeface="Times New Roman"/>
                <a:cs typeface="Times New Roman"/>
              </a:rPr>
              <a:t>ого</a:t>
            </a:r>
            <a:r>
              <a:rPr lang="ru-RU" b="1" spc="-20" dirty="0">
                <a:latin typeface="Times New Roman"/>
                <a:cs typeface="Times New Roman"/>
              </a:rPr>
              <a:t> </a:t>
            </a:r>
            <a:r>
              <a:rPr lang="ru-RU" b="1" dirty="0">
                <a:latin typeface="Times New Roman"/>
                <a:cs typeface="Times New Roman"/>
              </a:rPr>
              <a:t>месяца</a:t>
            </a:r>
            <a:r>
              <a:rPr lang="ru-RU" b="1" spc="-2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не</a:t>
            </a:r>
            <a:r>
              <a:rPr lang="ru-RU" spc="-1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прислушивается</a:t>
            </a:r>
            <a:r>
              <a:rPr lang="ru-RU" spc="-5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к</a:t>
            </a:r>
            <a:r>
              <a:rPr lang="ru-RU" spc="-20" dirty="0">
                <a:latin typeface="Times New Roman"/>
                <a:cs typeface="Times New Roman"/>
              </a:rPr>
              <a:t> </a:t>
            </a:r>
            <a:r>
              <a:rPr lang="ru-RU" spc="-10" dirty="0">
                <a:latin typeface="Times New Roman"/>
                <a:cs typeface="Times New Roman"/>
              </a:rPr>
              <a:t>музыке;</a:t>
            </a:r>
            <a:endParaRPr lang="ru-RU" dirty="0">
              <a:latin typeface="Times New Roman"/>
              <a:cs typeface="Times New Roman"/>
            </a:endParaRPr>
          </a:p>
          <a:p>
            <a:pPr marL="488315" indent="-305435">
              <a:lnSpc>
                <a:spcPct val="100000"/>
              </a:lnSpc>
              <a:buFont typeface="Times New Roman"/>
              <a:buChar char="-"/>
              <a:tabLst>
                <a:tab pos="488315" algn="l"/>
              </a:tabLst>
            </a:pPr>
            <a:r>
              <a:rPr lang="ru-RU" b="1" dirty="0">
                <a:latin typeface="Times New Roman"/>
                <a:cs typeface="Times New Roman"/>
              </a:rPr>
              <a:t>к</a:t>
            </a:r>
            <a:r>
              <a:rPr lang="ru-RU" b="1" spc="-45" dirty="0">
                <a:latin typeface="Times New Roman"/>
                <a:cs typeface="Times New Roman"/>
              </a:rPr>
              <a:t> </a:t>
            </a:r>
            <a:r>
              <a:rPr lang="ru-RU" b="1" dirty="0">
                <a:latin typeface="Times New Roman"/>
                <a:cs typeface="Times New Roman"/>
              </a:rPr>
              <a:t>концу</a:t>
            </a:r>
            <a:r>
              <a:rPr lang="ru-RU" b="1" spc="-25" dirty="0">
                <a:latin typeface="Times New Roman"/>
                <a:cs typeface="Times New Roman"/>
              </a:rPr>
              <a:t> </a:t>
            </a:r>
            <a:r>
              <a:rPr lang="ru-RU" b="1" spc="-10" dirty="0">
                <a:latin typeface="Times New Roman"/>
                <a:cs typeface="Times New Roman"/>
              </a:rPr>
              <a:t>7-</a:t>
            </a:r>
            <a:r>
              <a:rPr lang="ru-RU" b="1" dirty="0">
                <a:latin typeface="Times New Roman"/>
                <a:cs typeface="Times New Roman"/>
              </a:rPr>
              <a:t>ого</a:t>
            </a:r>
            <a:r>
              <a:rPr lang="ru-RU" b="1" spc="-35" dirty="0">
                <a:latin typeface="Times New Roman"/>
                <a:cs typeface="Times New Roman"/>
              </a:rPr>
              <a:t> </a:t>
            </a:r>
            <a:r>
              <a:rPr lang="ru-RU" b="1" dirty="0">
                <a:latin typeface="Times New Roman"/>
                <a:cs typeface="Times New Roman"/>
              </a:rPr>
              <a:t>месяца</a:t>
            </a:r>
            <a:r>
              <a:rPr lang="ru-RU" b="1" spc="-4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не</a:t>
            </a:r>
            <a:r>
              <a:rPr lang="ru-RU" spc="-3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узнает</a:t>
            </a:r>
            <a:r>
              <a:rPr lang="ru-RU" spc="-6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голоса</a:t>
            </a:r>
            <a:r>
              <a:rPr lang="ru-RU" spc="-50" dirty="0">
                <a:latin typeface="Times New Roman"/>
                <a:cs typeface="Times New Roman"/>
              </a:rPr>
              <a:t> </a:t>
            </a:r>
            <a:r>
              <a:rPr lang="ru-RU" spc="-10" dirty="0">
                <a:latin typeface="Times New Roman"/>
                <a:cs typeface="Times New Roman"/>
              </a:rPr>
              <a:t>близких,</a:t>
            </a:r>
            <a:r>
              <a:rPr lang="ru-RU" spc="-3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не</a:t>
            </a:r>
            <a:r>
              <a:rPr lang="ru-RU" spc="-3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реагирует</a:t>
            </a:r>
            <a:r>
              <a:rPr lang="ru-RU" spc="-7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на</a:t>
            </a:r>
            <a:r>
              <a:rPr lang="ru-RU" spc="-35" dirty="0">
                <a:latin typeface="Times New Roman"/>
                <a:cs typeface="Times New Roman"/>
              </a:rPr>
              <a:t> </a:t>
            </a:r>
            <a:r>
              <a:rPr lang="ru-RU" spc="-10" dirty="0">
                <a:latin typeface="Times New Roman"/>
                <a:cs typeface="Times New Roman"/>
              </a:rPr>
              <a:t>интонации;</a:t>
            </a:r>
            <a:endParaRPr lang="ru-RU" dirty="0">
              <a:latin typeface="Times New Roman"/>
              <a:cs typeface="Times New Roman"/>
            </a:endParaRPr>
          </a:p>
          <a:p>
            <a:pPr marL="12700" marR="675005" indent="475615">
              <a:lnSpc>
                <a:spcPct val="80000"/>
              </a:lnSpc>
              <a:spcBef>
                <a:spcPts val="434"/>
              </a:spcBef>
              <a:buFont typeface="Times New Roman"/>
              <a:buChar char="-"/>
              <a:tabLst>
                <a:tab pos="488315" algn="l"/>
              </a:tabLst>
            </a:pPr>
            <a:r>
              <a:rPr lang="ru-RU" b="1" dirty="0">
                <a:latin typeface="Times New Roman"/>
                <a:cs typeface="Times New Roman"/>
              </a:rPr>
              <a:t>к</a:t>
            </a:r>
            <a:r>
              <a:rPr lang="ru-RU" b="1" spc="-50" dirty="0">
                <a:latin typeface="Times New Roman"/>
                <a:cs typeface="Times New Roman"/>
              </a:rPr>
              <a:t> </a:t>
            </a:r>
            <a:r>
              <a:rPr lang="ru-RU" b="1" dirty="0">
                <a:latin typeface="Times New Roman"/>
                <a:cs typeface="Times New Roman"/>
              </a:rPr>
              <a:t>концу</a:t>
            </a:r>
            <a:r>
              <a:rPr lang="ru-RU" b="1" spc="-40" dirty="0">
                <a:latin typeface="Times New Roman"/>
                <a:cs typeface="Times New Roman"/>
              </a:rPr>
              <a:t> </a:t>
            </a:r>
            <a:r>
              <a:rPr lang="ru-RU" b="1" spc="-10" dirty="0">
                <a:latin typeface="Times New Roman"/>
                <a:cs typeface="Times New Roman"/>
              </a:rPr>
              <a:t>9-</a:t>
            </a:r>
            <a:r>
              <a:rPr lang="ru-RU" b="1" dirty="0">
                <a:latin typeface="Times New Roman"/>
                <a:cs typeface="Times New Roman"/>
              </a:rPr>
              <a:t>ого</a:t>
            </a:r>
            <a:r>
              <a:rPr lang="ru-RU" b="1" spc="-45" dirty="0">
                <a:latin typeface="Times New Roman"/>
                <a:cs typeface="Times New Roman"/>
              </a:rPr>
              <a:t> </a:t>
            </a:r>
            <a:r>
              <a:rPr lang="ru-RU" b="1" dirty="0">
                <a:latin typeface="Times New Roman"/>
                <a:cs typeface="Times New Roman"/>
              </a:rPr>
              <a:t>месяца</a:t>
            </a:r>
            <a:r>
              <a:rPr lang="ru-RU" b="1" spc="-45" dirty="0">
                <a:latin typeface="Times New Roman"/>
                <a:cs typeface="Times New Roman"/>
              </a:rPr>
              <a:t> </a:t>
            </a:r>
            <a:r>
              <a:rPr lang="ru-RU" spc="-10" dirty="0">
                <a:latin typeface="Times New Roman"/>
                <a:cs typeface="Times New Roman"/>
              </a:rPr>
              <a:t>отсутствует</a:t>
            </a:r>
            <a:r>
              <a:rPr lang="ru-RU" spc="-80" dirty="0">
                <a:latin typeface="Times New Roman"/>
                <a:cs typeface="Times New Roman"/>
              </a:rPr>
              <a:t> </a:t>
            </a:r>
            <a:r>
              <a:rPr lang="ru-RU" spc="-20" dirty="0">
                <a:latin typeface="Times New Roman"/>
                <a:cs typeface="Times New Roman"/>
              </a:rPr>
              <a:t>лепет,</a:t>
            </a:r>
            <a:r>
              <a:rPr lang="ru-RU" spc="-5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и</a:t>
            </a:r>
            <a:r>
              <a:rPr lang="ru-RU" spc="-5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ребенок</a:t>
            </a:r>
            <a:r>
              <a:rPr lang="ru-RU" spc="-4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не</a:t>
            </a:r>
            <a:r>
              <a:rPr lang="ru-RU" spc="-4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может</a:t>
            </a:r>
            <a:r>
              <a:rPr lang="ru-RU" spc="-5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повторять</a:t>
            </a:r>
            <a:r>
              <a:rPr lang="ru-RU" spc="-60" dirty="0">
                <a:latin typeface="Times New Roman"/>
                <a:cs typeface="Times New Roman"/>
              </a:rPr>
              <a:t> </a:t>
            </a:r>
            <a:r>
              <a:rPr lang="ru-RU" spc="-25" dirty="0">
                <a:latin typeface="Times New Roman"/>
                <a:cs typeface="Times New Roman"/>
              </a:rPr>
              <a:t>за </a:t>
            </a:r>
            <a:r>
              <a:rPr lang="ru-RU" dirty="0">
                <a:latin typeface="Times New Roman"/>
                <a:cs typeface="Times New Roman"/>
              </a:rPr>
              <a:t>взрослыми</a:t>
            </a:r>
            <a:r>
              <a:rPr lang="ru-RU" spc="-50" dirty="0">
                <a:latin typeface="Times New Roman"/>
                <a:cs typeface="Times New Roman"/>
              </a:rPr>
              <a:t> </a:t>
            </a:r>
            <a:r>
              <a:rPr lang="ru-RU" spc="-10" dirty="0">
                <a:latin typeface="Times New Roman"/>
                <a:cs typeface="Times New Roman"/>
              </a:rPr>
              <a:t>звукосочетания</a:t>
            </a:r>
            <a:r>
              <a:rPr lang="ru-RU" spc="-7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и</a:t>
            </a:r>
            <a:r>
              <a:rPr lang="ru-RU" spc="-4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слоги,</a:t>
            </a:r>
            <a:r>
              <a:rPr lang="ru-RU" spc="-4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подражая</a:t>
            </a:r>
            <a:r>
              <a:rPr lang="ru-RU" spc="-7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интонации</a:t>
            </a:r>
            <a:r>
              <a:rPr lang="ru-RU" spc="-45" dirty="0">
                <a:latin typeface="Times New Roman"/>
                <a:cs typeface="Times New Roman"/>
              </a:rPr>
              <a:t> </a:t>
            </a:r>
            <a:r>
              <a:rPr lang="ru-RU" spc="-10" dirty="0">
                <a:latin typeface="Times New Roman"/>
                <a:cs typeface="Times New Roman"/>
              </a:rPr>
              <a:t>говорящего;</a:t>
            </a:r>
            <a:endParaRPr lang="ru-RU" dirty="0">
              <a:latin typeface="Times New Roman"/>
              <a:cs typeface="Times New Roman"/>
            </a:endParaRPr>
          </a:p>
          <a:p>
            <a:pPr marL="12700" marR="5080" lvl="1" indent="475615">
              <a:lnSpc>
                <a:spcPct val="80000"/>
              </a:lnSpc>
              <a:spcBef>
                <a:spcPts val="430"/>
              </a:spcBef>
              <a:buFont typeface="Times New Roman"/>
              <a:buChar char="-"/>
              <a:tabLst>
                <a:tab pos="488315" algn="l"/>
              </a:tabLst>
            </a:pPr>
            <a:r>
              <a:rPr lang="ru-RU" b="1" dirty="0">
                <a:latin typeface="Times New Roman"/>
                <a:cs typeface="Times New Roman"/>
              </a:rPr>
              <a:t>к</a:t>
            </a:r>
            <a:r>
              <a:rPr lang="ru-RU" b="1" spc="-45" dirty="0">
                <a:latin typeface="Times New Roman"/>
                <a:cs typeface="Times New Roman"/>
              </a:rPr>
              <a:t> </a:t>
            </a:r>
            <a:r>
              <a:rPr lang="ru-RU" b="1" dirty="0">
                <a:latin typeface="Times New Roman"/>
                <a:cs typeface="Times New Roman"/>
              </a:rPr>
              <a:t>концу</a:t>
            </a:r>
            <a:r>
              <a:rPr lang="ru-RU" b="1" spc="-25" dirty="0">
                <a:latin typeface="Times New Roman"/>
                <a:cs typeface="Times New Roman"/>
              </a:rPr>
              <a:t> </a:t>
            </a:r>
            <a:r>
              <a:rPr lang="ru-RU" b="1" spc="-10" dirty="0">
                <a:latin typeface="Times New Roman"/>
                <a:cs typeface="Times New Roman"/>
              </a:rPr>
              <a:t>10-</a:t>
            </a:r>
            <a:r>
              <a:rPr lang="ru-RU" b="1" dirty="0">
                <a:latin typeface="Times New Roman"/>
                <a:cs typeface="Times New Roman"/>
              </a:rPr>
              <a:t>ого</a:t>
            </a:r>
            <a:r>
              <a:rPr lang="ru-RU" b="1" spc="-40" dirty="0">
                <a:latin typeface="Times New Roman"/>
                <a:cs typeface="Times New Roman"/>
              </a:rPr>
              <a:t> </a:t>
            </a:r>
            <a:r>
              <a:rPr lang="ru-RU" b="1" dirty="0">
                <a:latin typeface="Times New Roman"/>
                <a:cs typeface="Times New Roman"/>
              </a:rPr>
              <a:t>месяца</a:t>
            </a:r>
            <a:r>
              <a:rPr lang="ru-RU" b="1" spc="-4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малыш</a:t>
            </a:r>
            <a:r>
              <a:rPr lang="ru-RU" spc="-3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не</a:t>
            </a:r>
            <a:r>
              <a:rPr lang="ru-RU" spc="-3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машет</a:t>
            </a:r>
            <a:r>
              <a:rPr lang="ru-RU" spc="-60" dirty="0">
                <a:latin typeface="Times New Roman"/>
                <a:cs typeface="Times New Roman"/>
              </a:rPr>
              <a:t> </a:t>
            </a:r>
            <a:r>
              <a:rPr lang="ru-RU" spc="-10" dirty="0">
                <a:latin typeface="Times New Roman"/>
                <a:cs typeface="Times New Roman"/>
              </a:rPr>
              <a:t>головой</a:t>
            </a:r>
            <a:r>
              <a:rPr lang="ru-RU" spc="-4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в</a:t>
            </a:r>
            <a:r>
              <a:rPr lang="ru-RU" spc="-4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знак</a:t>
            </a:r>
            <a:r>
              <a:rPr lang="ru-RU" spc="-3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отрицания,</a:t>
            </a:r>
            <a:r>
              <a:rPr lang="ru-RU" spc="-5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или</a:t>
            </a:r>
            <a:r>
              <a:rPr lang="ru-RU" spc="-40" dirty="0">
                <a:latin typeface="Times New Roman"/>
                <a:cs typeface="Times New Roman"/>
              </a:rPr>
              <a:t> </a:t>
            </a:r>
            <a:r>
              <a:rPr lang="ru-RU" spc="-10" dirty="0">
                <a:latin typeface="Times New Roman"/>
                <a:cs typeface="Times New Roman"/>
              </a:rPr>
              <a:t>ручкой</a:t>
            </a:r>
            <a:r>
              <a:rPr lang="ru-RU" spc="-60" dirty="0">
                <a:latin typeface="Times New Roman"/>
                <a:cs typeface="Times New Roman"/>
              </a:rPr>
              <a:t> </a:t>
            </a:r>
            <a:r>
              <a:rPr lang="ru-RU" spc="-50" dirty="0">
                <a:latin typeface="Times New Roman"/>
                <a:cs typeface="Times New Roman"/>
              </a:rPr>
              <a:t>в </a:t>
            </a:r>
            <a:r>
              <a:rPr lang="ru-RU" dirty="0">
                <a:latin typeface="Times New Roman"/>
                <a:cs typeface="Times New Roman"/>
              </a:rPr>
              <a:t>знак</a:t>
            </a:r>
            <a:r>
              <a:rPr lang="ru-RU" spc="-45" dirty="0">
                <a:latin typeface="Times New Roman"/>
                <a:cs typeface="Times New Roman"/>
              </a:rPr>
              <a:t> </a:t>
            </a:r>
            <a:r>
              <a:rPr lang="ru-RU" spc="-10" dirty="0">
                <a:latin typeface="Times New Roman"/>
                <a:cs typeface="Times New Roman"/>
              </a:rPr>
              <a:t>прощания;</a:t>
            </a:r>
            <a:endParaRPr lang="ru-RU" dirty="0">
              <a:latin typeface="Times New Roman"/>
              <a:cs typeface="Times New Roman"/>
            </a:endParaRPr>
          </a:p>
          <a:p>
            <a:pPr marL="487680" lvl="2" indent="-189865">
              <a:lnSpc>
                <a:spcPts val="1945"/>
              </a:lnSpc>
              <a:buFont typeface="Times New Roman"/>
              <a:buChar char="-"/>
              <a:tabLst>
                <a:tab pos="487680" algn="l"/>
              </a:tabLst>
            </a:pPr>
            <a:r>
              <a:rPr lang="ru-RU" b="1" dirty="0">
                <a:latin typeface="Times New Roman"/>
                <a:cs typeface="Times New Roman"/>
              </a:rPr>
              <a:t>к</a:t>
            </a:r>
            <a:r>
              <a:rPr lang="ru-RU" b="1" spc="-30" dirty="0">
                <a:latin typeface="Times New Roman"/>
                <a:cs typeface="Times New Roman"/>
              </a:rPr>
              <a:t> </a:t>
            </a:r>
            <a:r>
              <a:rPr lang="ru-RU" b="1" dirty="0">
                <a:latin typeface="Times New Roman"/>
                <a:cs typeface="Times New Roman"/>
              </a:rPr>
              <a:t>1</a:t>
            </a:r>
            <a:r>
              <a:rPr lang="ru-RU" b="1" spc="-15" dirty="0">
                <a:latin typeface="Times New Roman"/>
                <a:cs typeface="Times New Roman"/>
              </a:rPr>
              <a:t> </a:t>
            </a:r>
            <a:r>
              <a:rPr lang="ru-RU" b="1" spc="-10" dirty="0">
                <a:latin typeface="Times New Roman"/>
                <a:cs typeface="Times New Roman"/>
              </a:rPr>
              <a:t>году</a:t>
            </a:r>
            <a:r>
              <a:rPr lang="ru-RU" b="1" spc="-30" dirty="0">
                <a:latin typeface="Times New Roman"/>
                <a:cs typeface="Times New Roman"/>
              </a:rPr>
              <a:t> </a:t>
            </a:r>
            <a:r>
              <a:rPr lang="ru-RU" b="1" dirty="0">
                <a:latin typeface="Times New Roman"/>
                <a:cs typeface="Times New Roman"/>
              </a:rPr>
              <a:t>ребенок</a:t>
            </a:r>
            <a:r>
              <a:rPr lang="ru-RU" b="1" spc="-2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не</a:t>
            </a:r>
            <a:r>
              <a:rPr lang="ru-RU" spc="-1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может</a:t>
            </a:r>
            <a:r>
              <a:rPr lang="ru-RU" spc="-3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произнести</a:t>
            </a:r>
            <a:r>
              <a:rPr lang="ru-RU" spc="-3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ни</a:t>
            </a:r>
            <a:r>
              <a:rPr lang="ru-RU" spc="-2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слова</a:t>
            </a:r>
            <a:r>
              <a:rPr lang="ru-RU" spc="-3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и</a:t>
            </a:r>
            <a:r>
              <a:rPr lang="ru-RU" spc="-3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не</a:t>
            </a:r>
            <a:r>
              <a:rPr lang="ru-RU" spc="-1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выполняет</a:t>
            </a:r>
            <a:r>
              <a:rPr lang="ru-RU" spc="-25" dirty="0">
                <a:latin typeface="Times New Roman"/>
                <a:cs typeface="Times New Roman"/>
              </a:rPr>
              <a:t> </a:t>
            </a:r>
            <a:r>
              <a:rPr lang="ru-RU" spc="-10" dirty="0">
                <a:latin typeface="Times New Roman"/>
                <a:cs typeface="Times New Roman"/>
              </a:rPr>
              <a:t>простейшие</a:t>
            </a:r>
            <a:endParaRPr lang="ru-RU" dirty="0">
              <a:latin typeface="Times New Roman"/>
              <a:cs typeface="Times New Roman"/>
            </a:endParaRPr>
          </a:p>
          <a:p>
            <a:pPr marL="12700">
              <a:lnSpc>
                <a:spcPts val="1945"/>
              </a:lnSpc>
            </a:pPr>
            <a:r>
              <a:rPr lang="ru-RU" dirty="0">
                <a:latin typeface="Times New Roman"/>
                <a:cs typeface="Times New Roman"/>
              </a:rPr>
              <a:t>просьбы</a:t>
            </a:r>
            <a:r>
              <a:rPr lang="ru-RU" spc="-3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(«дай»,</a:t>
            </a:r>
            <a:r>
              <a:rPr lang="ru-RU" spc="-1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«покажи»,</a:t>
            </a:r>
            <a:r>
              <a:rPr lang="ru-RU" spc="-25" dirty="0">
                <a:latin typeface="Times New Roman"/>
                <a:cs typeface="Times New Roman"/>
              </a:rPr>
              <a:t> </a:t>
            </a:r>
            <a:r>
              <a:rPr lang="ru-RU" spc="-10" dirty="0">
                <a:latin typeface="Times New Roman"/>
                <a:cs typeface="Times New Roman"/>
              </a:rPr>
              <a:t>«принеси»);</a:t>
            </a:r>
            <a:endParaRPr lang="ru-RU" dirty="0">
              <a:latin typeface="Times New Roman"/>
              <a:cs typeface="Times New Roman"/>
            </a:endParaRPr>
          </a:p>
          <a:p>
            <a:pPr marL="487680" lvl="2" indent="-189865">
              <a:lnSpc>
                <a:spcPct val="100000"/>
              </a:lnSpc>
              <a:buFont typeface="Times New Roman"/>
              <a:buChar char="-"/>
              <a:tabLst>
                <a:tab pos="487680" algn="l"/>
              </a:tabLst>
            </a:pPr>
            <a:r>
              <a:rPr lang="ru-RU" b="1" dirty="0">
                <a:latin typeface="Times New Roman"/>
                <a:cs typeface="Times New Roman"/>
              </a:rPr>
              <a:t>к</a:t>
            </a:r>
            <a:r>
              <a:rPr lang="ru-RU" b="1" spc="-40" dirty="0">
                <a:latin typeface="Times New Roman"/>
                <a:cs typeface="Times New Roman"/>
              </a:rPr>
              <a:t> </a:t>
            </a:r>
            <a:r>
              <a:rPr lang="ru-RU" b="1" dirty="0">
                <a:latin typeface="Times New Roman"/>
                <a:cs typeface="Times New Roman"/>
              </a:rPr>
              <a:t>1</a:t>
            </a:r>
            <a:r>
              <a:rPr lang="ru-RU" b="1" spc="-30" dirty="0">
                <a:latin typeface="Times New Roman"/>
                <a:cs typeface="Times New Roman"/>
              </a:rPr>
              <a:t> </a:t>
            </a:r>
            <a:r>
              <a:rPr lang="ru-RU" b="1" spc="-10" dirty="0">
                <a:latin typeface="Times New Roman"/>
                <a:cs typeface="Times New Roman"/>
              </a:rPr>
              <a:t>году</a:t>
            </a:r>
            <a:r>
              <a:rPr lang="ru-RU" b="1" spc="-45" dirty="0">
                <a:latin typeface="Times New Roman"/>
                <a:cs typeface="Times New Roman"/>
              </a:rPr>
              <a:t> </a:t>
            </a:r>
            <a:r>
              <a:rPr lang="ru-RU" b="1" spc="-10" dirty="0">
                <a:latin typeface="Times New Roman"/>
                <a:cs typeface="Times New Roman"/>
              </a:rPr>
              <a:t>4-</a:t>
            </a:r>
            <a:r>
              <a:rPr lang="ru-RU" b="1" dirty="0">
                <a:latin typeface="Times New Roman"/>
                <a:cs typeface="Times New Roman"/>
              </a:rPr>
              <a:t>м</a:t>
            </a:r>
            <a:r>
              <a:rPr lang="ru-RU" b="1" spc="-35" dirty="0">
                <a:latin typeface="Times New Roman"/>
                <a:cs typeface="Times New Roman"/>
              </a:rPr>
              <a:t> </a:t>
            </a:r>
            <a:r>
              <a:rPr lang="ru-RU" b="1" dirty="0">
                <a:latin typeface="Times New Roman"/>
                <a:cs typeface="Times New Roman"/>
              </a:rPr>
              <a:t>месяцам</a:t>
            </a:r>
            <a:r>
              <a:rPr lang="ru-RU" b="1" spc="-4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не</a:t>
            </a:r>
            <a:r>
              <a:rPr lang="ru-RU" spc="-3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может</a:t>
            </a:r>
            <a:r>
              <a:rPr lang="ru-RU" spc="-45" dirty="0">
                <a:latin typeface="Times New Roman"/>
                <a:cs typeface="Times New Roman"/>
              </a:rPr>
              <a:t> </a:t>
            </a:r>
            <a:r>
              <a:rPr lang="ru-RU" spc="-10" dirty="0">
                <a:latin typeface="Times New Roman"/>
                <a:cs typeface="Times New Roman"/>
              </a:rPr>
              <a:t>назвать</a:t>
            </a:r>
            <a:r>
              <a:rPr lang="ru-RU" spc="-4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маму</a:t>
            </a:r>
            <a:r>
              <a:rPr lang="ru-RU" spc="-4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«мамой»,</a:t>
            </a:r>
            <a:r>
              <a:rPr lang="ru-RU" spc="-2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а</a:t>
            </a:r>
            <a:r>
              <a:rPr lang="ru-RU" spc="-3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папу</a:t>
            </a:r>
            <a:r>
              <a:rPr lang="ru-RU" spc="-50" dirty="0">
                <a:latin typeface="Times New Roman"/>
                <a:cs typeface="Times New Roman"/>
              </a:rPr>
              <a:t> </a:t>
            </a:r>
            <a:r>
              <a:rPr lang="ru-RU" spc="-10" dirty="0">
                <a:latin typeface="Times New Roman"/>
                <a:cs typeface="Times New Roman"/>
              </a:rPr>
              <a:t>«папой»;</a:t>
            </a:r>
            <a:endParaRPr lang="ru-RU" dirty="0">
              <a:latin typeface="Times New Roman"/>
              <a:cs typeface="Times New Roman"/>
            </a:endParaRPr>
          </a:p>
          <a:p>
            <a:pPr marL="487680" lvl="2" indent="-189865">
              <a:lnSpc>
                <a:spcPct val="100000"/>
              </a:lnSpc>
              <a:buFont typeface="Times New Roman"/>
              <a:buChar char="-"/>
              <a:tabLst>
                <a:tab pos="487680" algn="l"/>
              </a:tabLst>
            </a:pPr>
            <a:r>
              <a:rPr lang="ru-RU" b="1" dirty="0">
                <a:latin typeface="Times New Roman"/>
                <a:cs typeface="Times New Roman"/>
              </a:rPr>
              <a:t>к</a:t>
            </a:r>
            <a:r>
              <a:rPr lang="ru-RU" b="1" spc="-40" dirty="0">
                <a:latin typeface="Times New Roman"/>
                <a:cs typeface="Times New Roman"/>
              </a:rPr>
              <a:t> </a:t>
            </a:r>
            <a:r>
              <a:rPr lang="ru-RU" b="1" dirty="0">
                <a:latin typeface="Times New Roman"/>
                <a:cs typeface="Times New Roman"/>
              </a:rPr>
              <a:t>1</a:t>
            </a:r>
            <a:r>
              <a:rPr lang="ru-RU" b="1" spc="-25" dirty="0">
                <a:latin typeface="Times New Roman"/>
                <a:cs typeface="Times New Roman"/>
              </a:rPr>
              <a:t> </a:t>
            </a:r>
            <a:r>
              <a:rPr lang="ru-RU" b="1" spc="-10" dirty="0">
                <a:latin typeface="Times New Roman"/>
                <a:cs typeface="Times New Roman"/>
              </a:rPr>
              <a:t>году</a:t>
            </a:r>
            <a:r>
              <a:rPr lang="ru-RU" b="1" spc="-40" dirty="0">
                <a:latin typeface="Times New Roman"/>
                <a:cs typeface="Times New Roman"/>
              </a:rPr>
              <a:t> </a:t>
            </a:r>
            <a:r>
              <a:rPr lang="ru-RU" b="1" spc="-10" dirty="0">
                <a:latin typeface="Times New Roman"/>
                <a:cs typeface="Times New Roman"/>
              </a:rPr>
              <a:t>9-</a:t>
            </a:r>
            <a:r>
              <a:rPr lang="ru-RU" b="1" dirty="0">
                <a:latin typeface="Times New Roman"/>
                <a:cs typeface="Times New Roman"/>
              </a:rPr>
              <a:t>ти</a:t>
            </a:r>
            <a:r>
              <a:rPr lang="ru-RU" b="1" spc="-20" dirty="0">
                <a:latin typeface="Times New Roman"/>
                <a:cs typeface="Times New Roman"/>
              </a:rPr>
              <a:t> </a:t>
            </a:r>
            <a:r>
              <a:rPr lang="ru-RU" b="1" dirty="0">
                <a:latin typeface="Times New Roman"/>
                <a:cs typeface="Times New Roman"/>
              </a:rPr>
              <a:t>месяцам</a:t>
            </a:r>
            <a:r>
              <a:rPr lang="ru-RU" b="1" spc="-2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не</a:t>
            </a:r>
            <a:r>
              <a:rPr lang="ru-RU" spc="-3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может</a:t>
            </a:r>
            <a:r>
              <a:rPr lang="ru-RU" spc="-4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произнести</a:t>
            </a:r>
            <a:r>
              <a:rPr lang="ru-RU" spc="-40" dirty="0">
                <a:latin typeface="Times New Roman"/>
                <a:cs typeface="Times New Roman"/>
              </a:rPr>
              <a:t> </a:t>
            </a:r>
            <a:r>
              <a:rPr lang="ru-RU" spc="-10" dirty="0">
                <a:latin typeface="Times New Roman"/>
                <a:cs typeface="Times New Roman"/>
              </a:rPr>
              <a:t>5-</a:t>
            </a:r>
            <a:r>
              <a:rPr lang="ru-RU" dirty="0">
                <a:latin typeface="Times New Roman"/>
                <a:cs typeface="Times New Roman"/>
              </a:rPr>
              <a:t>6</a:t>
            </a:r>
            <a:r>
              <a:rPr lang="ru-RU" spc="-3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осмысленных</a:t>
            </a:r>
            <a:r>
              <a:rPr lang="ru-RU" spc="-50" dirty="0">
                <a:latin typeface="Times New Roman"/>
                <a:cs typeface="Times New Roman"/>
              </a:rPr>
              <a:t> </a:t>
            </a:r>
            <a:r>
              <a:rPr lang="ru-RU" spc="-10" dirty="0">
                <a:latin typeface="Times New Roman"/>
                <a:cs typeface="Times New Roman"/>
              </a:rPr>
              <a:t>слов;</a:t>
            </a:r>
            <a:endParaRPr lang="ru-RU" dirty="0">
              <a:latin typeface="Times New Roman"/>
              <a:cs typeface="Times New Roman"/>
            </a:endParaRPr>
          </a:p>
          <a:p>
            <a:pPr marL="12700" marR="391795" lvl="2" indent="474980">
              <a:lnSpc>
                <a:spcPts val="1730"/>
              </a:lnSpc>
              <a:spcBef>
                <a:spcPts val="415"/>
              </a:spcBef>
              <a:buFont typeface="Times New Roman"/>
              <a:buChar char="-"/>
              <a:tabLst>
                <a:tab pos="487680" algn="l"/>
              </a:tabLst>
            </a:pPr>
            <a:r>
              <a:rPr lang="ru-RU" b="1" dirty="0">
                <a:latin typeface="Times New Roman"/>
                <a:cs typeface="Times New Roman"/>
              </a:rPr>
              <a:t>к</a:t>
            </a:r>
            <a:r>
              <a:rPr lang="ru-RU" b="1" spc="-40" dirty="0">
                <a:latin typeface="Times New Roman"/>
                <a:cs typeface="Times New Roman"/>
              </a:rPr>
              <a:t> </a:t>
            </a:r>
            <a:r>
              <a:rPr lang="ru-RU" b="1" dirty="0">
                <a:latin typeface="Times New Roman"/>
                <a:cs typeface="Times New Roman"/>
              </a:rPr>
              <a:t>2</a:t>
            </a:r>
            <a:r>
              <a:rPr lang="ru-RU" b="1" spc="-25" dirty="0">
                <a:latin typeface="Times New Roman"/>
                <a:cs typeface="Times New Roman"/>
              </a:rPr>
              <a:t> </a:t>
            </a:r>
            <a:r>
              <a:rPr lang="ru-RU" b="1" spc="-10" dirty="0">
                <a:latin typeface="Times New Roman"/>
                <a:cs typeface="Times New Roman"/>
              </a:rPr>
              <a:t>годам</a:t>
            </a:r>
            <a:r>
              <a:rPr lang="ru-RU" b="1" spc="-3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не</a:t>
            </a:r>
            <a:r>
              <a:rPr lang="ru-RU" spc="-25" dirty="0">
                <a:latin typeface="Times New Roman"/>
                <a:cs typeface="Times New Roman"/>
              </a:rPr>
              <a:t> </a:t>
            </a:r>
            <a:r>
              <a:rPr lang="ru-RU" spc="-10" dirty="0">
                <a:latin typeface="Times New Roman"/>
                <a:cs typeface="Times New Roman"/>
              </a:rPr>
              <a:t>показывает</a:t>
            </a:r>
            <a:r>
              <a:rPr lang="ru-RU" spc="-4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части</a:t>
            </a:r>
            <a:r>
              <a:rPr lang="ru-RU" spc="-4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тела,</a:t>
            </a:r>
            <a:r>
              <a:rPr lang="ru-RU" spc="-45" dirty="0">
                <a:latin typeface="Times New Roman"/>
                <a:cs typeface="Times New Roman"/>
              </a:rPr>
              <a:t> </a:t>
            </a:r>
            <a:r>
              <a:rPr lang="ru-RU" spc="-20" dirty="0">
                <a:latin typeface="Times New Roman"/>
                <a:cs typeface="Times New Roman"/>
              </a:rPr>
              <a:t>которые</a:t>
            </a:r>
            <a:r>
              <a:rPr lang="ru-RU" spc="-3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ему</a:t>
            </a:r>
            <a:r>
              <a:rPr lang="ru-RU" spc="-35" dirty="0">
                <a:latin typeface="Times New Roman"/>
                <a:cs typeface="Times New Roman"/>
              </a:rPr>
              <a:t> </a:t>
            </a:r>
            <a:r>
              <a:rPr lang="ru-RU" spc="-10" dirty="0">
                <a:latin typeface="Times New Roman"/>
                <a:cs typeface="Times New Roman"/>
              </a:rPr>
              <a:t>называют;</a:t>
            </a:r>
            <a:r>
              <a:rPr lang="ru-RU" spc="-3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не</a:t>
            </a:r>
            <a:r>
              <a:rPr lang="ru-RU" spc="-30" dirty="0">
                <a:latin typeface="Times New Roman"/>
                <a:cs typeface="Times New Roman"/>
              </a:rPr>
              <a:t> </a:t>
            </a:r>
            <a:r>
              <a:rPr lang="ru-RU" spc="-10" dirty="0">
                <a:latin typeface="Times New Roman"/>
                <a:cs typeface="Times New Roman"/>
              </a:rPr>
              <a:t>выполняет </a:t>
            </a:r>
            <a:r>
              <a:rPr lang="ru-RU" dirty="0">
                <a:latin typeface="Times New Roman"/>
                <a:cs typeface="Times New Roman"/>
              </a:rPr>
              <a:t>сложные</a:t>
            </a:r>
            <a:r>
              <a:rPr lang="ru-RU" spc="-4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просьбы</a:t>
            </a:r>
            <a:r>
              <a:rPr lang="ru-RU" spc="-2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(«пойди</a:t>
            </a:r>
            <a:r>
              <a:rPr lang="ru-RU" spc="-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в</a:t>
            </a:r>
            <a:r>
              <a:rPr lang="ru-RU" spc="-25" dirty="0">
                <a:latin typeface="Times New Roman"/>
                <a:cs typeface="Times New Roman"/>
              </a:rPr>
              <a:t> комнату</a:t>
            </a:r>
            <a:r>
              <a:rPr lang="ru-RU" spc="-3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и</a:t>
            </a:r>
            <a:r>
              <a:rPr lang="ru-RU" spc="-2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возьми</a:t>
            </a:r>
            <a:r>
              <a:rPr lang="ru-RU" spc="-3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там</a:t>
            </a:r>
            <a:r>
              <a:rPr lang="ru-RU" spc="-2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книгу»)</a:t>
            </a:r>
            <a:r>
              <a:rPr lang="ru-RU" spc="-4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и</a:t>
            </a:r>
            <a:r>
              <a:rPr lang="ru-RU" spc="-3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не</a:t>
            </a:r>
            <a:r>
              <a:rPr lang="ru-RU" spc="-2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узнает</a:t>
            </a:r>
            <a:r>
              <a:rPr lang="ru-RU" spc="-55" dirty="0">
                <a:latin typeface="Times New Roman"/>
                <a:cs typeface="Times New Roman"/>
              </a:rPr>
              <a:t> </a:t>
            </a:r>
            <a:r>
              <a:rPr lang="ru-RU" spc="-10" dirty="0">
                <a:latin typeface="Times New Roman"/>
                <a:cs typeface="Times New Roman"/>
              </a:rPr>
              <a:t>близких</a:t>
            </a:r>
            <a:r>
              <a:rPr lang="ru-RU" spc="-5" dirty="0">
                <a:latin typeface="Times New Roman"/>
                <a:cs typeface="Times New Roman"/>
              </a:rPr>
              <a:t> </a:t>
            </a:r>
            <a:r>
              <a:rPr lang="ru-RU" spc="-25" dirty="0">
                <a:latin typeface="Times New Roman"/>
                <a:cs typeface="Times New Roman"/>
              </a:rPr>
              <a:t>на </a:t>
            </a:r>
            <a:r>
              <a:rPr lang="ru-RU" spc="-10" dirty="0">
                <a:latin typeface="Times New Roman"/>
                <a:cs typeface="Times New Roman"/>
              </a:rPr>
              <a:t>фотографиях;</a:t>
            </a:r>
            <a:endParaRPr lang="ru-RU" dirty="0">
              <a:latin typeface="Times New Roman"/>
              <a:cs typeface="Times New Roman"/>
            </a:endParaRPr>
          </a:p>
          <a:p>
            <a:pPr marL="545465" lvl="3" indent="-189865">
              <a:lnSpc>
                <a:spcPct val="100000"/>
              </a:lnSpc>
              <a:spcBef>
                <a:spcPts val="15"/>
              </a:spcBef>
              <a:buFont typeface="Times New Roman"/>
              <a:buChar char="-"/>
              <a:tabLst>
                <a:tab pos="545465" algn="l"/>
              </a:tabLst>
            </a:pPr>
            <a:r>
              <a:rPr lang="ru-RU" b="1" dirty="0">
                <a:latin typeface="Times New Roman"/>
                <a:cs typeface="Times New Roman"/>
              </a:rPr>
              <a:t>к</a:t>
            </a:r>
            <a:r>
              <a:rPr lang="ru-RU" b="1" spc="-40" dirty="0">
                <a:latin typeface="Times New Roman"/>
                <a:cs typeface="Times New Roman"/>
              </a:rPr>
              <a:t> </a:t>
            </a:r>
            <a:r>
              <a:rPr lang="ru-RU" b="1" dirty="0">
                <a:latin typeface="Times New Roman"/>
                <a:cs typeface="Times New Roman"/>
              </a:rPr>
              <a:t>2,5</a:t>
            </a:r>
            <a:r>
              <a:rPr lang="ru-RU" b="1" spc="-45" dirty="0">
                <a:latin typeface="Times New Roman"/>
                <a:cs typeface="Times New Roman"/>
              </a:rPr>
              <a:t> </a:t>
            </a:r>
            <a:r>
              <a:rPr lang="ru-RU" b="1" spc="-10" dirty="0">
                <a:latin typeface="Times New Roman"/>
                <a:cs typeface="Times New Roman"/>
              </a:rPr>
              <a:t>годам</a:t>
            </a:r>
            <a:r>
              <a:rPr lang="ru-RU" b="1" spc="-4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не</a:t>
            </a:r>
            <a:r>
              <a:rPr lang="ru-RU" spc="-3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знает</a:t>
            </a:r>
            <a:r>
              <a:rPr lang="ru-RU" spc="-3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разницу</a:t>
            </a:r>
            <a:r>
              <a:rPr lang="ru-RU" spc="-3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между</a:t>
            </a:r>
            <a:r>
              <a:rPr lang="ru-RU" spc="-6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понятиями</a:t>
            </a:r>
            <a:r>
              <a:rPr lang="ru-RU" spc="-4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«большой»</a:t>
            </a:r>
            <a:r>
              <a:rPr lang="ru-RU" spc="-2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и</a:t>
            </a:r>
            <a:r>
              <a:rPr lang="ru-RU" spc="-40" dirty="0">
                <a:latin typeface="Times New Roman"/>
                <a:cs typeface="Times New Roman"/>
              </a:rPr>
              <a:t> </a:t>
            </a:r>
            <a:r>
              <a:rPr lang="ru-RU" spc="-10" dirty="0">
                <a:latin typeface="Times New Roman"/>
                <a:cs typeface="Times New Roman"/>
              </a:rPr>
              <a:t>«маленький»;</a:t>
            </a:r>
            <a:endParaRPr lang="ru-RU" dirty="0">
              <a:latin typeface="Times New Roman"/>
              <a:cs typeface="Times New Roman"/>
            </a:endParaRPr>
          </a:p>
          <a:p>
            <a:pPr marL="12700" marR="283845" lvl="3" indent="532765">
              <a:lnSpc>
                <a:spcPct val="80000"/>
              </a:lnSpc>
              <a:spcBef>
                <a:spcPts val="430"/>
              </a:spcBef>
              <a:buFont typeface="Times New Roman"/>
              <a:buChar char="-"/>
              <a:tabLst>
                <a:tab pos="545465" algn="l"/>
              </a:tabLst>
            </a:pPr>
            <a:r>
              <a:rPr lang="ru-RU" b="1" dirty="0">
                <a:latin typeface="Times New Roman"/>
                <a:cs typeface="Times New Roman"/>
              </a:rPr>
              <a:t>в</a:t>
            </a:r>
            <a:r>
              <a:rPr lang="ru-RU" b="1" spc="-45" dirty="0">
                <a:latin typeface="Times New Roman"/>
                <a:cs typeface="Times New Roman"/>
              </a:rPr>
              <a:t> </a:t>
            </a:r>
            <a:r>
              <a:rPr lang="ru-RU" b="1" dirty="0">
                <a:latin typeface="Times New Roman"/>
                <a:cs typeface="Times New Roman"/>
              </a:rPr>
              <a:t>3</a:t>
            </a:r>
            <a:r>
              <a:rPr lang="ru-RU" b="1" spc="-50" dirty="0">
                <a:latin typeface="Times New Roman"/>
                <a:cs typeface="Times New Roman"/>
              </a:rPr>
              <a:t> </a:t>
            </a:r>
            <a:r>
              <a:rPr lang="ru-RU" b="1" spc="-10" dirty="0">
                <a:latin typeface="Times New Roman"/>
                <a:cs typeface="Times New Roman"/>
              </a:rPr>
              <a:t>года</a:t>
            </a:r>
            <a:r>
              <a:rPr lang="ru-RU" b="1" spc="-4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не</a:t>
            </a:r>
            <a:r>
              <a:rPr lang="ru-RU" spc="-3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может</a:t>
            </a:r>
            <a:r>
              <a:rPr lang="ru-RU" spc="-50" dirty="0">
                <a:latin typeface="Times New Roman"/>
                <a:cs typeface="Times New Roman"/>
              </a:rPr>
              <a:t> </a:t>
            </a:r>
            <a:r>
              <a:rPr lang="ru-RU" spc="-10" dirty="0">
                <a:latin typeface="Times New Roman"/>
                <a:cs typeface="Times New Roman"/>
              </a:rPr>
              <a:t>пересказать</a:t>
            </a:r>
            <a:r>
              <a:rPr lang="ru-RU" spc="-60" dirty="0">
                <a:latin typeface="Times New Roman"/>
                <a:cs typeface="Times New Roman"/>
              </a:rPr>
              <a:t> </a:t>
            </a:r>
            <a:r>
              <a:rPr lang="ru-RU" spc="-10" dirty="0">
                <a:latin typeface="Times New Roman"/>
                <a:cs typeface="Times New Roman"/>
              </a:rPr>
              <a:t>короткие</a:t>
            </a:r>
            <a:r>
              <a:rPr lang="ru-RU" spc="-4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стихи</a:t>
            </a:r>
            <a:r>
              <a:rPr lang="ru-RU" spc="-4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и</a:t>
            </a:r>
            <a:r>
              <a:rPr lang="ru-RU" spc="-5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сказки,</a:t>
            </a:r>
            <a:r>
              <a:rPr lang="ru-RU" spc="-4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не</a:t>
            </a:r>
            <a:r>
              <a:rPr lang="ru-RU" spc="-4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может</a:t>
            </a:r>
            <a:r>
              <a:rPr lang="ru-RU" spc="-50" dirty="0">
                <a:latin typeface="Times New Roman"/>
                <a:cs typeface="Times New Roman"/>
              </a:rPr>
              <a:t> </a:t>
            </a:r>
            <a:r>
              <a:rPr lang="ru-RU" spc="-10" dirty="0">
                <a:latin typeface="Times New Roman"/>
                <a:cs typeface="Times New Roman"/>
              </a:rPr>
              <a:t>определить, </a:t>
            </a:r>
            <a:r>
              <a:rPr lang="ru-RU" spc="-20" dirty="0">
                <a:latin typeface="Times New Roman"/>
                <a:cs typeface="Times New Roman"/>
              </a:rPr>
              <a:t>какой</a:t>
            </a:r>
            <a:r>
              <a:rPr lang="ru-RU" spc="-5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из</a:t>
            </a:r>
            <a:r>
              <a:rPr lang="ru-RU" spc="-5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предметов</a:t>
            </a:r>
            <a:r>
              <a:rPr lang="ru-RU" spc="-5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самый</a:t>
            </a:r>
            <a:r>
              <a:rPr lang="ru-RU" spc="-5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большой,</a:t>
            </a:r>
            <a:r>
              <a:rPr lang="ru-RU" spc="-4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не</a:t>
            </a:r>
            <a:r>
              <a:rPr lang="ru-RU" spc="-4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может</a:t>
            </a:r>
            <a:r>
              <a:rPr lang="ru-RU" spc="-55" dirty="0">
                <a:latin typeface="Times New Roman"/>
                <a:cs typeface="Times New Roman"/>
              </a:rPr>
              <a:t> </a:t>
            </a:r>
            <a:r>
              <a:rPr lang="ru-RU" spc="-10" dirty="0">
                <a:latin typeface="Times New Roman"/>
                <a:cs typeface="Times New Roman"/>
              </a:rPr>
              <a:t>сказать,</a:t>
            </a:r>
            <a:r>
              <a:rPr lang="ru-RU" spc="-5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как</a:t>
            </a:r>
            <a:r>
              <a:rPr lang="ru-RU" spc="-5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его</a:t>
            </a:r>
            <a:r>
              <a:rPr lang="ru-RU" spc="-5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имя</a:t>
            </a:r>
            <a:r>
              <a:rPr lang="ru-RU" spc="-5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и</a:t>
            </a:r>
            <a:r>
              <a:rPr lang="ru-RU" spc="-45" dirty="0">
                <a:latin typeface="Times New Roman"/>
                <a:cs typeface="Times New Roman"/>
              </a:rPr>
              <a:t> </a:t>
            </a:r>
            <a:r>
              <a:rPr lang="ru-RU" spc="-10" dirty="0">
                <a:latin typeface="Times New Roman"/>
                <a:cs typeface="Times New Roman"/>
              </a:rPr>
              <a:t>фамилия;</a:t>
            </a:r>
            <a:endParaRPr lang="ru-RU" dirty="0">
              <a:latin typeface="Times New Roman"/>
              <a:cs typeface="Times New Roman"/>
            </a:endParaRPr>
          </a:p>
          <a:p>
            <a:pPr marL="298450" marR="1433195" indent="-285750">
              <a:lnSpc>
                <a:spcPts val="1730"/>
              </a:lnSpc>
              <a:spcBef>
                <a:spcPts val="415"/>
              </a:spcBef>
              <a:buFontTx/>
              <a:buChar char="-"/>
            </a:pPr>
            <a:r>
              <a:rPr lang="ru-RU" b="1" dirty="0" smtClean="0">
                <a:latin typeface="Times New Roman"/>
                <a:cs typeface="Times New Roman"/>
              </a:rPr>
              <a:t>в</a:t>
            </a:r>
            <a:r>
              <a:rPr lang="ru-RU" b="1" spc="-35" dirty="0" smtClean="0">
                <a:latin typeface="Times New Roman"/>
                <a:cs typeface="Times New Roman"/>
              </a:rPr>
              <a:t> </a:t>
            </a:r>
            <a:r>
              <a:rPr lang="ru-RU" b="1" dirty="0">
                <a:latin typeface="Times New Roman"/>
                <a:cs typeface="Times New Roman"/>
              </a:rPr>
              <a:t>4</a:t>
            </a:r>
            <a:r>
              <a:rPr lang="ru-RU" b="1" spc="-35" dirty="0">
                <a:latin typeface="Times New Roman"/>
                <a:cs typeface="Times New Roman"/>
              </a:rPr>
              <a:t> </a:t>
            </a:r>
            <a:r>
              <a:rPr lang="ru-RU" b="1" spc="-10" dirty="0">
                <a:latin typeface="Times New Roman"/>
                <a:cs typeface="Times New Roman"/>
              </a:rPr>
              <a:t>года</a:t>
            </a:r>
            <a:r>
              <a:rPr lang="ru-RU" b="1" spc="-4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не</a:t>
            </a:r>
            <a:r>
              <a:rPr lang="ru-RU" spc="-3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знает</a:t>
            </a:r>
            <a:r>
              <a:rPr lang="ru-RU" spc="-3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названия</a:t>
            </a:r>
            <a:r>
              <a:rPr lang="ru-RU" spc="-3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цветов,</a:t>
            </a:r>
            <a:r>
              <a:rPr lang="ru-RU" spc="-5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не</a:t>
            </a:r>
            <a:r>
              <a:rPr lang="ru-RU" spc="-3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может</a:t>
            </a:r>
            <a:r>
              <a:rPr lang="ru-RU" spc="-45" dirty="0">
                <a:latin typeface="Times New Roman"/>
                <a:cs typeface="Times New Roman"/>
              </a:rPr>
              <a:t> </a:t>
            </a:r>
            <a:r>
              <a:rPr lang="ru-RU" spc="-10" dirty="0">
                <a:latin typeface="Times New Roman"/>
                <a:cs typeface="Times New Roman"/>
              </a:rPr>
              <a:t>рассказать</a:t>
            </a:r>
            <a:r>
              <a:rPr lang="ru-RU" spc="-5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ни</a:t>
            </a:r>
            <a:r>
              <a:rPr lang="ru-RU" spc="-40" dirty="0">
                <a:latin typeface="Times New Roman"/>
                <a:cs typeface="Times New Roman"/>
              </a:rPr>
              <a:t> </a:t>
            </a:r>
            <a:r>
              <a:rPr lang="ru-RU" spc="-10" dirty="0" smtClean="0">
                <a:latin typeface="Times New Roman"/>
                <a:cs typeface="Times New Roman"/>
              </a:rPr>
              <a:t>одного стихотворения;</a:t>
            </a:r>
          </a:p>
          <a:p>
            <a:pPr marL="12700" marR="1433195">
              <a:lnSpc>
                <a:spcPts val="1730"/>
              </a:lnSpc>
              <a:spcBef>
                <a:spcPts val="415"/>
              </a:spcBef>
            </a:pPr>
            <a:endParaRPr lang="ru-RU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36427402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690948" y="176349"/>
            <a:ext cx="6400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j-ea"/>
              </a:rPr>
              <a:t>Причины</a:t>
            </a:r>
            <a:r>
              <a:rPr kumimoji="0" lang="ru-RU" sz="2400" b="1" i="0" u="none" strike="noStrike" kern="0" cap="none" spc="-6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j-ea"/>
              </a:rPr>
              <a:t> </a:t>
            </a:r>
            <a:r>
              <a:rPr kumimoji="0" lang="ru-RU" sz="2400" b="1" i="0" u="none" strike="noStrike" kern="0" cap="none" spc="-1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j-ea"/>
              </a:rPr>
              <a:t>сходить</a:t>
            </a:r>
            <a:r>
              <a:rPr kumimoji="0" lang="ru-RU" sz="2400" b="1" i="0" u="none" strike="noStrike" kern="0" cap="none" spc="-75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j-ea"/>
              </a:rPr>
              <a:t> </a:t>
            </a: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j-ea"/>
              </a:rPr>
              <a:t>с</a:t>
            </a:r>
            <a:r>
              <a:rPr kumimoji="0" lang="ru-RU" sz="2400" b="1" i="0" u="none" strike="noStrike" kern="0" cap="none" spc="-75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j-ea"/>
              </a:rPr>
              <a:t> </a:t>
            </a: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j-ea"/>
              </a:rPr>
              <a:t>ребенком</a:t>
            </a:r>
            <a:r>
              <a:rPr kumimoji="0" lang="ru-RU" sz="2400" b="1" i="0" u="none" strike="noStrike" kern="0" cap="none" spc="-75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j-ea"/>
              </a:rPr>
              <a:t> </a:t>
            </a: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j-ea"/>
              </a:rPr>
              <a:t>к</a:t>
            </a:r>
            <a:r>
              <a:rPr kumimoji="0" lang="ru-RU" sz="2400" b="1" i="0" u="none" strike="noStrike" kern="0" cap="none" spc="-65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j-ea"/>
              </a:rPr>
              <a:t> </a:t>
            </a:r>
            <a:r>
              <a:rPr kumimoji="0" lang="ru-RU" sz="2400" b="1" i="0" u="none" strike="noStrike" kern="0" cap="none" spc="-1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j-ea"/>
              </a:rPr>
              <a:t>логопеду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095897" y="638014"/>
            <a:ext cx="9096103" cy="47602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lvl="0">
              <a:spcBef>
                <a:spcPts val="530"/>
              </a:spcBef>
            </a:pPr>
            <a:r>
              <a:rPr lang="ru-RU" b="1" kern="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Причина</a:t>
            </a:r>
            <a:r>
              <a:rPr lang="ru-RU" b="1" kern="0" spc="-2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lang="ru-RU" b="1" kern="0" spc="-5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1</a:t>
            </a:r>
            <a:endParaRPr lang="ru-RU" kern="0" dirty="0">
              <a:solidFill>
                <a:sysClr val="windowText" lastClr="000000"/>
              </a:solidFill>
              <a:latin typeface="Times New Roman"/>
              <a:cs typeface="Times New Roman"/>
            </a:endParaRPr>
          </a:p>
          <a:p>
            <a:pPr marL="12700" lvl="0">
              <a:spcBef>
                <a:spcPts val="430"/>
              </a:spcBef>
            </a:pPr>
            <a:r>
              <a:rPr lang="ru-RU" kern="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Если</a:t>
            </a:r>
            <a:r>
              <a:rPr lang="ru-RU" kern="0" spc="-35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lang="ru-RU" kern="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у</a:t>
            </a:r>
            <a:r>
              <a:rPr lang="ru-RU" kern="0" spc="-2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lang="ru-RU" kern="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ребенка</a:t>
            </a:r>
            <a:r>
              <a:rPr lang="ru-RU" kern="0" spc="-4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lang="ru-RU" kern="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в</a:t>
            </a:r>
            <a:r>
              <a:rPr lang="ru-RU" kern="0" spc="-2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lang="ru-RU" kern="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самом</a:t>
            </a:r>
            <a:r>
              <a:rPr lang="ru-RU" kern="0" spc="-2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lang="ru-RU" b="1" kern="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раннем</a:t>
            </a:r>
            <a:r>
              <a:rPr lang="ru-RU" b="1" kern="0" spc="-15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lang="ru-RU" b="1" kern="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возрасте</a:t>
            </a:r>
            <a:r>
              <a:rPr lang="ru-RU" b="1" kern="0" spc="-1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lang="ru-RU" b="1" kern="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(до</a:t>
            </a:r>
            <a:r>
              <a:rPr lang="ru-RU" b="1" kern="0" spc="-2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lang="ru-RU" b="1" kern="0" spc="-1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года)</a:t>
            </a:r>
            <a:r>
              <a:rPr lang="ru-RU" b="1" kern="0" spc="-6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lang="ru-RU" kern="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нет</a:t>
            </a:r>
            <a:r>
              <a:rPr lang="ru-RU" kern="0" spc="-25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lang="ru-RU" kern="0" dirty="0" err="1">
                <a:solidFill>
                  <a:sysClr val="windowText" lastClr="000000"/>
                </a:solidFill>
                <a:latin typeface="Times New Roman"/>
                <a:cs typeface="Times New Roman"/>
              </a:rPr>
              <a:t>гуления</a:t>
            </a:r>
            <a:r>
              <a:rPr lang="ru-RU" kern="0" spc="-6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lang="ru-RU" kern="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и</a:t>
            </a:r>
            <a:r>
              <a:rPr lang="ru-RU" kern="0" spc="-2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lang="ru-RU" kern="0" spc="-1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лепета</a:t>
            </a:r>
            <a:endParaRPr lang="ru-RU" kern="0" dirty="0">
              <a:solidFill>
                <a:sysClr val="windowText" lastClr="000000"/>
              </a:solidFill>
              <a:latin typeface="Times New Roman"/>
              <a:cs typeface="Times New Roman"/>
            </a:endParaRPr>
          </a:p>
          <a:p>
            <a:pPr marL="12700" lvl="0">
              <a:spcBef>
                <a:spcPts val="5"/>
              </a:spcBef>
            </a:pPr>
            <a:r>
              <a:rPr lang="ru-RU" kern="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(звуков</a:t>
            </a:r>
            <a:r>
              <a:rPr lang="ru-RU" kern="0" spc="32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lang="ru-RU" kern="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типа</a:t>
            </a:r>
            <a:r>
              <a:rPr lang="ru-RU" kern="0" spc="-75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lang="ru-RU" kern="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«</a:t>
            </a:r>
            <a:r>
              <a:rPr lang="ru-RU" kern="0" dirty="0" err="1">
                <a:solidFill>
                  <a:sysClr val="windowText" lastClr="000000"/>
                </a:solidFill>
                <a:latin typeface="Times New Roman"/>
                <a:cs typeface="Times New Roman"/>
              </a:rPr>
              <a:t>кххх</a:t>
            </a:r>
            <a:r>
              <a:rPr lang="ru-RU" kern="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»,</a:t>
            </a:r>
            <a:r>
              <a:rPr lang="ru-RU" kern="0" spc="-5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lang="ru-RU" kern="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«</a:t>
            </a:r>
            <a:r>
              <a:rPr lang="ru-RU" kern="0" dirty="0" err="1">
                <a:solidFill>
                  <a:sysClr val="windowText" lastClr="000000"/>
                </a:solidFill>
                <a:latin typeface="Times New Roman"/>
                <a:cs typeface="Times New Roman"/>
              </a:rPr>
              <a:t>гыгы</a:t>
            </a:r>
            <a:r>
              <a:rPr lang="ru-RU" kern="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»,</a:t>
            </a:r>
            <a:r>
              <a:rPr lang="ru-RU" kern="0" spc="-5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lang="ru-RU" kern="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«агу»,</a:t>
            </a:r>
            <a:r>
              <a:rPr lang="ru-RU" kern="0" spc="-75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lang="ru-RU" kern="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«</a:t>
            </a:r>
            <a:r>
              <a:rPr lang="ru-RU" kern="0" dirty="0" err="1">
                <a:solidFill>
                  <a:sysClr val="windowText" lastClr="000000"/>
                </a:solidFill>
                <a:latin typeface="Times New Roman"/>
                <a:cs typeface="Times New Roman"/>
              </a:rPr>
              <a:t>агы</a:t>
            </a:r>
            <a:r>
              <a:rPr lang="ru-RU" kern="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»,</a:t>
            </a:r>
            <a:r>
              <a:rPr lang="ru-RU" kern="0" spc="35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lang="ru-RU" kern="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затем</a:t>
            </a:r>
            <a:r>
              <a:rPr lang="ru-RU" kern="0" spc="-65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lang="ru-RU" kern="0" spc="-1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повторяющихся</a:t>
            </a:r>
            <a:r>
              <a:rPr lang="ru-RU" kern="0" spc="-7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lang="ru-RU" kern="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слогов</a:t>
            </a:r>
            <a:r>
              <a:rPr lang="ru-RU" kern="0" spc="-65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lang="ru-RU" kern="0" spc="-1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«</a:t>
            </a:r>
            <a:r>
              <a:rPr lang="ru-RU" kern="0" spc="-10" dirty="0" err="1">
                <a:solidFill>
                  <a:sysClr val="windowText" lastClr="000000"/>
                </a:solidFill>
                <a:latin typeface="Times New Roman"/>
                <a:cs typeface="Times New Roman"/>
              </a:rPr>
              <a:t>диди</a:t>
            </a:r>
            <a:r>
              <a:rPr lang="ru-RU" kern="0" spc="-1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»,</a:t>
            </a:r>
            <a:endParaRPr lang="ru-RU" kern="0" dirty="0">
              <a:solidFill>
                <a:sysClr val="windowText" lastClr="000000"/>
              </a:solidFill>
              <a:latin typeface="Times New Roman"/>
              <a:cs typeface="Times New Roman"/>
            </a:endParaRPr>
          </a:p>
          <a:p>
            <a:pPr marL="12700" lvl="0"/>
            <a:r>
              <a:rPr lang="ru-RU" kern="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«</a:t>
            </a:r>
            <a:r>
              <a:rPr lang="ru-RU" kern="0" dirty="0" err="1">
                <a:solidFill>
                  <a:sysClr val="windowText" lastClr="000000"/>
                </a:solidFill>
                <a:latin typeface="Times New Roman"/>
                <a:cs typeface="Times New Roman"/>
              </a:rPr>
              <a:t>гиги</a:t>
            </a:r>
            <a:r>
              <a:rPr lang="ru-RU" kern="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»,</a:t>
            </a:r>
            <a:r>
              <a:rPr lang="ru-RU" kern="0" spc="-4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lang="ru-RU" kern="0" spc="-1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«</a:t>
            </a:r>
            <a:r>
              <a:rPr lang="ru-RU" kern="0" spc="-10" dirty="0" err="1">
                <a:solidFill>
                  <a:sysClr val="windowText" lastClr="000000"/>
                </a:solidFill>
                <a:latin typeface="Times New Roman"/>
                <a:cs typeface="Times New Roman"/>
              </a:rPr>
              <a:t>бубу</a:t>
            </a:r>
            <a:r>
              <a:rPr lang="ru-RU" kern="0" spc="-1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»,</a:t>
            </a:r>
            <a:r>
              <a:rPr lang="ru-RU" kern="0" spc="-55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lang="ru-RU" kern="0" spc="-1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«тата»).</a:t>
            </a:r>
            <a:endParaRPr lang="ru-RU" kern="0" dirty="0">
              <a:solidFill>
                <a:sysClr val="windowText" lastClr="000000"/>
              </a:solidFill>
              <a:latin typeface="Times New Roman"/>
              <a:cs typeface="Times New Roman"/>
            </a:endParaRPr>
          </a:p>
          <a:p>
            <a:pPr marL="12700" lvl="0">
              <a:spcBef>
                <a:spcPts val="430"/>
              </a:spcBef>
            </a:pPr>
            <a:r>
              <a:rPr lang="ru-RU" kern="0" spc="-1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Обязательно</a:t>
            </a:r>
            <a:r>
              <a:rPr lang="ru-RU" kern="0" spc="-2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необходимо </a:t>
            </a:r>
            <a:r>
              <a:rPr lang="ru-RU" kern="0" spc="-25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проконсультироваться</a:t>
            </a:r>
            <a:r>
              <a:rPr lang="ru-RU" kern="0" spc="-2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lang="ru-RU" kern="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с</a:t>
            </a:r>
            <a:r>
              <a:rPr lang="ru-RU" kern="0" spc="-2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lang="ru-RU" kern="0" spc="-1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неврологом,</a:t>
            </a:r>
            <a:r>
              <a:rPr lang="ru-RU" kern="0" spc="-3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lang="ru-RU" kern="0" spc="-1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неонатологом.</a:t>
            </a:r>
            <a:endParaRPr lang="ru-RU" kern="0" dirty="0">
              <a:solidFill>
                <a:sysClr val="windowText" lastClr="000000"/>
              </a:solidFill>
              <a:latin typeface="Times New Roman"/>
              <a:cs typeface="Times New Roman"/>
            </a:endParaRPr>
          </a:p>
          <a:p>
            <a:pPr marL="12700" lvl="0">
              <a:spcBef>
                <a:spcPts val="430"/>
              </a:spcBef>
            </a:pPr>
            <a:r>
              <a:rPr lang="ru-RU" b="1" kern="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Причина</a:t>
            </a:r>
            <a:r>
              <a:rPr lang="ru-RU" b="1" kern="0" spc="-2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lang="ru-RU" b="1" kern="0" spc="-50" dirty="0" smtClean="0">
                <a:solidFill>
                  <a:sysClr val="windowText" lastClr="000000"/>
                </a:solidFill>
                <a:latin typeface="Times New Roman"/>
                <a:cs typeface="Times New Roman"/>
              </a:rPr>
              <a:t>2</a:t>
            </a:r>
            <a:endParaRPr lang="ru-RU" kern="0" dirty="0">
              <a:solidFill>
                <a:sysClr val="windowText" lastClr="000000"/>
              </a:solidFill>
              <a:latin typeface="Times New Roman"/>
              <a:cs typeface="Times New Roman"/>
            </a:endParaRPr>
          </a:p>
          <a:p>
            <a:pPr marL="12700" lvl="0">
              <a:spcBef>
                <a:spcPts val="430"/>
              </a:spcBef>
            </a:pPr>
            <a:r>
              <a:rPr lang="ru-RU" kern="0" dirty="0" smtClean="0">
                <a:solidFill>
                  <a:sysClr val="windowText" lastClr="000000"/>
                </a:solidFill>
                <a:latin typeface="Times New Roman"/>
                <a:cs typeface="Times New Roman"/>
              </a:rPr>
              <a:t>Если</a:t>
            </a:r>
            <a:r>
              <a:rPr lang="ru-RU" kern="0" spc="-25" dirty="0" smtClean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lang="ru-RU" kern="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у</a:t>
            </a:r>
            <a:r>
              <a:rPr lang="ru-RU" kern="0" spc="-3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lang="ru-RU" kern="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ребенка</a:t>
            </a:r>
            <a:r>
              <a:rPr lang="ru-RU" kern="0" spc="-25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lang="ru-RU" b="1" kern="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в</a:t>
            </a:r>
            <a:r>
              <a:rPr lang="ru-RU" b="1" kern="0" spc="-3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lang="ru-RU" b="1" kern="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возрасте</a:t>
            </a:r>
            <a:r>
              <a:rPr lang="ru-RU" b="1" kern="0" spc="-1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lang="ru-RU" b="1" kern="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2</a:t>
            </a:r>
            <a:r>
              <a:rPr lang="ru-RU" b="1" kern="0" spc="-15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lang="ru-RU" b="1" kern="0" spc="-1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-</a:t>
            </a:r>
            <a:r>
              <a:rPr lang="ru-RU" b="1" kern="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х</a:t>
            </a:r>
            <a:r>
              <a:rPr lang="ru-RU" b="1" kern="0" spc="-3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lang="ru-RU" b="1" kern="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лет</a:t>
            </a:r>
            <a:r>
              <a:rPr lang="ru-RU" b="1" kern="0" spc="-15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lang="ru-RU" kern="0" spc="-1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слишком</a:t>
            </a:r>
            <a:r>
              <a:rPr lang="ru-RU" kern="0" spc="-3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lang="ru-RU" kern="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мало</a:t>
            </a:r>
            <a:r>
              <a:rPr lang="ru-RU" kern="0" spc="-35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lang="ru-RU" kern="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слов,</a:t>
            </a:r>
            <a:r>
              <a:rPr lang="ru-RU" kern="0" spc="-35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lang="ru-RU" kern="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еще</a:t>
            </a:r>
            <a:r>
              <a:rPr lang="ru-RU" kern="0" spc="-25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lang="ru-RU" kern="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нет</a:t>
            </a:r>
            <a:r>
              <a:rPr lang="ru-RU" kern="0" spc="-25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lang="ru-RU" kern="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фраз</a:t>
            </a:r>
            <a:r>
              <a:rPr lang="ru-RU" kern="0" spc="-35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lang="ru-RU" kern="0" spc="-25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или</a:t>
            </a:r>
            <a:endParaRPr lang="ru-RU" kern="0" dirty="0">
              <a:solidFill>
                <a:sysClr val="windowText" lastClr="000000"/>
              </a:solidFill>
              <a:latin typeface="Times New Roman"/>
              <a:cs typeface="Times New Roman"/>
            </a:endParaRPr>
          </a:p>
          <a:p>
            <a:pPr marL="12700" lvl="0"/>
            <a:r>
              <a:rPr lang="ru-RU" kern="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ребенок</a:t>
            </a:r>
            <a:r>
              <a:rPr lang="ru-RU" kern="0" spc="-4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lang="ru-RU" kern="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совсем</a:t>
            </a:r>
            <a:r>
              <a:rPr lang="ru-RU" kern="0" spc="-5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lang="ru-RU" kern="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не</a:t>
            </a:r>
            <a:r>
              <a:rPr lang="ru-RU" kern="0" spc="-3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lang="ru-RU" kern="0" spc="-1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говорит.</a:t>
            </a:r>
            <a:endParaRPr lang="ru-RU" kern="0" dirty="0">
              <a:solidFill>
                <a:sysClr val="windowText" lastClr="000000"/>
              </a:solidFill>
              <a:latin typeface="Times New Roman"/>
              <a:cs typeface="Times New Roman"/>
            </a:endParaRPr>
          </a:p>
          <a:p>
            <a:pPr marL="12700" lvl="0">
              <a:spcBef>
                <a:spcPts val="434"/>
              </a:spcBef>
            </a:pPr>
            <a:r>
              <a:rPr lang="ru-RU" b="1" kern="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Причина</a:t>
            </a:r>
            <a:r>
              <a:rPr lang="ru-RU" b="1" kern="0" spc="-2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lang="ru-RU" b="1" kern="0" spc="-5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3</a:t>
            </a:r>
            <a:endParaRPr lang="ru-RU" kern="0" dirty="0">
              <a:solidFill>
                <a:sysClr val="windowText" lastClr="000000"/>
              </a:solidFill>
              <a:latin typeface="Times New Roman"/>
              <a:cs typeface="Times New Roman"/>
            </a:endParaRPr>
          </a:p>
          <a:p>
            <a:pPr marL="12700" lvl="0">
              <a:spcBef>
                <a:spcPts val="430"/>
              </a:spcBef>
            </a:pPr>
            <a:r>
              <a:rPr lang="ru-RU" kern="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Если</a:t>
            </a:r>
            <a:r>
              <a:rPr lang="ru-RU" kern="0" spc="-4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lang="ru-RU" kern="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ребенок</a:t>
            </a:r>
            <a:r>
              <a:rPr lang="ru-RU" kern="0" spc="-3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lang="ru-RU" kern="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не</a:t>
            </a:r>
            <a:r>
              <a:rPr lang="ru-RU" kern="0" spc="-3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lang="ru-RU" kern="0" spc="-1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говорит</a:t>
            </a:r>
            <a:r>
              <a:rPr lang="ru-RU" kern="0" spc="-35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lang="ru-RU" kern="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простые</a:t>
            </a:r>
            <a:r>
              <a:rPr lang="ru-RU" kern="0" spc="-3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lang="ru-RU" kern="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звуки</a:t>
            </a:r>
            <a:r>
              <a:rPr lang="ru-RU" kern="0" spc="-65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lang="ru-RU" kern="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или</a:t>
            </a:r>
            <a:r>
              <a:rPr lang="ru-RU" kern="0" spc="-35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lang="ru-RU" kern="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заменяет</a:t>
            </a:r>
            <a:r>
              <a:rPr lang="ru-RU" kern="0" spc="-3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lang="ru-RU" kern="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их</a:t>
            </a:r>
            <a:r>
              <a:rPr lang="ru-RU" kern="0" spc="-35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lang="ru-RU" kern="0" spc="-1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другими.</a:t>
            </a:r>
            <a:endParaRPr lang="ru-RU" kern="0" dirty="0">
              <a:solidFill>
                <a:sysClr val="windowText" lastClr="000000"/>
              </a:solidFill>
              <a:latin typeface="Times New Roman"/>
              <a:cs typeface="Times New Roman"/>
            </a:endParaRPr>
          </a:p>
          <a:p>
            <a:pPr marL="12700" lvl="0">
              <a:spcBef>
                <a:spcPts val="430"/>
              </a:spcBef>
            </a:pPr>
            <a:r>
              <a:rPr lang="ru-RU" b="1" kern="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Причина</a:t>
            </a:r>
            <a:r>
              <a:rPr lang="ru-RU" b="1" kern="0" spc="-2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lang="ru-RU" b="1" kern="0" spc="-5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4</a:t>
            </a:r>
            <a:endParaRPr lang="ru-RU" kern="0" dirty="0">
              <a:solidFill>
                <a:sysClr val="windowText" lastClr="000000"/>
              </a:solidFill>
              <a:latin typeface="Times New Roman"/>
              <a:cs typeface="Times New Roman"/>
            </a:endParaRPr>
          </a:p>
          <a:p>
            <a:pPr marL="12700" lvl="0">
              <a:spcBef>
                <a:spcPts val="434"/>
              </a:spcBef>
            </a:pPr>
            <a:r>
              <a:rPr lang="ru-RU" kern="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Если</a:t>
            </a:r>
            <a:r>
              <a:rPr lang="ru-RU" kern="0" spc="-35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lang="ru-RU" b="1" kern="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ребенок</a:t>
            </a:r>
            <a:r>
              <a:rPr lang="ru-RU" b="1" kern="0" spc="-35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lang="ru-RU" b="1" kern="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до</a:t>
            </a:r>
            <a:r>
              <a:rPr lang="ru-RU" b="1" kern="0" spc="-2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lang="ru-RU" b="1" kern="0" spc="-1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3-</a:t>
            </a:r>
            <a:r>
              <a:rPr lang="ru-RU" b="1" kern="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х</a:t>
            </a:r>
            <a:r>
              <a:rPr lang="ru-RU" b="1" kern="0" spc="-35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lang="ru-RU" b="1" kern="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лет</a:t>
            </a:r>
            <a:r>
              <a:rPr lang="ru-RU" b="1" kern="0" spc="-2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lang="ru-RU" kern="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говорит</a:t>
            </a:r>
            <a:r>
              <a:rPr lang="ru-RU" kern="0" spc="-3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lang="ru-RU" kern="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на</a:t>
            </a:r>
            <a:r>
              <a:rPr lang="ru-RU" kern="0" spc="-25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lang="ru-RU" kern="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«своём»</a:t>
            </a:r>
            <a:r>
              <a:rPr lang="ru-RU" kern="0" spc="-35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lang="ru-RU" kern="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языке,</a:t>
            </a:r>
            <a:r>
              <a:rPr lang="ru-RU" kern="0" spc="-25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lang="ru-RU" kern="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причем</a:t>
            </a:r>
            <a:r>
              <a:rPr lang="ru-RU" kern="0" spc="-2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lang="ru-RU" kern="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много</a:t>
            </a:r>
            <a:r>
              <a:rPr lang="ru-RU" kern="0" spc="-3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lang="ru-RU" kern="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и</a:t>
            </a:r>
            <a:r>
              <a:rPr lang="ru-RU" kern="0" spc="-3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lang="ru-RU" kern="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активно,</a:t>
            </a:r>
            <a:r>
              <a:rPr lang="ru-RU" kern="0" spc="-4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lang="ru-RU" kern="0" spc="-5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а</a:t>
            </a:r>
            <a:endParaRPr lang="ru-RU" kern="0" dirty="0">
              <a:solidFill>
                <a:sysClr val="windowText" lastClr="000000"/>
              </a:solidFill>
              <a:latin typeface="Times New Roman"/>
              <a:cs typeface="Times New Roman"/>
            </a:endParaRPr>
          </a:p>
          <a:p>
            <a:pPr marL="12700" lvl="0"/>
            <a:r>
              <a:rPr lang="ru-RU" kern="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понятных</a:t>
            </a:r>
            <a:r>
              <a:rPr lang="ru-RU" kern="0" spc="-4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lang="ru-RU" kern="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и</a:t>
            </a:r>
            <a:r>
              <a:rPr lang="ru-RU" kern="0" spc="-5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lang="ru-RU" kern="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простых</a:t>
            </a:r>
            <a:r>
              <a:rPr lang="ru-RU" kern="0" spc="-4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lang="ru-RU" kern="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слов</a:t>
            </a:r>
            <a:r>
              <a:rPr lang="ru-RU" kern="0" spc="-45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lang="ru-RU" kern="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почти</a:t>
            </a:r>
            <a:r>
              <a:rPr lang="ru-RU" kern="0" spc="-35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lang="ru-RU" kern="0" spc="-2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нет.</a:t>
            </a:r>
            <a:endParaRPr lang="ru-RU" kern="0" dirty="0">
              <a:solidFill>
                <a:sysClr val="windowText" lastClr="000000"/>
              </a:solidFill>
              <a:latin typeface="Times New Roman"/>
              <a:cs typeface="Times New Roman"/>
            </a:endParaRPr>
          </a:p>
          <a:p>
            <a:pPr marL="12700" lvl="0">
              <a:spcBef>
                <a:spcPts val="434"/>
              </a:spcBef>
            </a:pPr>
            <a:r>
              <a:rPr lang="ru-RU" b="1" kern="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Причина</a:t>
            </a:r>
            <a:r>
              <a:rPr lang="ru-RU" b="1" kern="0" spc="-2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lang="ru-RU" b="1" kern="0" spc="-5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5</a:t>
            </a:r>
            <a:endParaRPr lang="ru-RU" kern="0" dirty="0">
              <a:solidFill>
                <a:sysClr val="windowText" lastClr="000000"/>
              </a:solidFill>
              <a:latin typeface="Times New Roman"/>
              <a:cs typeface="Times New Roman"/>
            </a:endParaRPr>
          </a:p>
          <a:p>
            <a:pPr marL="68580" lvl="0">
              <a:spcBef>
                <a:spcPts val="430"/>
              </a:spcBef>
            </a:pPr>
            <a:r>
              <a:rPr lang="ru-RU" kern="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Если</a:t>
            </a:r>
            <a:r>
              <a:rPr lang="ru-RU" kern="0" spc="-5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lang="ru-RU" kern="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ребенок</a:t>
            </a:r>
            <a:r>
              <a:rPr lang="ru-RU" kern="0" spc="-45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lang="ru-RU" kern="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все</a:t>
            </a:r>
            <a:r>
              <a:rPr lang="ru-RU" kern="0" spc="-6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lang="ru-RU" kern="0" spc="-2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понимает,</a:t>
            </a:r>
            <a:r>
              <a:rPr lang="ru-RU" kern="0" spc="-55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lang="ru-RU" kern="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а</a:t>
            </a:r>
            <a:r>
              <a:rPr lang="ru-RU" kern="0" spc="-45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lang="ru-RU" kern="0" spc="-1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говорить</a:t>
            </a:r>
            <a:r>
              <a:rPr lang="ru-RU" kern="0" spc="-5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lang="ru-RU" kern="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не</a:t>
            </a:r>
            <a:r>
              <a:rPr lang="ru-RU" kern="0" spc="-45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lang="ru-RU" kern="0" spc="-35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хочет,</a:t>
            </a:r>
            <a:r>
              <a:rPr lang="ru-RU" kern="0" spc="-5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lang="ru-RU" kern="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«очень</a:t>
            </a:r>
            <a:r>
              <a:rPr lang="ru-RU" kern="0" spc="-35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 </a:t>
            </a:r>
            <a:r>
              <a:rPr lang="ru-RU" kern="0" spc="-10" dirty="0">
                <a:solidFill>
                  <a:sysClr val="windowText" lastClr="000000"/>
                </a:solidFill>
                <a:latin typeface="Times New Roman"/>
                <a:cs typeface="Times New Roman"/>
              </a:rPr>
              <a:t>упрямый».</a:t>
            </a:r>
            <a:endParaRPr lang="ru-RU" kern="0" dirty="0">
              <a:solidFill>
                <a:sysClr val="windowText" lastClr="000000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7743962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10.0.14393.0"/>
  <p:tag name="AS_RELEASE_DATE" val="2019.12.14"/>
  <p:tag name="AS_TITLE" val="Aspose.Slides for .NET 4.0 Client Profile"/>
  <p:tag name="AS_VERSION" val="19.12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:r="http://schemas.openxmlformats.org/officeDocument/2006/relationships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8931976</TotalTime>
  <Words>1388</Words>
  <Application>Microsoft Office PowerPoint</Application>
  <PresentationFormat>Произвольный</PresentationFormat>
  <Paragraphs>93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</cp:lastModifiedBy>
  <cp:revision>15</cp:revision>
  <dcterms:created xsi:type="dcterms:W3CDTF">2007-02-04T20:23:10Z</dcterms:created>
  <dcterms:modified xsi:type="dcterms:W3CDTF">2025-04-08T06:34:36Z</dcterms:modified>
</cp:coreProperties>
</file>