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90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84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85" r:id="rId21"/>
    <p:sldId id="275" r:id="rId22"/>
    <p:sldId id="276" r:id="rId23"/>
    <p:sldId id="278" r:id="rId24"/>
    <p:sldId id="277" r:id="rId25"/>
    <p:sldId id="279" r:id="rId26"/>
    <p:sldId id="280" r:id="rId27"/>
    <p:sldId id="281" r:id="rId28"/>
    <p:sldId id="282" r:id="rId29"/>
    <p:sldId id="283" r:id="rId30"/>
    <p:sldId id="286" r:id="rId31"/>
    <p:sldId id="287" r:id="rId32"/>
    <p:sldId id="288" r:id="rId33"/>
    <p:sldId id="291" r:id="rId3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2327E3-811C-44AE-A17F-516E3EA4A529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EF921A-C3F1-4E60-9B02-D690DAE20D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416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EF921A-C3F1-4E60-9B02-D690DAE20DF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8344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CEE3FF-2EDD-BFA2-6B9F-1B168DBB1C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FF43A92-3A51-2854-316E-E3B792CBC1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551CCAD-1329-C2B8-4A20-4324730AA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8CE07-3D7C-4989-8D9B-B29490E2071B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BA4055F-B411-29BA-1070-44D6627B0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C978570-6B60-94E2-DD01-9BE757C70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B65D8-B7FF-41CD-B2BF-7CD96C17E6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3047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33AC60-D202-D828-0E5B-DA8FA3584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E330C95-0C97-073D-E8B3-4C6916963E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F5B7F55-EDCE-DCEE-86AC-8FA80F178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8CE07-3D7C-4989-8D9B-B29490E2071B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3E94FA-9A38-CD23-AFE9-4CF9447C6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EDBAD4-AC87-8159-1629-680E8DB40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B65D8-B7FF-41CD-B2BF-7CD96C17E6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4069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8F59652-AF6C-0502-BC2B-1FBFDF11A8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E69FFDC-DDED-4413-5AFD-F3CCC16700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906C4DB-CD49-4138-CB78-C9577EA94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8CE07-3D7C-4989-8D9B-B29490E2071B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4CAF00-99EA-4FF7-41EF-C62109A84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7DE879D-282A-4377-C3BD-2874B9602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B65D8-B7FF-41CD-B2BF-7CD96C17E6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680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FF15C7-9143-2257-6912-2ED0ABDF5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C683DB-2EAB-F094-D5A0-1BF0638EC2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598BB7-92E9-9740-1A7C-8D2EEBB4E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8CE07-3D7C-4989-8D9B-B29490E2071B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9086F7-F5CA-3F09-E2C3-BB4C1F21C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42DCF0-2227-2355-1E81-DF3726BD6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B65D8-B7FF-41CD-B2BF-7CD96C17E6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4687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D88E3F-B1B3-BA98-7954-4C2269537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5E62BC5-6F3F-9368-7EBE-7B730D15A0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5BC6BA-B6E6-7856-B0EE-F06B3D359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8CE07-3D7C-4989-8D9B-B29490E2071B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2CB96DE-770B-1A8B-50B9-D6450273D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CD1883-A13C-F9AF-EF4A-F1A2C7BC2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B65D8-B7FF-41CD-B2BF-7CD96C17E6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3313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C6E909-1EC3-B11A-352F-91B6D7B9C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BB3005-5FF9-EAFE-71AC-512D67B1A9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384A586-6A6E-0CF2-2922-0A2520F058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0C2011B-F7ED-9E5C-0718-26678D8FE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8CE07-3D7C-4989-8D9B-B29490E2071B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5D27807-9321-BD52-0082-06ACD645B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3C2682C-9899-0E0F-67D8-0BDB70357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B65D8-B7FF-41CD-B2BF-7CD96C17E6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8508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8BAA7C-7D35-D4F5-2E94-97AD18FE9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1A832C4-ED35-B022-4CDD-C64C81C1F3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75F97A2-CB70-1831-F9A9-6DFBF103F4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9D22E5C-A735-92C0-8166-FE7F230F92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6065A4A-8834-5135-6F74-B9DDCB5E93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9CAE936-4CBF-6684-E4A6-7CC903FD8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8CE07-3D7C-4989-8D9B-B29490E2071B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3FBA9E9-239E-BAB4-C43C-4E53D4DAD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0A1A339-9CEB-B23B-F270-937A33AA9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B65D8-B7FF-41CD-B2BF-7CD96C17E6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1755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70C6DB-1DCB-6125-E286-3A74074D8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F6B7E00-7F17-672A-FA75-69B29DA84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8CE07-3D7C-4989-8D9B-B29490E2071B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D1B520E-B17D-B721-34EB-EB06CB6D2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855FCE4-D74C-5655-CB3C-A5B3ECF0D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B65D8-B7FF-41CD-B2BF-7CD96C17E6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33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1571446-C8C3-4CB6-884C-E981B0329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8CE07-3D7C-4989-8D9B-B29490E2071B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4B736EA-A36F-4AA2-415E-DA0E5B569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C8C795-AF20-5407-D35A-C57F981B7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B65D8-B7FF-41CD-B2BF-7CD96C17E6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621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1E8540-FD9F-CA06-FD47-16AC61EDF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738A698-9E7E-C923-74F6-689218DB1B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9867BDA-1858-D49F-177F-8C49D506F0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31790F-77C3-0ACE-664F-36BF4806E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8CE07-3D7C-4989-8D9B-B29490E2071B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206AE4F-80FB-0C79-0801-744238769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E05A54E-5666-7B3A-5D9A-FB81E5463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B65D8-B7FF-41CD-B2BF-7CD96C17E6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29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23464F-3777-97A2-0693-A79BE0CA7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9E37160-1F25-9688-879B-FA8194E66F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1647A41-BC38-F15E-7276-6F4F27B177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161F06E-C8D9-FFD1-AE25-BDCD03334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8CE07-3D7C-4989-8D9B-B29490E2071B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3278AC6-F74C-285B-598F-4AFBD9FBB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EE01251-5B12-9922-5023-A68731001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B65D8-B7FF-41CD-B2BF-7CD96C17E6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61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04554D-7A26-54AB-09F8-BC23D2CC3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5DA47BC-7803-DE41-1F90-B8808FBC63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D6FB1A-7363-79DC-60EA-621F57F74C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8CE07-3D7C-4989-8D9B-B29490E2071B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5F09BE-33B1-CCBF-E12D-4D9511E124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AEE535F-FDCD-0BD2-8717-BF1E33339B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FB65D8-B7FF-41CD-B2BF-7CD96C17E6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5482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87550-DF37-7134-E676-9C2BCB203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689AE3-D74B-72D5-8827-DE83C1129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192" y="1825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РЕАЛИЗАЦИИ РУКОВОДСТВА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7489B2C-0A35-BCE2-C95D-56A2A4DF29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51560"/>
            <a:ext cx="10515600" cy="5125403"/>
          </a:xfrm>
        </p:spPr>
        <p:txBody>
          <a:bodyPr>
            <a:normAutofit/>
          </a:bodyPr>
          <a:lstStyle/>
          <a:p>
            <a:r>
              <a:rPr lang="ru-RU" sz="19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I.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Министерство просвещения Республики Казахстан, НАО имени Ы. Алтынсарина проводят инструктивно-методические совещания по разъяснению Руководства со специалистами управлений образования, методистами областных методических центров, </a:t>
            </a:r>
          </a:p>
          <a:p>
            <a:r>
              <a:rPr lang="ru-RU" sz="19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II.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образования, методические кабинеты проводят инструктивно -методические совещания по разъяснению Руководства с администрациями, педагогами дошкольных организаций, организаций среднего, технического и профессионального,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послесреднего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образования, дополнительного образования. </a:t>
            </a:r>
          </a:p>
          <a:p>
            <a:r>
              <a:rPr lang="ru-RU" sz="19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III.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Администрации организаций образования рассматривают и утверждают на заседаниях педагогических советов планы мероприятий по реализации Руководства (далее - План). </a:t>
            </a:r>
          </a:p>
          <a:p>
            <a:r>
              <a:rPr lang="ru-RU" sz="19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IV.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и отделы образования проводят ежеквартальный мониторинг по исполнению Плана организациями образования. </a:t>
            </a:r>
          </a:p>
          <a:p>
            <a:r>
              <a:rPr lang="ru-RU" sz="19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V.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образования направляют итоги Мониторинга в Департамент инклюзивного и специального образования МП РК 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ежегодно к 25 мая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9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начиная с 2026 года), 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25 декабря </a:t>
            </a:r>
            <a:r>
              <a:rPr lang="ru-RU" sz="19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(начиная с 2025 года)</a:t>
            </a: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5022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A9A4AC3-231E-D0C5-AC64-EA5337BC25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8204" y="252412"/>
            <a:ext cx="4219575" cy="635317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9D24D17-C6BA-48CA-6553-9D32B28A6C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5702" y="147638"/>
            <a:ext cx="4048125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775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0A44D6D-7123-7814-F3E3-9AC9A4858344}"/>
              </a:ext>
            </a:extLst>
          </p:cNvPr>
          <p:cNvSpPr txBox="1"/>
          <p:nvPr/>
        </p:nvSpPr>
        <p:spPr>
          <a:xfrm>
            <a:off x="960120" y="672602"/>
            <a:ext cx="10579608" cy="45243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 деятельности организации образования по реализации инклюзивной политики </a:t>
            </a:r>
          </a:p>
          <a:p>
            <a:pPr marL="342900" indent="-342900">
              <a:buAutoNum type="arabicParenR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нормативных правовых документов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регламентирующих вопросы инклюзивного образования;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локальных документов,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демонстрирующих внедрение инклюзивных практик (рабочий план по реализации Программы, план работы СППС, должностные обязанности специалистов, списки детей с ООП, индивидуальные программы психолого-педагогического сопровождения, протоколы педагогических советов, заседаний СППС, родительских собраний и другие);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доступности образования: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устранение архитектурных и организационных барьеров в зданиях организаций образования, а также улучшение доступности образовательных материалов и ресурсов;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4)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инклюзивной образовательной среды: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равного участия всех обучающихся в образовательном процессе за счет улучшения условий и поддержки для детей с различными образовательными потребностями;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Повышение профессиональных знаний и навыков педагогов по вопросам обучения и воспитания детей (лиц) с ООП;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 успешный переход детей с ООП с одного уровня образования на следующий уровень образования или другую образовательную среду;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7) эффективное функционирование службы психолого-педагогического сопровождения в организации образования;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8) эффективное управление ресурсами: рациональное использование образовательных ресурсов и технологий в образовательном процессе детей (лиц) с ООП. </a:t>
            </a:r>
          </a:p>
        </p:txBody>
      </p:sp>
    </p:spTree>
    <p:extLst>
      <p:ext uri="{BB962C8B-B14F-4D97-AF65-F5344CB8AC3E}">
        <p14:creationId xmlns:p14="http://schemas.microsoft.com/office/powerpoint/2010/main" val="14005581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B6D4BF9-EB22-440B-B296-68A5942087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" y="47625"/>
            <a:ext cx="4305300" cy="681037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610A3A9-ADD1-A04D-B35B-A5A35BC7E3F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45722"/>
          <a:stretch>
            <a:fillRect/>
          </a:stretch>
        </p:blipFill>
        <p:spPr>
          <a:xfrm>
            <a:off x="4408170" y="130873"/>
            <a:ext cx="3857054" cy="320497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C56DEAB-BBBB-4014-EF78-240A348025D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49018"/>
          <a:stretch>
            <a:fillRect/>
          </a:stretch>
        </p:blipFill>
        <p:spPr>
          <a:xfrm>
            <a:off x="4579906" y="3452812"/>
            <a:ext cx="3513582" cy="320497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B4F1905-6DB0-2E08-D935-17EEFEE5A0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7159" y="218884"/>
            <a:ext cx="3288601" cy="606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0299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1D1D3CC-9A62-3012-A0E0-FDA14470DC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50" y="312039"/>
            <a:ext cx="3145346" cy="521284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FA05A94-D53B-9890-24E8-D69CDEF705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2696" y="256222"/>
            <a:ext cx="4219575" cy="532447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C4C4175-71ED-4D72-4F0D-05F046D7A2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9850" y="166116"/>
            <a:ext cx="4114800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0486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3E08047-C9FF-7B1D-3CA7-1D658806CE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836" y="235458"/>
            <a:ext cx="4343400" cy="60579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42432DC-0AD7-9D71-F6C6-3E92D2A3E3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6433" y="564642"/>
            <a:ext cx="2933319" cy="413385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6E47B7E-C0CF-0D26-683E-E767AE8928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4389" y="292608"/>
            <a:ext cx="4295775" cy="600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8733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65753-79ED-9C14-966B-311A41B834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609B285-2A52-4E26-7653-20B34F8E5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8" y="283083"/>
            <a:ext cx="4181475" cy="601027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EED2FA6-73E8-AE3C-ECF1-60883F22BF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121"/>
          <a:stretch>
            <a:fillRect/>
          </a:stretch>
        </p:blipFill>
        <p:spPr>
          <a:xfrm>
            <a:off x="4304347" y="719137"/>
            <a:ext cx="4007549" cy="588283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F494A11-DD17-336C-2225-77D79C28C5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1624" y="804862"/>
            <a:ext cx="3553968" cy="541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2780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A8A78B9-B956-E664-634B-9ECE847305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566" y="193357"/>
            <a:ext cx="4457700" cy="473392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5F28359-2006-0AD1-AFAE-F2C6DF1703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0428" y="193357"/>
            <a:ext cx="4969764" cy="642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4670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BF10F56-7946-ED7C-E264-A24856DD52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351" y="228600"/>
            <a:ext cx="3952113" cy="64008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99FD902-40A3-1E50-CFFB-0402685B6F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4585" y="318037"/>
            <a:ext cx="4200663" cy="622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3594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CF7114-B97C-177F-58F8-F8DCA589AF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AE8C6DD-1D15-8F71-B90E-F7CD921865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2369" y="290511"/>
            <a:ext cx="3933825" cy="627697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FC3B05D-A3F8-5563-D7CD-DA8EEC6ACE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2210" y="128587"/>
            <a:ext cx="4076700" cy="660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7132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329A61C-9DF8-4A72-CAF0-E6153A9418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607" y="195262"/>
            <a:ext cx="4086225" cy="646747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1855E43-0160-8039-4B86-149F4BC2A0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2620" y="133350"/>
            <a:ext cx="4994148" cy="659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204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5C64436-9D3F-8D55-C662-C4146BE0ED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673" y="0"/>
            <a:ext cx="5404104" cy="672998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E44F397-D1F1-D4A3-A5E4-63A523CF67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4224" y="73152"/>
            <a:ext cx="5026890" cy="6574536"/>
          </a:xfrm>
          <a:prstGeom prst="rect">
            <a:avLst/>
          </a:prstGeom>
        </p:spPr>
      </p:pic>
      <p:sp>
        <p:nvSpPr>
          <p:cNvPr id="6" name="Овал 5">
            <a:extLst>
              <a:ext uri="{FF2B5EF4-FFF2-40B4-BE49-F238E27FC236}">
                <a16:creationId xmlns:a16="http://schemas.microsoft.com/office/drawing/2014/main" id="{06E9C22E-EAD7-D0B3-5CC9-F60D19C7435B}"/>
              </a:ext>
            </a:extLst>
          </p:cNvPr>
          <p:cNvSpPr/>
          <p:nvPr/>
        </p:nvSpPr>
        <p:spPr>
          <a:xfrm>
            <a:off x="8982245" y="1636776"/>
            <a:ext cx="376059" cy="402336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31A7E052-100D-AFD0-92D5-57C4A91CC91F}"/>
              </a:ext>
            </a:extLst>
          </p:cNvPr>
          <p:cNvSpPr/>
          <p:nvPr/>
        </p:nvSpPr>
        <p:spPr>
          <a:xfrm>
            <a:off x="9023972" y="2639568"/>
            <a:ext cx="376059" cy="40233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85BE60EB-F1E6-FBEA-82A2-2FA2187ED307}"/>
              </a:ext>
            </a:extLst>
          </p:cNvPr>
          <p:cNvSpPr/>
          <p:nvPr/>
        </p:nvSpPr>
        <p:spPr>
          <a:xfrm>
            <a:off x="8982245" y="3602736"/>
            <a:ext cx="376059" cy="402336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B125D7AE-1F6F-B6A4-02D4-328EB768D3F8}"/>
              </a:ext>
            </a:extLst>
          </p:cNvPr>
          <p:cNvSpPr/>
          <p:nvPr/>
        </p:nvSpPr>
        <p:spPr>
          <a:xfrm>
            <a:off x="9023971" y="4855465"/>
            <a:ext cx="376059" cy="402336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4841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B6E08D3-946B-09A1-3EA2-8835BE397A57}"/>
              </a:ext>
            </a:extLst>
          </p:cNvPr>
          <p:cNvSpPr txBox="1"/>
          <p:nvPr/>
        </p:nvSpPr>
        <p:spPr>
          <a:xfrm>
            <a:off x="320040" y="223207"/>
            <a:ext cx="11448288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 деятельности организации образования  </a:t>
            </a:r>
          </a:p>
          <a:p>
            <a:pPr algn="ctr"/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формированию инклюзивной культуры</a:t>
            </a:r>
          </a:p>
          <a:p>
            <a:pPr algn="ctr"/>
            <a:endParaRPr lang="ru-RU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1) формирование уважительного отношения сотрудников организации образования к многообразию образовательных потребностей участников образовательного процесса посредством проведения культурных мероприятий, реализации проектов и образовательных инициатив;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2) широкое привлечение организацией образования обучающихся с ООП к ученическому самоуправлению;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3) взаимодействие родителей обучающихся (и иных законных представителей) по вопросам включения обучающихся (воспитанников) с ООП в образовательный процесс;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4) вовлечение общественности в деятельность организации образования по формированию инклюзивной культуры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Примечание: Мероприятия по формированию инклюзивной культуры планируются в рамках реализации приказа Министра просвещения Республики Казахстан от 26.05.2025 г. № 123 «О внесении изменений в приказ Министра просвещения Республики Казахстан от 30 июля 2024 года №194«Обутверждениипрограммы воспитания «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Біртұтас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тәрбие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в организациях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7379366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D916785-F490-EF3A-7175-4D96BBA7EEB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98"/>
          <a:stretch>
            <a:fillRect/>
          </a:stretch>
        </p:blipFill>
        <p:spPr>
          <a:xfrm>
            <a:off x="4754880" y="190976"/>
            <a:ext cx="3465576" cy="626097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8B5FC83-57E5-BB99-FDB3-F54D9DB724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0224" y="169926"/>
            <a:ext cx="3465576" cy="619448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DAC8533-D473-459A-2B3C-9A58664055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84" y="66675"/>
            <a:ext cx="4142232" cy="672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6644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B9C5095-1C3F-6318-4572-5EFC65ACEB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87" b="11459"/>
          <a:stretch>
            <a:fillRect/>
          </a:stretch>
        </p:blipFill>
        <p:spPr>
          <a:xfrm>
            <a:off x="1154430" y="155448"/>
            <a:ext cx="4523994" cy="612648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035F4F5-E756-C118-8E5B-28A7B28772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6208" y="274510"/>
            <a:ext cx="5044250" cy="5888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6695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65BF7B-9E14-483A-FF1F-A478BF0B9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63772C8-4002-4457-63B8-C9925B4B3C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3362" y="327849"/>
            <a:ext cx="4105275" cy="339376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211AEAB-CBE3-FB84-B26B-FE8314ABD2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3200" y="477772"/>
            <a:ext cx="3219640" cy="502462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0DDB4F3-5645-0352-361C-F46D2C6F2D7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33066"/>
          <a:stretch>
            <a:fillRect/>
          </a:stretch>
        </p:blipFill>
        <p:spPr>
          <a:xfrm>
            <a:off x="210406" y="327848"/>
            <a:ext cx="3636074" cy="349434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B640031-7074-03AB-ABA5-A9C3B5041D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3744" y="3934588"/>
            <a:ext cx="5494686" cy="2777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4087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DBC9CDB-A0DE-E215-F123-C98928C9A6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708" y="147828"/>
            <a:ext cx="4219575" cy="63246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A029856-077E-6E89-0B39-946B1392CD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856" y="270700"/>
            <a:ext cx="4295775" cy="589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3168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F20E867-2F25-ABDC-3F7C-C1BECCE0FC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59" y="147447"/>
            <a:ext cx="3643694" cy="618020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59814C4-4F65-4292-3470-13A414F3EA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9075" y="19050"/>
            <a:ext cx="4133850" cy="68199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44EDF4C-B171-7D8A-C983-5983453F1D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2924" y="228600"/>
            <a:ext cx="3541395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1598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20E204A-928A-DC32-4971-D161DC6D83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" y="80962"/>
            <a:ext cx="4524375" cy="669607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3FFF165-1D97-35A5-D020-DA0D63B3FF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8367" y="80962"/>
            <a:ext cx="3007185" cy="545782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E9223E7-BFBC-0B87-A66C-6CF4C3AAD1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3332" y="80962"/>
            <a:ext cx="4038600" cy="6438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796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6C1E260-3289-E7D6-2D19-35C7A7B084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971" y="687324"/>
            <a:ext cx="4010025" cy="4953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6309B2B-8F11-A25C-5B76-3F0B077EA1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0928" y="0"/>
            <a:ext cx="4733925" cy="663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875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E81982D-52BE-3612-6FF9-EE3ED600C1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176" y="1327594"/>
            <a:ext cx="4143375" cy="242887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179DEFA-21C8-8A5C-7E19-92525209E4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8195" y="134682"/>
            <a:ext cx="3454337" cy="603751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0FEF556-4C8E-3D71-5C07-9410BF0362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7819" y="221170"/>
            <a:ext cx="3301365" cy="621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2191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E73BAE6-9C88-1FB6-EEDA-B1F28FF4B3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4016" y="90487"/>
            <a:ext cx="5772721" cy="667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81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C30F7ED-4B2D-CCDD-FBB1-2484996D50A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597" r="12250" b="7359"/>
          <a:stretch>
            <a:fillRect/>
          </a:stretch>
        </p:blipFill>
        <p:spPr>
          <a:xfrm>
            <a:off x="114079" y="141732"/>
            <a:ext cx="3955001" cy="615848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BDA6A8F-9BC9-2617-4558-0843ABBDA9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126" t="5579" b="2789"/>
          <a:stretch>
            <a:fillRect/>
          </a:stretch>
        </p:blipFill>
        <p:spPr>
          <a:xfrm>
            <a:off x="4314795" y="64008"/>
            <a:ext cx="3721608" cy="615848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22F5E8F-0DF5-179F-E57F-7E5EBF7245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2118" y="141732"/>
            <a:ext cx="3450908" cy="6248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0071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8981EF-73D6-F29B-395C-06B3ABF4A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312" y="1"/>
            <a:ext cx="10515600" cy="694944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Индикаторы и показатели для оценки деятельности организации образования</a:t>
            </a:r>
            <a:b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реализации Программы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(ОБЛАСТНОЙ УРОВЕНЬ)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F7C4F4C-169A-A9CF-95B9-8D533B60C5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804" y="865504"/>
            <a:ext cx="11518392" cy="567245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Доля организаций среднего образования, создавших благоприятные условия и среду для обучения детей с особыми образовательными потребностями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(2025 год– 30 %, 2026 год– 40 %, 2027 год– 50 %, 2028 год– 60 %, 2029 год– 70 %, 2030 год- 80 %)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2.1) Доля организаций среднего образования, создавших безбарьерный физический доступ, от общего количества организаций среднего образования (Приложение 4);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2.2) Доля организаций среднего образования, обеспеченных учебниками и учебно-методическими комплексами для обучающихся с ограниченными возможностями, от общего количества организаций среднего образования;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2.3) Доля организаций среднего образования, в которых не менее 50 % педагогов прошли курсы по инклюзивному образованию, от общего количества организаций среднего образования;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2.4) Доля организаций среднего образования, обеспеченных педагогами психологами, от общего количества организаций среднего образования;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2.5) Доля организаций среднего образования, обеспеченных социальными педагогами, от общего количества организаций среднего образования;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2.6) Доля организаций среднего образования, обеспеченных педагогами ассистентами, от общего количества организаций среднего образования;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2.7)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Доляорганизацийсреднегообразования,обеспеченныхспециальными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педагогами, от общего количества организаций среднего образования;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2.8) Доля организаций среднего образования, обеспеченных педагогами, имеющими специальное (дефектологическое) образование (не являющихся специальными педагогами), от общего количества организаций среднего образования;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2.9) Доля организаций среднего образования, в которых функционирует служба психолого-педагогического сопровождения, от общего количества организаций среднего образования; 2.10) Доля организаций среднего образования, в которых функционируют кабинеты поддержки детей с ООП, от общего количества организаций среднего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31073409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2A8AA-52C1-42BC-CA41-1AA907EAC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209CC2-CE50-242A-7F69-BD2E15FF3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312" y="1"/>
            <a:ext cx="10515600" cy="694944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Индикаторы и показатели для оценки деятельности организации образования</a:t>
            </a:r>
            <a:b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реализации Программы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(ОБЛАСТНОЙ УРОВЕНЬ)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51CC76-97B4-77A3-F679-B4A7E6DE5F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804" y="865504"/>
            <a:ext cx="11518392" cy="567245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Примечание: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для достижения указанных индикаторов необходимо руководствоваться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 и.о. Министра просвещения Республики Казахстан «Об утверждении методических рекомендаций по созданию условий для инклюзивного образования в организациях образования» № 178 от 12.07.2024 года.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расчеты показателя: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от 9-10 показателей - благоприятные условия и среда для обучения детей с особыми образовательными потребностями созданы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полностью;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от 5-8 показателей - благоприятные условия и среда  обучения детей с особыми образовательными потребностями созданы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частично;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от 2-4 показателей -  благоприятные условия и среду для обучения детей с особыми образовательными потребностями 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основном не созданы.</a:t>
            </a:r>
          </a:p>
        </p:txBody>
      </p:sp>
    </p:spTree>
    <p:extLst>
      <p:ext uri="{BB962C8B-B14F-4D97-AF65-F5344CB8AC3E}">
        <p14:creationId xmlns:p14="http://schemas.microsoft.com/office/powerpoint/2010/main" val="23143504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758277-0F8D-86B8-CC7C-F5EC36B20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Индикаторы и показатели для оценки деятельности организации образования</a:t>
            </a:r>
            <a:b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реализации Программы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(РАЙОННЫЙ/ГОРОДСКОЙ УРОВЕНЬ)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CF00248-D4FE-E015-44D7-13D5F3B2F8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312" y="1253330"/>
            <a:ext cx="11786616" cy="5604669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Доля организаций среднего образования, создавших благоприятные условия и среду для обучения детей с особыми образовательными потребностями (2025 год– 30 %, 2026 год– 40 %, 2027 год– 50 %, 2028 год– 60 %, 2029 год– 70 %, 2030 год- 80 %)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2.1) Доля организаций среднего образования, создавших безбарьерный физический доступ, от общего количества организаций среднего образования (Приложение 4);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2.2) Доля организаций среднего образования, обеспеченных учебниками и учебно-методическими комплексами для обучающихся с ограниченными возможностями, от общего количества организаций среднего образования;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2.3) Доля организаций среднего образования, в которых не менее 50 % педагогов прошли курсы по инклюзивному образованию, от общего количества 30 организаций среднего образования;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2.4) Доля организаций среднего образования, обеспеченных педагогами психологами, от общего количества организаций среднего образования;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2.5) Доля организаций среднего образования, обеспеченных социальными педагогами, от общего количества организаций среднего образования;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2.6) Доля организаций среднего образования, обеспеченных педагогами ассистентами, от общего количества организаций среднего образования;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2.7)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Доляорганизацийсреднегообразования,обеспеченныхспециальными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педагогами, от общего количества организаций среднего образования;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2.8) Доля организаций среднего образования, обеспеченных педагогами, имеющими специальное (дефектологическое) образование (не являющихся специальными педагогами), от общего количества организаций среднего образования;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2.9) Доля организаций среднего образования, в которых функционирует служба психолого-педагогического сопровождения, от общего количества организаций среднего образования;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2.10) Доля организаций среднего образования, в которых функционируют кабинеты поддержки детей с ООП, от общего количества организаций среднего образования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расчеты показателя: Наличие от 9-10 показателей- благоприятные условия и среда для обучения детей с особыми образовательными потребностями созданы </a:t>
            </a:r>
            <a:r>
              <a:rPr 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полностью;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от 5-8 показателей - благоприятные условия и среда для обучения детей с особыми образовательными потребностями созданы </a:t>
            </a:r>
            <a:r>
              <a:rPr 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частично;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от 2-4 показателей– благоприятные условия и среду для обучения детей с особыми образовательными потребностями в </a:t>
            </a:r>
            <a:r>
              <a:rPr lang="ru-RU" sz="5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основном не созданы</a:t>
            </a:r>
          </a:p>
        </p:txBody>
      </p:sp>
    </p:spTree>
    <p:extLst>
      <p:ext uri="{BB962C8B-B14F-4D97-AF65-F5344CB8AC3E}">
        <p14:creationId xmlns:p14="http://schemas.microsoft.com/office/powerpoint/2010/main" val="19237166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9555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4DBFACA-C4B6-F1E7-DCE4-19E14C429A7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6741"/>
          <a:stretch>
            <a:fillRect/>
          </a:stretch>
        </p:blipFill>
        <p:spPr>
          <a:xfrm>
            <a:off x="73681" y="0"/>
            <a:ext cx="3958823" cy="679399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0FA19FC-90D8-7391-C3B6-76E8AAD9B9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7576" y="0"/>
            <a:ext cx="3590544" cy="642975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0ED4EE5-CD79-B05F-3921-E0E59EA14CC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1362"/>
          <a:stretch>
            <a:fillRect/>
          </a:stretch>
        </p:blipFill>
        <p:spPr>
          <a:xfrm>
            <a:off x="8239358" y="83058"/>
            <a:ext cx="3696081" cy="6263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702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4B9B9E9-99CD-9E7D-19D0-EE747B2C96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62"/>
          <a:stretch>
            <a:fillRect/>
          </a:stretch>
        </p:blipFill>
        <p:spPr>
          <a:xfrm>
            <a:off x="0" y="0"/>
            <a:ext cx="3693224" cy="641851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22D1522-7DF5-FD6C-EBF4-6CF75F888F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6297" y="304133"/>
            <a:ext cx="3492056" cy="618172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22E7157-DB98-5B13-5A89-36AE553E4B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1426" y="67343"/>
            <a:ext cx="4143375" cy="6418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332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0F49176-E278-D201-C5DB-A4EADADC97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8493"/>
            <a:ext cx="3725799" cy="610552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B25DC3C-4877-38E8-B691-9D0CADFE386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07"/>
          <a:stretch>
            <a:fillRect/>
          </a:stretch>
        </p:blipFill>
        <p:spPr>
          <a:xfrm>
            <a:off x="3725799" y="198312"/>
            <a:ext cx="4070223" cy="652119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E460548-98C6-BB3E-79D2-B94A2935AA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841" y="138493"/>
            <a:ext cx="4239958" cy="650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809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EA6AA9-8F5D-71AB-50A1-F2195EAB25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068" y="68389"/>
            <a:ext cx="3549396" cy="641032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A60E285-1D3D-DC42-A199-0C39916BAB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0473" y="523875"/>
            <a:ext cx="3964496" cy="633412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C110DFE-F120-5E42-9EF2-2450139097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4325" y="335088"/>
            <a:ext cx="4257675" cy="623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71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5BBA2A2-35D2-B3D1-EE11-076526E6ED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81" y="353186"/>
            <a:ext cx="3821240" cy="609333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D37FD0B-DCCE-A808-54FE-AD0D62ECE5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3837" y="90487"/>
            <a:ext cx="4124325" cy="667702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468BD47-3F88-91FF-D01A-9CC7138674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4375" y="353186"/>
            <a:ext cx="3857625" cy="627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6710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F51887E-EEF1-C7E9-0165-4D1C74AE0E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214" y="229552"/>
            <a:ext cx="4544377" cy="612457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3934EA1-501E-0933-E199-D64A303D94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2630" y="424432"/>
            <a:ext cx="4786122" cy="5661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4017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1220</Words>
  <Application>Microsoft Office PowerPoint</Application>
  <PresentationFormat>Широкоэкранный</PresentationFormat>
  <Paragraphs>58</Paragraphs>
  <Slides>33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8" baseType="lpstr">
      <vt:lpstr>Arial</vt:lpstr>
      <vt:lpstr>Calibri</vt:lpstr>
      <vt:lpstr>Calibri Light</vt:lpstr>
      <vt:lpstr>Times New Roman</vt:lpstr>
      <vt:lpstr>Тема Office</vt:lpstr>
      <vt:lpstr>АЛГОРИТМ РЕАЛИЗАЦИИ РУКОВОДСТВА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Индикаторы и показатели для оценки деятельности организации образования  по реализации Программы (ОБЛАСТНОЙ УРОВЕНЬ)</vt:lpstr>
      <vt:lpstr>Индикаторы и показатели для оценки деятельности организации образования  по реализации Программы (ОБЛАСТНОЙ УРОВЕНЬ)</vt:lpstr>
      <vt:lpstr>Индикаторы и показатели для оценки деятельности организации образования  по реализации Программы (РАЙОННЫЙ/ГОРОДСКОЙ УРОВЕНЬ)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ASRock</dc:creator>
  <cp:lastModifiedBy>ASRock</cp:lastModifiedBy>
  <cp:revision>3</cp:revision>
  <dcterms:created xsi:type="dcterms:W3CDTF">2025-09-18T06:17:59Z</dcterms:created>
  <dcterms:modified xsi:type="dcterms:W3CDTF">2025-09-18T10:52:14Z</dcterms:modified>
</cp:coreProperties>
</file>