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74" r:id="rId3"/>
    <p:sldId id="276" r:id="rId4"/>
    <p:sldId id="277" r:id="rId5"/>
    <p:sldId id="257" r:id="rId6"/>
    <p:sldId id="258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8" r:id="rId15"/>
    <p:sldId id="267" r:id="rId16"/>
    <p:sldId id="269" r:id="rId17"/>
    <p:sldId id="270" r:id="rId18"/>
    <p:sldId id="259" r:id="rId19"/>
    <p:sldId id="271" r:id="rId20"/>
    <p:sldId id="272" r:id="rId21"/>
    <p:sldId id="273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8A5CBF-1E24-4881-9DEB-1986BFF0BFB2}" type="datetimeFigureOut">
              <a:rPr lang="ru-RU" smtClean="0"/>
              <a:t>18.09.2025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726490-DAF5-4BCE-B3B6-B8FDBF13AD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30434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726490-DAF5-4BCE-B3B6-B8FDBF13AD3C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53305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54E712-CD76-5CCE-A746-9B98556F70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22754604-880E-A9AE-4B08-D3B1EB9F690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BD689E43-E85A-AB7F-4FA9-5CFD1D1ACED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7A4D8A6-0608-F75D-4AD7-F5736685568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726490-DAF5-4BCE-B3B6-B8FDBF13AD3C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46733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F0113D-5173-5013-5A48-5665F6225C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B7CB9C46-D5A5-9BED-E352-944D696896B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A3E66A77-D15D-8F4D-D425-0209859075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E13804D-2F53-8554-9D93-242903952E4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726490-DAF5-4BCE-B3B6-B8FDBF13AD3C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48016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E0AD1C-583B-EBB0-9CE4-3980A1D9BB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2FD2B8A9-ABAA-3906-50FA-CED576D8AD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7904D8C3-3792-13A2-AA46-BDB5C5F09A2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5D9C6FE-F76A-749C-BE88-4ED35466F1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726490-DAF5-4BCE-B3B6-B8FDBF13AD3C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41143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9FD195-91A7-48A5-2E7F-9D46239659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B73C9566-782F-F737-C2C7-C02B04E0B46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0D36C548-9E5C-586D-CA91-5BECE204594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1B2BAF2-DF2A-5D36-965D-4EE0876A8B0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726490-DAF5-4BCE-B3B6-B8FDBF13AD3C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9459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4E5B96-2156-0E34-B119-E77B5EC7F1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D5F010CD-2399-613E-A952-B5F8E8B6382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F3813873-BED5-78DA-E66D-EDDC7E4FF3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F0D5928-5E16-CCB9-3DF7-626C13FD3E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726490-DAF5-4BCE-B3B6-B8FDBF13AD3C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72806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EBDE34-52AE-5BED-8263-78142103D3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490975F6-4642-42D5-E5AD-2CE1F18917A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31B13183-3661-07C8-864E-F0AE96431FE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620BAF3-E103-DE8C-F252-EAC793B2FEE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726490-DAF5-4BCE-B3B6-B8FDBF13AD3C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96320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ECBAF2-230C-2C6A-5D6D-3B3D3C9E3F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C30884B3-493C-1ABB-FC8E-384866C3CF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60610644-CCCF-894E-5D92-F326CCC3E3B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D33454B-9E05-E7F5-2F60-FA204A6E0AC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726490-DAF5-4BCE-B3B6-B8FDBF13AD3C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96932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AE8BF9-78DA-F0F7-CC50-9C078917E2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DA8A0A53-9F27-1877-CFB5-0266D9D8C1F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AA1AF67E-4984-D9A7-8D3D-4D1B56656A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DA0A719-2E1A-57AE-C9E2-C4064A7A2BD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726490-DAF5-4BCE-B3B6-B8FDBF13AD3C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971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EBE61C-7952-DBFD-47DF-3EAF0536A3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C7BE84BB-7795-85F4-5876-E3A5549CC87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FB9C49B8-B504-2368-C49B-523CF61A7D7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8DCF60C-E115-99D4-FD94-2DB9A032F88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726490-DAF5-4BCE-B3B6-B8FDBF13AD3C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72743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0F44FC-62D8-074A-FB7F-2BE91485A8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DCBAAF55-29B5-58EC-F938-CC49C6F94F7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9E6B7325-7970-4121-2D21-AAFE63337A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CDAF255-923F-8E4B-1030-E1376B290DD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726490-DAF5-4BCE-B3B6-B8FDBF13AD3C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25121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1655E8-1DF3-DF27-E058-C80255BF67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EB8E7E3-8399-468B-303C-0C54201FC6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D56F312-2E0A-FF16-9FFC-79949DD65E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7AC2A-9650-4799-A94B-8C097A24E530}" type="datetimeFigureOut">
              <a:rPr lang="ru-RU" smtClean="0"/>
              <a:t>18.09.2025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C916023-86AC-272D-603C-4BA8F8ABCF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9F6337F-194F-7AEB-80D8-008AC7C9D7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2EAD2-8F55-4615-B403-4D9F480209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97788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EB6565-94C0-2BB1-61F2-07C1DEA240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C31FE1A-599F-85B4-1E6C-C96638FB25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E01504F-E131-E233-5A58-322F8AB13A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7AC2A-9650-4799-A94B-8C097A24E530}" type="datetimeFigureOut">
              <a:rPr lang="ru-RU" smtClean="0"/>
              <a:t>18.09.2025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4EA582F-7154-4F08-115C-9AC6F084EF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BAB5DF2-0875-E624-9466-2B8231233B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2EAD2-8F55-4615-B403-4D9F480209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59464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EE782003-729A-E72C-8A8E-894D3EAC901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AFED1DE-998B-A24D-BFD1-737A89CD72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F981481-9F9B-DD59-8BAB-F90C381B85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7AC2A-9650-4799-A94B-8C097A24E530}" type="datetimeFigureOut">
              <a:rPr lang="ru-RU" smtClean="0"/>
              <a:t>18.09.2025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17FCA54-5A70-3397-6DDA-A6995DAAEF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EED86E4-6CB3-9202-661F-17B4BE47E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2EAD2-8F55-4615-B403-4D9F480209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33344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03463C-4349-EB5C-B32E-2503217F47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FF07748-EF15-17CE-9A83-CF462F6B0A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7C47BD7-A15E-18BC-7CC9-EC0F59A95D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7AC2A-9650-4799-A94B-8C097A24E530}" type="datetimeFigureOut">
              <a:rPr lang="ru-RU" smtClean="0"/>
              <a:t>18.09.2025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4EAC17A-19D7-3A22-1612-C9805E685F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4A90254-015A-3815-0791-9BED9B3F7F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2EAD2-8F55-4615-B403-4D9F480209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43791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7F51FDC-4A3D-F01B-EC0D-4C8137D2F3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799A959-3B8B-5765-104E-67B2881BAE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E106B47-95D9-41A8-17F2-563FA70C07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7AC2A-9650-4799-A94B-8C097A24E530}" type="datetimeFigureOut">
              <a:rPr lang="ru-RU" smtClean="0"/>
              <a:t>18.09.2025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642B77A-3221-83BD-63EA-BA910FC102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D8E117A-801B-6684-B4FB-1EFC4BE0A4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2EAD2-8F55-4615-B403-4D9F480209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36626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C15AEF-5A46-7201-FBD5-02010D47F9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56F3881-8725-F383-BBDC-9840B26004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468E1D6-3C68-0CA9-BF19-E67EC7D4FD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CF2F9C8-4D2A-DB75-5A7C-7ADDB1DBD6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7AC2A-9650-4799-A94B-8C097A24E530}" type="datetimeFigureOut">
              <a:rPr lang="ru-RU" smtClean="0"/>
              <a:t>18.09.2025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885D089-CD4E-317C-0A2A-EF4F14B36E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97ECDF4-765F-19EE-B661-DE857591F7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2EAD2-8F55-4615-B403-4D9F480209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48163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BA26A5-F230-42FC-0437-E2AC3B8815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6250BA8-BD96-17CA-5444-1A94DDB616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DEFD46A-2A4D-3BE6-EB43-FE977F7179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E4164E07-31E8-6C83-A0EF-A608449B3BB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AF824E7-3808-7FDE-D823-757E16807E0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B89B63A2-7C5D-BE3A-9917-33DB5107A0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7AC2A-9650-4799-A94B-8C097A24E530}" type="datetimeFigureOut">
              <a:rPr lang="ru-RU" smtClean="0"/>
              <a:t>18.09.2025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DE8EA772-F6E1-AD50-492A-5774F688A5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E12D174C-0A9D-85F2-FDD6-68E1F39020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2EAD2-8F55-4615-B403-4D9F480209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15641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E88E0A-D24E-BF51-3C74-B561A98691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6A2DF21F-4451-C0AB-471E-3DA32396E3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7AC2A-9650-4799-A94B-8C097A24E530}" type="datetimeFigureOut">
              <a:rPr lang="ru-RU" smtClean="0"/>
              <a:t>18.09.2025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96AAE958-38D9-7776-B5D7-C2E3D92511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4DD8854-B6EC-3168-47A8-62E3F7E3C0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2EAD2-8F55-4615-B403-4D9F480209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14582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25232BC4-C998-37D9-5BC2-0E5A0F98A8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7AC2A-9650-4799-A94B-8C097A24E530}" type="datetimeFigureOut">
              <a:rPr lang="ru-RU" smtClean="0"/>
              <a:t>18.09.2025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8530CD7-D5A7-FB7E-008A-9A5FF2660C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E6B0ED7-3B60-C867-D286-C5C04799C0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2EAD2-8F55-4615-B403-4D9F480209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5447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C7F5E1-6D97-E15F-54EC-143C0FCBD7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9157297-19A3-97EC-7F68-6170E76BE5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C9ADFB7-A7D2-7FDC-4820-5D65A493F2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CCB527D-45B6-B88F-E3C2-5C87A5EF46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7AC2A-9650-4799-A94B-8C097A24E530}" type="datetimeFigureOut">
              <a:rPr lang="ru-RU" smtClean="0"/>
              <a:t>18.09.2025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B32A571-90DD-8961-489D-65118A6C29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FDD7025-0A37-A2AF-176F-38872995C7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2EAD2-8F55-4615-B403-4D9F480209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52059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EA1578-4FBB-6FC5-8E08-A4201A8BD0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FEA9E18F-E034-C34A-1641-3E3175AFEA6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BD07E70-D3C3-00C4-742A-982C56A88E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026DC11-B10E-D3A3-FAAA-62C8024CEE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7AC2A-9650-4799-A94B-8C097A24E530}" type="datetimeFigureOut">
              <a:rPr lang="ru-RU" smtClean="0"/>
              <a:t>18.09.2025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FFA286C-8B85-55BA-37D8-DE4D675DB5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DF1FBAF-F0F1-9E80-F38E-586B5E03C6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2EAD2-8F55-4615-B403-4D9F480209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27228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B3F0F0-AA29-F5DF-AFD4-348BD65649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848CBBF-870B-6259-3FB7-A675A2452A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CA14C4A-530A-7E63-7D89-D3A79A2260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D7AC2A-9650-4799-A94B-8C097A24E530}" type="datetimeFigureOut">
              <a:rPr lang="ru-RU" smtClean="0"/>
              <a:t>18.09.2025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1ED8768-83F3-8433-B277-A0BCFFE5B9B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1D94F1D-EB96-C2A5-3376-EB10F12B2E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92EAD2-8F55-4615-B403-4D9F480209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00982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3BDE59-D32F-7620-5635-C8C6BF54DA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3648" y="646874"/>
            <a:ext cx="9144000" cy="4976685"/>
          </a:xfrm>
        </p:spPr>
        <p:txBody>
          <a:bodyPr>
            <a:normAutofit/>
          </a:bodyPr>
          <a:lstStyle/>
          <a:p>
            <a:br>
              <a:rPr lang="ru-RU" dirty="0"/>
            </a:br>
            <a:r>
              <a:rPr lang="ru-RU" dirty="0"/>
              <a:t> </a:t>
            </a:r>
            <a:br>
              <a:rPr lang="ru-RU" dirty="0"/>
            </a:br>
            <a:r>
              <a:rPr lang="ru-RU" dirty="0"/>
              <a:t> </a:t>
            </a:r>
            <a:br>
              <a:rPr lang="ru-RU" dirty="0"/>
            </a:br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75BFAB0-DA4E-E8CF-7EE2-23580E542D31}"/>
              </a:ext>
            </a:extLst>
          </p:cNvPr>
          <p:cNvSpPr txBox="1"/>
          <p:nvPr/>
        </p:nvSpPr>
        <p:spPr>
          <a:xfrm>
            <a:off x="1197864" y="1070509"/>
            <a:ext cx="9610344" cy="310854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ТИПОВОЙ АЛГОРИТМ </a:t>
            </a:r>
            <a:b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ВЗАИМОДЕЙСТВИЯ ПЕДАГОГОВ, </a:t>
            </a:r>
          </a:p>
          <a:p>
            <a:pPr algn="ctr"/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 И ОБЩЕСТВА </a:t>
            </a:r>
            <a:b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РАБОТЕ С ДЕТЬМИ С ОСОБЫМИ ОБРАЗОВАТЕЛЬНЫМИ ПОТРЕБНОСТЯМИ</a:t>
            </a:r>
            <a:b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(инструктивно-методическое письмо)</a:t>
            </a:r>
            <a:b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29676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B31814-1A5D-7360-6CE0-46D0DAB5E7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321ED0-C3DF-10BA-C14E-C7C082389F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Шаг №6.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индивидуального плана сопровождения (ИПС). Необходимо оформить персонализированную траекторию: адаптированную программу, формы контроля, поддержку и мероприятия по социализации, задать сроки и показатели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68F541C-6899-1763-5383-838D423574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4504" y="1533017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Ответственные: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классный руководитель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разрабатывает (сводит) ИПС;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психолог, социальный педагог и медик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включают в ИПС разделы по своему профилю;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учителя предметники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включают в ИПС меры по предметной адаптации и контролю;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заместитель директора по воспитательной работе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включает в ИПС воспитательные мероприятия и меры по социальной интеграции;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согласовывают ИПС;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заместитель директора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учебно-воспитательной работе утверждает ИПС.</a:t>
            </a:r>
          </a:p>
        </p:txBody>
      </p:sp>
    </p:spTree>
    <p:extLst>
      <p:ext uri="{BB962C8B-B14F-4D97-AF65-F5344CB8AC3E}">
        <p14:creationId xmlns:p14="http://schemas.microsoft.com/office/powerpoint/2010/main" val="37773916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B27DF8-CB7E-4F7B-C325-C6A063341F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9E43904-2544-080F-D65B-4890CF0BC0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Шаг №7.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ребенка с ООП адаптированными материалами учителями‑предметниками. Необходимо обеспечить доступность содержания и оценивания, фиксировать динамику и корректировать подходы, а также предупреждать академическую неуспеваемость.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C84D933-AE72-10C0-2B2A-0639BDA3FF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2208" y="1761617"/>
            <a:ext cx="10515600" cy="435133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Ответственные: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2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учителя‑предметники</a:t>
            </a:r>
            <a:r>
              <a:rPr lang="ru-RU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выполняют адаптацию и отчётность. Учителя адаптируют учебный материал и вносят изменения в учебный материал, задания, формы контроля и методы преподавания для конкретного ребёнка. Фиксирование этих изменений и результатов работы отмечаются в планах уроков, в индивидуальной образовательной программе или индивидуальном учебном плане, в электронном журнале или в отчётах для администрации или специалистов (психолога, дефектолога). То есть учителя предметники не просто «ведут уроки как обычно», а учитывают особые условия для конкретных учеников и документируют, что именно сделали;</a:t>
            </a:r>
          </a:p>
          <a:p>
            <a:r>
              <a:rPr lang="ru-RU" sz="2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классный руководитель</a:t>
            </a:r>
            <a:r>
              <a:rPr lang="ru-RU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собирает обратную связь; </a:t>
            </a:r>
          </a:p>
          <a:p>
            <a:r>
              <a:rPr lang="ru-RU" sz="2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заместитель директора по учебно-воспитательной работе</a:t>
            </a:r>
            <a:r>
              <a:rPr lang="ru-RU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контролирует качество и сроки; </a:t>
            </a:r>
          </a:p>
          <a:p>
            <a:r>
              <a:rPr lang="ru-RU" sz="2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заместитель директора по воспитательной работе</a:t>
            </a:r>
            <a:r>
              <a:rPr lang="ru-RU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обеспечивает согласованность с воспитательными задачами.</a:t>
            </a:r>
          </a:p>
          <a:p>
            <a:pPr marL="0" indent="0">
              <a:buNone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0007760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DF81DC-0A46-A23D-5AE1-A4F3F571A1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FAD786-7898-D600-575D-3F3AE4F2F8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Шаг №8.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Диагностика и коррекционные занятия специальных педагогов и психолога. Необходимо выявить эмоциональные и поведенческие факторы, влияющие на обучение, необходимо снизить тревожность и стресс, а также развивать навыки саморегуляции и коммуникации.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1003263-3561-6FB7-ED65-A66DFCBC8C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81073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Ответственные: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20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педагог‑психолог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 диагностику и занятия; </a:t>
            </a:r>
          </a:p>
          <a:p>
            <a:r>
              <a:rPr lang="ru-RU" sz="20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классный руководитель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информирует о динамике; </a:t>
            </a:r>
          </a:p>
          <a:p>
            <a:r>
              <a:rPr lang="ru-RU" sz="20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заместитель директора по воспитательной работе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интегрирует рекомендации психолога в воспитательную среду; </a:t>
            </a:r>
          </a:p>
          <a:p>
            <a:r>
              <a:rPr lang="ru-RU" sz="20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поддерживают ребенка дома.</a:t>
            </a:r>
          </a:p>
          <a:p>
            <a:pPr marL="0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8294813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4D15A5-8C70-DD7B-926C-E294F5EA50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C893AD-B9F2-6E4A-CF5C-1794AAC899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170878"/>
            <a:ext cx="11268456" cy="2124266"/>
          </a:xfrm>
        </p:spPr>
        <p:txBody>
          <a:bodyPr>
            <a:noAutofit/>
          </a:bodyPr>
          <a:lstStyle/>
          <a:p>
            <a:pPr algn="just"/>
            <a:r>
              <a:rPr lang="ru-RU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Шаг №9. </a:t>
            </a: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 бытовая поддержка семьи </a:t>
            </a:r>
            <a:r>
              <a:rPr lang="ru-RU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социальным педагогом.</a:t>
            </a: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Необходимо устранить внешние барьеры обучаемости, обеспечить доступ к мерам социальной поддержки и наладить взаимодействие с внешними службами. </a:t>
            </a:r>
            <a:br>
              <a:rPr lang="ru-RU" sz="1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«Ведение кейса» социальным педагогом – это сопровождение ребёнка, нуждающегося в социальной поддержке: специалист выясняет ситуацию, планирует, как помочь, координирует работу с учителями, психологом и другими службами, при необходимости организует поддержку – от бесплатного питания, одежды и учебных материалов до консультаций, помощи в семье и защиты прав ребёнка, следит за выполнением плана и ведёт документы, пока ситуация не стабилизируется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D8CF364-F44B-1932-1D68-7FAD7C1C93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18817"/>
            <a:ext cx="10515600" cy="43513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Ответственные: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социальный педагог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ведёт кейс;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классный руководитель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сообщает о своих наблюдениях и наблюдениях специалистов;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заместитель директора по воспитательной работе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участвует в решении социальных вопросов в рамках воспитательной работы;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предоставляют сведения.</a:t>
            </a:r>
          </a:p>
          <a:p>
            <a:pPr marL="0" indent="0">
              <a:buNone/>
            </a:pP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с Центром педагогической поддержки:</a:t>
            </a:r>
          </a:p>
          <a:p>
            <a:pPr marL="0" indent="0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разработка рекомендаций для родителей по созданию среды принятия и ресурсной поддержки семей, воспитывающих детей с ООП; </a:t>
            </a:r>
          </a:p>
          <a:p>
            <a:pPr marL="0" indent="0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проведение совместных мероприятий для поддержки семей и родителей воспитывающих детей с ООП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7358938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B34CD9-2A1C-981E-2871-C2006ED5CE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556F8B-339F-A863-B05E-672AE67A33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160" y="0"/>
            <a:ext cx="10515600" cy="1353312"/>
          </a:xfrm>
        </p:spPr>
        <p:txBody>
          <a:bodyPr>
            <a:normAutofit/>
          </a:bodyPr>
          <a:lstStyle/>
          <a:p>
            <a:pPr algn="just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Шаг №10.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Ограничения, рекомендации, контроль условий, осуществляемый медицинским работником организации образования. Необходимо защитить здоровье ребёнка, адаптировать нагрузку и условия; определить алгоритмы действий при обострениях.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F6206CF-4F41-DDE8-FE0F-253B5E4264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160" y="1289304"/>
            <a:ext cx="11341608" cy="49973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</a:t>
            </a:r>
            <a:r>
              <a:rPr lang="ru-RU" sz="2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медицинского работника 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это конкретные указания, как организовать обучение и пребывание ребёнка в школе с учётом его состояния здоровья, чтобы избежать вреда и обеспечить своевременную помощь. </a:t>
            </a:r>
          </a:p>
          <a:p>
            <a:pPr marL="0" indent="0">
              <a:buNone/>
            </a:pP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Они могут включать:</a:t>
            </a:r>
          </a:p>
          <a:p>
            <a:pPr marL="0" indent="0">
              <a:buNone/>
            </a:pP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ограничения по физической активности (освобождение от определённых упражнений, участие в облегчённой программе);</a:t>
            </a:r>
          </a:p>
          <a:p>
            <a:pPr marL="0" indent="0">
              <a:buNone/>
            </a:pP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особые условия пребывания (выбор места в классе, избегание переохлаждения, дополнительные перерывы);</a:t>
            </a:r>
          </a:p>
          <a:p>
            <a:pPr marL="0" indent="0">
              <a:buNone/>
            </a:pP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требования к питанию (специальная диета, исключение определённых продуктов);</a:t>
            </a:r>
          </a:p>
          <a:p>
            <a:pPr marL="0" indent="0">
              <a:buNone/>
            </a:pP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адаптацию учебной нагрузки (уменьшение объёма заданий, больше времени на контрольные);</a:t>
            </a:r>
          </a:p>
          <a:p>
            <a:pPr marL="0" indent="0">
              <a:buNone/>
            </a:pP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алгоритм действий при обострениях или ухудшении состояния.</a:t>
            </a:r>
          </a:p>
          <a:p>
            <a:pPr marL="0" indent="0">
              <a:buNone/>
            </a:pP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7621141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605AC3-5209-4D5E-3786-F8155A346E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FB2509C-8E29-445E-64FC-1A5A521333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896" y="0"/>
            <a:ext cx="11323320" cy="1508760"/>
          </a:xfrm>
        </p:spPr>
        <p:txBody>
          <a:bodyPr>
            <a:noAutofit/>
          </a:bodyPr>
          <a:lstStyle/>
          <a:p>
            <a:pPr algn="just"/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Шаг №11. 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комфортного взаимодействия ребенка с ООП с одноклассниками всеми членами команды. Необходимо информировать класс в тактичной форме о необходимых правилах поддержки и помощи, без раскрытия конфиденциальной информации. Рекомендуется обучать детей навыкам уважительного общения, организовать совместные, но безопасные для здоровья мероприятия, вовлекать одноклассников в помощь в учёбе и участии в школьных делах (при согласии ребёнка и</a:t>
            </a:r>
            <a:b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родителей). Обратить внимание на профилактику возможных конфликтов и проявлений дискриминации.</a:t>
            </a:r>
            <a:b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E24269B-9727-17C0-F1FC-CC66DE6659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08760"/>
            <a:ext cx="10515600" cy="5061395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Ответственные:</a:t>
            </a:r>
            <a:endParaRPr lang="ru-RU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9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медицинский работник</a:t>
            </a:r>
            <a:r>
              <a:rPr lang="ru-RU" sz="29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формулирует и обновляет рекомендации;</a:t>
            </a:r>
          </a:p>
          <a:p>
            <a:r>
              <a:rPr lang="ru-RU" sz="29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классный руководитель</a:t>
            </a:r>
            <a:r>
              <a:rPr lang="ru-RU" sz="29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обеспечивает их соблюдение, проводит беседы с классом, создаёт условия для безопасного взаимодействия;</a:t>
            </a:r>
          </a:p>
          <a:p>
            <a:r>
              <a:rPr lang="ru-RU" sz="29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учителя-предметники</a:t>
            </a:r>
            <a:r>
              <a:rPr lang="ru-RU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учитывают ограничения и поддерживают позитивную атмосферу;</a:t>
            </a:r>
          </a:p>
          <a:p>
            <a:r>
              <a:rPr lang="ru-RU" sz="29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педагог-психолог</a:t>
            </a:r>
            <a:r>
              <a:rPr lang="ru-RU" sz="29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помогает в обучении класса навыкам инклюзивного общения;</a:t>
            </a:r>
          </a:p>
          <a:p>
            <a:r>
              <a:rPr lang="ru-RU" sz="29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специальные педагоги 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оказывают специальную психолого-педагогическую поддержку; </a:t>
            </a:r>
          </a:p>
          <a:p>
            <a:r>
              <a:rPr lang="ru-RU" sz="29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заместитель директора по воспитательной работе</a:t>
            </a:r>
            <a:r>
              <a:rPr lang="ru-RU" sz="29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включает мероприятия в воспитательный план;</a:t>
            </a:r>
          </a:p>
          <a:p>
            <a:r>
              <a:rPr lang="ru-RU" sz="29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</a:t>
            </a:r>
            <a:r>
              <a:rPr lang="ru-RU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информируют о состоянии ребёнка и поддерживают подход к взаимодействию дома.</a:t>
            </a:r>
          </a:p>
          <a:p>
            <a:pPr marL="0" indent="0">
              <a:buNone/>
            </a:pPr>
            <a:r>
              <a:rPr lang="ru-RU" sz="29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Сопровождение педагогов Центрами психологической поддержки:</a:t>
            </a:r>
            <a:endParaRPr lang="ru-RU" sz="2900" u="sng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и проведение супервизии для педагогов-психологов, специальных педагогов, педагогов, работающих с детьми с ООП;</a:t>
            </a:r>
          </a:p>
          <a:p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разработка тематических классных часов и планов воспитательных мероприятий, направленных на формирование у обучающихся эмпатии и доброжелательного отношения к детям с ООП.</a:t>
            </a:r>
          </a:p>
          <a:p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квалификации педагогов организаций образования по профилактике насилия, травли (буллинга) в отношении детей с ОПП.</a:t>
            </a:r>
          </a:p>
          <a:p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9565086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094EC5-F76A-7890-C19D-58A6F15FAD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>
            <a:extLst>
              <a:ext uri="{FF2B5EF4-FFF2-40B4-BE49-F238E27FC236}">
                <a16:creationId xmlns:a16="http://schemas.microsoft.com/office/drawing/2014/main" id="{4D5895AF-03E0-AB32-C762-4B5C91FD26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801497"/>
            <a:ext cx="10515600" cy="4351338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endParaRPr lang="ru-RU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Шаг №12. 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Координация и журнал наблюдений классного руководителя. Необходимо связать всех участников, следить за исполнением ИПС, оперативно корректировать действия и формировать доказательную базу динамики.</a:t>
            </a:r>
            <a:b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Ответственные: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классный руководитель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 координатор и владелец журнала наблюдений/рекомендаций;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заместитель директора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учебно-воспитательной работе - куратор;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заместитель директора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воспитательной работе - координатор воспитательного направления.</a:t>
            </a:r>
          </a:p>
          <a:p>
            <a:pPr>
              <a:buFont typeface="Wingdings" panose="05000000000000000000" pitchFamily="2" charset="2"/>
              <a:buChar char="§"/>
            </a:pP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Шаг №13. 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Регулярные встречи. Необходимо </a:t>
            </a:r>
            <a:r>
              <a:rPr lang="ru-RU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обсуждать результаты и сложности, обновлять цели и стратегии, обучать родителей приёмам помощи дома и укреплять партнёрство «школа‑семья».</a:t>
            </a:r>
            <a:br>
              <a:rPr lang="ru-RU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Шаг №14. 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Оперативная связь. Необходимо </a:t>
            </a:r>
            <a:r>
              <a:rPr lang="ru-RU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быстро информировать о проблемах/успехах; согласовывать действия при внештатных ситуациях; поддерживать единые правила и режим.</a:t>
            </a:r>
            <a:br>
              <a:rPr lang="ru-RU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97099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6D3164-61EE-B15E-03A4-638FF65D3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>
            <a:extLst>
              <a:ext uri="{FF2B5EF4-FFF2-40B4-BE49-F238E27FC236}">
                <a16:creationId xmlns:a16="http://schemas.microsoft.com/office/drawing/2014/main" id="{3F6C8283-9DF4-E899-E5BB-8CFDF10BAC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0456" y="115696"/>
            <a:ext cx="10515600" cy="6550279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endParaRPr lang="ru-RU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ru-RU" sz="45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Шаг №15. </a:t>
            </a:r>
            <a:r>
              <a:rPr lang="ru-RU" sz="4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Ежемесячный сбор информации. Необходимо видеть динамику в обучении, поведении и здоровье; своевременно корректировать ИПС; фиксировать ресурсы/барьеры.</a:t>
            </a:r>
          </a:p>
          <a:p>
            <a:pPr marL="0" indent="0">
              <a:buNone/>
            </a:pPr>
            <a:r>
              <a:rPr lang="ru-RU" sz="45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Ответственные: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45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классный руководитель собирает и сводит;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45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учителя-предметники, психолог, социальный педагог и медицинский работник предоставляют отчёты;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45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заместитель директора по учебно-воспитательной работе - контролирует;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45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заместитель директора по воспитательной работе - оценивает воспитательные результаты.</a:t>
            </a:r>
          </a:p>
          <a:p>
            <a:pPr marL="0" indent="0">
              <a:buNone/>
            </a:pPr>
            <a:endParaRPr lang="ru-RU" sz="45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45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Шаг №16. </a:t>
            </a:r>
            <a:r>
              <a:rPr lang="ru-RU" sz="4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Промежуточный консилиум, мониторинг. Необходимо оценить прогресс по показателям, внести изменения в план сопровождения, подтвердить или пересмотреть цели и критерии. Мониторинг реализации достижений индивидуально-развивающей программы - отслеживание динамики развития, корректировка программы, повторная командная оценка. </a:t>
            </a:r>
          </a:p>
          <a:p>
            <a:pPr marL="0" indent="0">
              <a:buNone/>
            </a:pPr>
            <a:r>
              <a:rPr lang="ru-RU" sz="45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Ответственные: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45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классный руководитель инициирует и готовит материалы;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45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вся команда принимает решение и подписывает протокол;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45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заместитель директора по учебно-воспитательной работе утверждает корректировки.</a:t>
            </a:r>
          </a:p>
          <a:p>
            <a:pPr marL="0" indent="0">
              <a:buNone/>
            </a:pPr>
            <a:r>
              <a:rPr lang="ru-RU" sz="45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Шаг №17. </a:t>
            </a:r>
            <a:r>
              <a:rPr lang="ru-RU" sz="4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Финальный анализ года. Необходимо подвести итоги, сформировать рекомендации на следующий учебный год и обеспечить преемственность.</a:t>
            </a:r>
          </a:p>
          <a:p>
            <a:pPr marL="0" indent="0">
              <a:buNone/>
            </a:pPr>
            <a:r>
              <a:rPr lang="ru-RU" sz="45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Шаг №18. </a:t>
            </a:r>
            <a:r>
              <a:rPr lang="ru-RU" sz="4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Общественная поддержка и создание инклюзивной среды. Рекомендуется привлекать государственные и неправительственные организации, волонтёрские проекты, программы социальной адаптации, профилактика социальной дискриминации (буллинга), формирование позитивного отношения к поддержке детей с особыми образовательными потребностями.</a:t>
            </a:r>
          </a:p>
        </p:txBody>
      </p:sp>
    </p:spTree>
    <p:extLst>
      <p:ext uri="{BB962C8B-B14F-4D97-AF65-F5344CB8AC3E}">
        <p14:creationId xmlns:p14="http://schemas.microsoft.com/office/powerpoint/2010/main" val="1695768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2960D7-F5E5-82E2-8673-B392A9DB5B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002060"/>
                </a:solidFill>
              </a:rPr>
              <a:t>ОБЩИЕ РЕКОМЕНДАЦИИ:</a:t>
            </a:r>
            <a:br>
              <a:rPr lang="ru-RU" dirty="0">
                <a:solidFill>
                  <a:srgbClr val="002060"/>
                </a:solidFill>
              </a:rPr>
            </a:b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8BD7282-21FD-007E-0014-1C3188E043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67257"/>
            <a:ext cx="10515600" cy="4351338"/>
          </a:xfrm>
        </p:spPr>
        <p:txBody>
          <a:bodyPr>
            <a:normAutofit fontScale="92500"/>
          </a:bodyPr>
          <a:lstStyle/>
          <a:p>
            <a:pPr lvl="0"/>
            <a:r>
              <a:rPr lang="ru-RU" dirty="0">
                <a:solidFill>
                  <a:srgbClr val="C00000"/>
                </a:solidFill>
              </a:rPr>
              <a:t>Усиление координации: </a:t>
            </a:r>
            <a:r>
              <a:rPr lang="ru-RU" dirty="0"/>
              <a:t>назначить координатора или группу для установления постоянной связи между педагогами, родителями и представителями общества;</a:t>
            </a:r>
          </a:p>
          <a:p>
            <a:pPr lvl="0"/>
            <a:r>
              <a:rPr lang="ru-RU" dirty="0">
                <a:solidFill>
                  <a:srgbClr val="C00000"/>
                </a:solidFill>
              </a:rPr>
              <a:t>Уточнение ИПР: </a:t>
            </a:r>
            <a:r>
              <a:rPr lang="ru-RU" dirty="0"/>
              <a:t>индивидуальный образовательный план должен регулярно обновляться в соответствии с динамикой развития ребёнка;</a:t>
            </a:r>
          </a:p>
          <a:p>
            <a:pPr lvl="0"/>
            <a:r>
              <a:rPr lang="ru-RU" dirty="0">
                <a:solidFill>
                  <a:srgbClr val="C00000"/>
                </a:solidFill>
              </a:rPr>
              <a:t>Систематизация общественных ресурсов: </a:t>
            </a:r>
            <a:r>
              <a:rPr lang="ru-RU" dirty="0"/>
              <a:t>установление постоянного партнёрства с НПО, волонтёрами и местными органами власти для стабилизации дополнительных источников поддержки;</a:t>
            </a:r>
          </a:p>
          <a:p>
            <a:pPr lvl="0"/>
            <a:r>
              <a:rPr lang="ru-RU" dirty="0">
                <a:solidFill>
                  <a:srgbClr val="C00000"/>
                </a:solidFill>
              </a:rPr>
              <a:t>Информационная открытость: </a:t>
            </a:r>
            <a:r>
              <a:rPr lang="ru-RU" dirty="0"/>
              <a:t>информирование всех участников о целях и методах образовательного процесса.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456250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4A6CE8-4316-5C45-0272-78B3CAA5F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84AC41-D1E5-037C-9C95-7A6D66C8AC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2829"/>
            <a:ext cx="10515600" cy="1325563"/>
          </a:xfrm>
        </p:spPr>
        <p:txBody>
          <a:bodyPr>
            <a:normAutofit fontScale="90000"/>
          </a:bodyPr>
          <a:lstStyle/>
          <a:p>
            <a:br>
              <a:rPr lang="ru-RU" b="1" dirty="0">
                <a:solidFill>
                  <a:srgbClr val="002060"/>
                </a:solidFill>
              </a:rPr>
            </a:br>
            <a:r>
              <a:rPr lang="ru-RU" b="1" dirty="0">
                <a:solidFill>
                  <a:srgbClr val="002060"/>
                </a:solidFill>
              </a:rPr>
              <a:t>РЕКОМЕНДАЦИИ ДЛЯ ПЕДАГОГОВ:</a:t>
            </a:r>
            <a:br>
              <a:rPr lang="ru-RU" b="1" dirty="0">
                <a:solidFill>
                  <a:srgbClr val="002060"/>
                </a:solidFill>
              </a:rPr>
            </a:br>
            <a:br>
              <a:rPr lang="ru-RU" dirty="0">
                <a:solidFill>
                  <a:srgbClr val="002060"/>
                </a:solidFill>
              </a:rPr>
            </a:b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A627B63-B5B9-8451-F5AA-204C13D678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ru-RU" dirty="0">
                <a:solidFill>
                  <a:srgbClr val="C00000"/>
                </a:solidFill>
              </a:rPr>
              <a:t>Индивидуальный подход: </a:t>
            </a:r>
            <a:r>
              <a:rPr lang="ru-RU" dirty="0"/>
              <a:t>адаптация содержания уроков, заданий и форм оценки в соответствии с потребностями и возможностями ребёнка;</a:t>
            </a:r>
          </a:p>
          <a:p>
            <a:pPr lvl="0"/>
            <a:r>
              <a:rPr lang="ru-RU" dirty="0">
                <a:solidFill>
                  <a:srgbClr val="C00000"/>
                </a:solidFill>
              </a:rPr>
              <a:t>Создание инклюзивной среды: </a:t>
            </a:r>
            <a:r>
              <a:rPr lang="ru-RU" dirty="0"/>
              <a:t>обеспечение условий, при которых все учащиеся чувствуют себя в безопасности и принятыми, формирование положительной атмосферы в классе;</a:t>
            </a:r>
          </a:p>
          <a:p>
            <a:pPr lvl="0"/>
            <a:r>
              <a:rPr lang="ru-RU" dirty="0">
                <a:solidFill>
                  <a:srgbClr val="C00000"/>
                </a:solidFill>
              </a:rPr>
              <a:t>Профессиональное развитие: </a:t>
            </a:r>
            <a:r>
              <a:rPr lang="ru-RU" dirty="0"/>
              <a:t>регулярное повышение квалификации по обучению и развитию детей с особыми образовательными потребностями;</a:t>
            </a:r>
          </a:p>
          <a:p>
            <a:pPr lvl="0"/>
            <a:r>
              <a:rPr lang="ru-RU" dirty="0">
                <a:solidFill>
                  <a:srgbClr val="C00000"/>
                </a:solidFill>
              </a:rPr>
              <a:t>Партнёрство с родителями: </a:t>
            </a:r>
            <a:r>
              <a:rPr lang="ru-RU" dirty="0"/>
              <a:t>ведение открытого диалога, консультирование, организация совместных мероприятий (мастер-классы, круглые столы, тренинги, семинары, коучинг, курсы и т.д.).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393097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9CA8F7E-CD6D-3992-D035-4A4B934877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Правовая база для разработки Типового алгоритма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237C693-DB8C-0B5F-4EE8-F53B2A293F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 Республики Казахстан «Об образовании»;</a:t>
            </a:r>
          </a:p>
          <a:p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 Республики Казахстан «О правах ребёнка в Республике Казахстан»;</a:t>
            </a:r>
          </a:p>
          <a:p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Концепция развития дошкольного, среднего, технического и профессионального образования Республики Казахстан на 2023 – 2029 годы, утвержденная Постановлением Правительства Республики Казахстан от 28 марта 2023 года № 249; </a:t>
            </a:r>
          </a:p>
          <a:p>
            <a:pPr lvl="0"/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деятельности службы психолого-педагогического сопровождения в организациях образования, утвержденные Приказом Министра образования и просвещения Республики Казахстан от 29 апреля 2025 года № 92;</a:t>
            </a:r>
          </a:p>
          <a:p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Типовые правила деятельности организаций образования соответствующих типов и видов, за исключением организаций высшего и послевузовского образования, утвержденные Приказом Министра просвещения Республики Казахстан от 31 августа 2022 года № 385</a:t>
            </a:r>
          </a:p>
          <a:p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 о классном руководстве в организациях среднего образования, утвержденное приказом Министра образования и науки Республики Казахстан от 12 января 2016 года № 18, а также другие нормативные правовые акты.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546222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AE12B1-552C-741C-5761-6B4BA12371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97BCAD-115B-70AF-5808-8C4C79F625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2829"/>
            <a:ext cx="10515600" cy="1325563"/>
          </a:xfrm>
        </p:spPr>
        <p:txBody>
          <a:bodyPr>
            <a:normAutofit fontScale="90000"/>
          </a:bodyPr>
          <a:lstStyle/>
          <a:p>
            <a:br>
              <a:rPr lang="ru-RU" b="1" dirty="0">
                <a:solidFill>
                  <a:srgbClr val="002060"/>
                </a:solidFill>
              </a:rPr>
            </a:br>
            <a:r>
              <a:rPr lang="ru-RU" b="1" dirty="0">
                <a:solidFill>
                  <a:srgbClr val="002060"/>
                </a:solidFill>
              </a:rPr>
              <a:t>РЕКОМЕНДАЦИИ ДЛЯ РОДИТЕЛЕЙ:</a:t>
            </a:r>
            <a:br>
              <a:rPr lang="ru-RU" b="1" dirty="0">
                <a:solidFill>
                  <a:srgbClr val="002060"/>
                </a:solidFill>
              </a:rPr>
            </a:b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A023C0C-5BDB-B358-CA9F-46A01AA664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ru-RU" dirty="0"/>
              <a:t>Участвовать в школьной жизни, собраниях, семинарах, проектах и мероприятиях, направленных на пропаганду инклюзивной культуры;</a:t>
            </a:r>
          </a:p>
          <a:p>
            <a:pPr lvl="0"/>
            <a:r>
              <a:rPr lang="ru-RU" dirty="0"/>
              <a:t>Оказывать поддержку ребёнку дома в учёбе, поведении и развитии социальных навыков;</a:t>
            </a:r>
          </a:p>
          <a:p>
            <a:pPr lvl="0"/>
            <a:r>
              <a:rPr lang="ru-RU" dirty="0"/>
              <a:t>Предоставлять педагогам точную информацию о поведении, интересах и особенностях развития ребёнка.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8016798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376717-4020-F98F-9E71-D5A97AFCBA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99A922-30AE-2D6C-7257-C98B6AAEDB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2829"/>
            <a:ext cx="10515600" cy="1325563"/>
          </a:xfrm>
        </p:spPr>
        <p:txBody>
          <a:bodyPr>
            <a:normAutofit fontScale="90000"/>
          </a:bodyPr>
          <a:lstStyle/>
          <a:p>
            <a:br>
              <a:rPr lang="ru-RU" b="1" dirty="0">
                <a:solidFill>
                  <a:srgbClr val="002060"/>
                </a:solidFill>
              </a:rPr>
            </a:br>
            <a:r>
              <a:rPr lang="ru-RU" b="1" dirty="0">
                <a:solidFill>
                  <a:srgbClr val="002060"/>
                </a:solidFill>
              </a:rPr>
              <a:t>РЕКОМЕНДАЦИИ ДЛЯ ПРЕДСТАВИТЕЛЕЙ ОБЩЕСТВА:</a:t>
            </a:r>
            <a:br>
              <a:rPr lang="ru-RU" b="1" dirty="0">
                <a:solidFill>
                  <a:srgbClr val="002060"/>
                </a:solidFill>
              </a:rPr>
            </a:b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F06B98A-DF01-683C-7E3D-B90AE271A5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buNone/>
            </a:pPr>
            <a:r>
              <a:rPr lang="ru-RU" dirty="0"/>
              <a:t>•	Ресурсная поддержка: помощь школам материальными, информационными и кадровыми ресурсами;</a:t>
            </a:r>
          </a:p>
          <a:p>
            <a:pPr marL="0" lvl="0" indent="0">
              <a:buNone/>
            </a:pPr>
            <a:r>
              <a:rPr lang="ru-RU" dirty="0"/>
              <a:t>•	Пропаганда идеи инклюзивности: разъяснение важности инклюзивного образования через СМИ и социальные сети;</a:t>
            </a:r>
          </a:p>
          <a:p>
            <a:pPr marL="0" lvl="0" indent="0">
              <a:buNone/>
            </a:pPr>
            <a:r>
              <a:rPr lang="ru-RU" dirty="0"/>
              <a:t>•	Привлечение волонтёров: вовлечение волонтёров в работу с детьми с особыми образовательными потребностями;</a:t>
            </a:r>
          </a:p>
          <a:p>
            <a:pPr marL="0" lvl="0" indent="0">
              <a:buNone/>
            </a:pPr>
            <a:r>
              <a:rPr lang="ru-RU" dirty="0"/>
              <a:t>•	Местное партнёрство: заключение меморандумов с школами и создание механизмов постоянной поддержки.</a:t>
            </a:r>
          </a:p>
          <a:p>
            <a:pPr lvl="0"/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077526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694B7E8-77F2-E925-DEE9-D0827B9D152E}"/>
              </a:ext>
            </a:extLst>
          </p:cNvPr>
          <p:cNvSpPr txBox="1"/>
          <p:nvPr/>
        </p:nvSpPr>
        <p:spPr>
          <a:xfrm>
            <a:off x="418213" y="864331"/>
            <a:ext cx="11355573" cy="35761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buNone/>
            </a:pPr>
            <a:r>
              <a:rPr lang="ru-RU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Типовой алгоритм 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предназначен для </a:t>
            </a:r>
            <a:r>
              <a:rPr lang="ru-RU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администрации школы, классных руководителей, учителей-предметников, педагогов-психологов, социальных педагогов, медицинских работников, заместителей директора по учебно-воспитательной и воспитательной работе, а также для родителей (законных представителей).</a:t>
            </a:r>
          </a:p>
          <a:p>
            <a:pPr indent="450215" algn="just">
              <a:lnSpc>
                <a:spcPct val="115000"/>
              </a:lnSpc>
              <a:buNone/>
            </a:pP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Документ носит </a:t>
            </a:r>
            <a:r>
              <a:rPr lang="ru-RU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рекомендательный характер 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 может быть </a:t>
            </a:r>
            <a:r>
              <a:rPr lang="ru-RU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адаптирован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в зависимости от конкретных условий образовательной организации, особенностей ребёнка и нормативно-правовой базы.</a:t>
            </a:r>
          </a:p>
          <a:p>
            <a:pPr indent="450215"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основе Типового алгоритма разрабатывается </a:t>
            </a:r>
            <a:r>
              <a:rPr lang="ru-RU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Алгоритм организации образования</a:t>
            </a:r>
            <a:r>
              <a:rPr lang="ru-RU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b="1" i="1" dirty="0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Алгоритм взаимодействия классного руководителя с родителями и специалистами при работе с детьми с особыми образовательными потребностями</a:t>
            </a:r>
            <a:r>
              <a:rPr lang="ru-RU" b="1" i="1" dirty="0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утверждается приказом первого руководителя и включается в Положение о сопровождении обучающихся с ООП или в План инклюзивной работы организации образования. </a:t>
            </a:r>
            <a:endParaRPr lang="ru-RU" b="1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34500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8C533AC-A0BF-D72D-9D78-22546148A7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8784" y="371728"/>
            <a:ext cx="10515600" cy="5928487"/>
          </a:xfrm>
        </p:spPr>
        <p:txBody>
          <a:bodyPr>
            <a:normAutofit fontScale="77500" lnSpcReduction="20000"/>
          </a:bodyPr>
          <a:lstStyle/>
          <a:p>
            <a:r>
              <a:rPr lang="ru-RU" sz="29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 педагоги и специалисты 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знакомятся с документом </a:t>
            </a:r>
            <a:r>
              <a:rPr lang="ru-RU" sz="29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 роспись.</a:t>
            </a:r>
          </a:p>
          <a:p>
            <a:r>
              <a:rPr lang="ru-RU" sz="29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Классный руководитель и специалисты 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действуют по пунктам алгоритма – </a:t>
            </a:r>
            <a:r>
              <a:rPr lang="ru-RU" sz="29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выявления информации до итогового анализа года.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Каждый шаг фиксируется в </a:t>
            </a:r>
            <a:r>
              <a:rPr lang="ru-RU" sz="29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установленной документации 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(журнал наблюдений, протоколы консилиумов, отчёты).</a:t>
            </a:r>
          </a:p>
          <a:p>
            <a:r>
              <a:rPr lang="ru-RU" sz="29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Заместитель директора по учебно-воспитательной работе 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координатор инклюзивного образования использует алгоритм для обучения новых сотрудников, чтобы обеспечить единый подход.</a:t>
            </a:r>
          </a:p>
          <a:p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 организации образования </a:t>
            </a:r>
            <a:r>
              <a:rPr lang="ru-RU" sz="29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используется при взаимодействии с родителями, психолого-медико-педагогическими консультациями (ПМПК), органами социальной защиты и медицинскими учреждениями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как подтверждение системности работы школы.</a:t>
            </a:r>
          </a:p>
          <a:p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необходимости Алгоритм организации образования</a:t>
            </a:r>
            <a:r>
              <a:rPr lang="ru-RU" sz="2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корректируется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 учётом возраста ребёнка, особенностей его образовательных потребностей и ресурсов школы, </a:t>
            </a:r>
            <a:r>
              <a:rPr lang="ru-RU" sz="29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сохраняя при этом общую структуру и логику действий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 может быть включен в </a:t>
            </a:r>
            <a:r>
              <a:rPr lang="ru-RU" sz="29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внутреннего распорядка согласно требованиям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пп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1) и 2) пункта 6 Типовых правил внутреннего распорядка организаций образования, утвержденных приказом Министра просвещения Республики Казахстан от 28 августа 2024 года № 227.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387276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E11026-D08B-0E25-847D-389E8C59C6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600" b="1" dirty="0">
                <a:solidFill>
                  <a:srgbClr val="C00000"/>
                </a:solidFill>
              </a:rPr>
              <a:t>Шаг № 1. </a:t>
            </a:r>
            <a:r>
              <a:rPr lang="ru-RU" sz="1600" b="1" dirty="0">
                <a:solidFill>
                  <a:srgbClr val="002060"/>
                </a:solidFill>
              </a:rPr>
              <a:t>Получение данных о ребёнке с ООП. Необходимо подтвердить наличие и специфику образовательных потребностей, определить правовые основания и границы адаптаций, собрать исходные данные для планирования поддержки, а именно: заключение ПМПК, медицинские документы, сведения от родителей, информация от психолога и социального педагога.</a:t>
            </a:r>
            <a:br>
              <a:rPr lang="ru-RU" sz="1600" b="1" dirty="0">
                <a:solidFill>
                  <a:srgbClr val="002060"/>
                </a:solidFill>
              </a:rPr>
            </a:br>
            <a:endParaRPr lang="ru-RU" sz="1600" b="1" dirty="0">
              <a:solidFill>
                <a:srgbClr val="00206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0755ADE-DA46-D057-BB48-A9DBCA6264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b="1" dirty="0">
                <a:solidFill>
                  <a:srgbClr val="002060"/>
                </a:solidFill>
              </a:rPr>
              <a:t>Ответственные:</a:t>
            </a:r>
            <a:r>
              <a:rPr lang="ru-RU" dirty="0">
                <a:solidFill>
                  <a:srgbClr val="002060"/>
                </a:solidFill>
              </a:rPr>
              <a:t> </a:t>
            </a:r>
          </a:p>
          <a:p>
            <a:r>
              <a:rPr lang="ru-RU" sz="2600" i="1" dirty="0">
                <a:solidFill>
                  <a:srgbClr val="002060"/>
                </a:solidFill>
              </a:rPr>
              <a:t>заместитель директора по учебно-воспитательной работе</a:t>
            </a:r>
            <a:r>
              <a:rPr lang="ru-RU" sz="2600" dirty="0">
                <a:solidFill>
                  <a:srgbClr val="002060"/>
                </a:solidFill>
              </a:rPr>
              <a:t> осуществляет общую координацию;</a:t>
            </a:r>
          </a:p>
          <a:p>
            <a:r>
              <a:rPr lang="ru-RU" sz="2600" i="1" dirty="0">
                <a:solidFill>
                  <a:srgbClr val="002060"/>
                </a:solidFill>
              </a:rPr>
              <a:t>классный руководитель</a:t>
            </a:r>
            <a:r>
              <a:rPr lang="ru-RU" sz="2600" dirty="0">
                <a:solidFill>
                  <a:srgbClr val="002060"/>
                </a:solidFill>
              </a:rPr>
              <a:t> координирует сбор сведений об обучающемся;</a:t>
            </a:r>
          </a:p>
          <a:p>
            <a:r>
              <a:rPr lang="ru-RU" sz="2600" i="1" dirty="0">
                <a:solidFill>
                  <a:srgbClr val="002060"/>
                </a:solidFill>
              </a:rPr>
              <a:t>родители </a:t>
            </a:r>
            <a:r>
              <a:rPr lang="ru-RU" sz="2600" dirty="0">
                <a:solidFill>
                  <a:srgbClr val="002060"/>
                </a:solidFill>
              </a:rPr>
              <a:t>предоставляют документы о ребенке;</a:t>
            </a:r>
          </a:p>
          <a:p>
            <a:r>
              <a:rPr lang="ru-RU" sz="2600" i="1" dirty="0">
                <a:solidFill>
                  <a:srgbClr val="002060"/>
                </a:solidFill>
              </a:rPr>
              <a:t>медицинский работник</a:t>
            </a:r>
            <a:r>
              <a:rPr lang="ru-RU" sz="2600" dirty="0">
                <a:solidFill>
                  <a:srgbClr val="002060"/>
                </a:solidFill>
              </a:rPr>
              <a:t> проверяет или сверяет документы по медицинским показаниям;</a:t>
            </a:r>
          </a:p>
          <a:p>
            <a:r>
              <a:rPr lang="ru-RU" sz="2600" i="1" dirty="0">
                <a:solidFill>
                  <a:srgbClr val="002060"/>
                </a:solidFill>
              </a:rPr>
              <a:t>специальные педагог, психолог и социальный педагог</a:t>
            </a:r>
            <a:r>
              <a:rPr lang="ru-RU" sz="2600" dirty="0">
                <a:solidFill>
                  <a:srgbClr val="002060"/>
                </a:solidFill>
              </a:rPr>
              <a:t> предоставляют итоги диагностики, акты обследования ЖБУ и др.; </a:t>
            </a:r>
          </a:p>
          <a:p>
            <a:r>
              <a:rPr lang="ru-RU" sz="2600" i="1" dirty="0">
                <a:solidFill>
                  <a:srgbClr val="002060"/>
                </a:solidFill>
              </a:rPr>
              <a:t>секретарь или делопроизводитель</a:t>
            </a:r>
            <a:r>
              <a:rPr lang="ru-RU" sz="2600" dirty="0">
                <a:solidFill>
                  <a:srgbClr val="002060"/>
                </a:solidFill>
              </a:rPr>
              <a:t> ведет учёт данных.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814678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518EF5-A789-F132-CEFE-BC80DD0505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AB36F4-7C39-4B15-09E4-95A15AF0BD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Шаг №2. </a:t>
            </a: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Регистрация информации в личном деле ученика (конфиденциально). Необходимо обеспечить законный и безопасный доступ к данным, а также сформировать официальную основу для индивидуального сопровождения; исключить утрату и искажение информации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19E79BF-CAA9-91AF-2435-436E599A25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Ответственные: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классный руководитель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инициирует; </a:t>
            </a:r>
          </a:p>
          <a:p>
            <a:r>
              <a:rPr lang="ru-RU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секретарь или делопроизводитель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оформляет и хранит; </a:t>
            </a:r>
          </a:p>
          <a:p>
            <a:r>
              <a:rPr lang="ru-RU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заместитель директора по учебно-воспитательной работе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контролирует режим доступа; </a:t>
            </a:r>
          </a:p>
          <a:p>
            <a:r>
              <a:rPr lang="ru-RU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заместитель директора по воспитательной работе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получает сводную информацию для воспитательных мероприятий</a:t>
            </a:r>
          </a:p>
        </p:txBody>
      </p:sp>
    </p:spTree>
    <p:extLst>
      <p:ext uri="{BB962C8B-B14F-4D97-AF65-F5344CB8AC3E}">
        <p14:creationId xmlns:p14="http://schemas.microsoft.com/office/powerpoint/2010/main" val="5571237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A1C7B1-C2A8-72F1-B3B5-497EC054CB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7F0D3B-C596-DA96-052E-D946640F75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Шаг №3. </a:t>
            </a: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Оповещение педагогов о необходимости учёта ООП. Необходимо своевременно адаптировать требования и методы, предупредить риски перегрузки, синхронизировать работу учителей-предметников, службы сопровождения и воспитательных мероприятий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28588F3-1CAB-3139-3943-B634E5599C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Ответственные: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классный руководитель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информирует учителей-предметников и других сотрудников школы;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заместитель директора по учебно-воспитательной работе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фиксирует в плане и приказе;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заместитель директора по воспитательной работе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обеспечивает включение в воспитательные планы;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учителя предметники, психолог, социальный педагог, медик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принимают к исполнению.</a:t>
            </a:r>
          </a:p>
        </p:txBody>
      </p:sp>
    </p:spTree>
    <p:extLst>
      <p:ext uri="{BB962C8B-B14F-4D97-AF65-F5344CB8AC3E}">
        <p14:creationId xmlns:p14="http://schemas.microsoft.com/office/powerpoint/2010/main" val="37551368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6F8D4A-3A1A-8E32-0B1C-1DFF4C1AA5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7EFFB9-3CD0-CAD1-F6EC-8C3DBF369A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4504" y="392557"/>
            <a:ext cx="10515600" cy="1325563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Шаг №4.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Служба психолого-педагогического сопровождения детей с особыми образовательными потребностями (далее - Служба). Необходимо закрепить роли и зоны ответственности, обеспечить регулярную коммуникацию и ускорить принятие решений по ребёнку.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4BF96C4-3DC7-0BC9-0C6C-8AB9F8156A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4504" y="1718120"/>
            <a:ext cx="10515600" cy="435133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Служба формируется в соответствии с </a:t>
            </a:r>
            <a:r>
              <a:rPr lang="ru-RU" sz="20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Приказом Министра просвещения РК </a:t>
            </a:r>
          </a:p>
          <a:p>
            <a:pPr marL="0" indent="0">
              <a:buNone/>
            </a:pPr>
            <a:r>
              <a:rPr lang="ru-RU" sz="20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29 апреля 2025 года № 92.</a:t>
            </a:r>
          </a:p>
          <a:p>
            <a:pPr marL="0" indent="0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 Службы: </a:t>
            </a:r>
          </a:p>
          <a:p>
            <a:pPr>
              <a:buFontTx/>
              <a:buChar char="-"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заместители руководителей, педагоги-психологи, социальные педагоги, специальные педагоги, педагоги-ассистенты, педагоги-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профориентаторы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утверждаемой руководителем организации образования</a:t>
            </a:r>
            <a:r>
              <a:rPr lang="ru-RU" sz="2400" b="1" dirty="0"/>
              <a:t>. </a:t>
            </a:r>
          </a:p>
          <a:p>
            <a:pPr>
              <a:buFontTx/>
              <a:buChar char="-"/>
            </a:pP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 утверждается </a:t>
            </a:r>
            <a:r>
              <a:rPr lang="ru-RU" sz="2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руководителем организации образования. </a:t>
            </a:r>
          </a:p>
          <a:p>
            <a:pPr marL="0" indent="0">
              <a:buNone/>
            </a:pPr>
            <a:r>
              <a:rPr lang="ru-RU" sz="2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Диагностика и психолого-педагогическое сопровождение ребенка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проводятся </a:t>
            </a:r>
          </a:p>
          <a:p>
            <a:pPr marL="0" indent="0">
              <a:buNone/>
            </a:pPr>
            <a:r>
              <a:rPr lang="ru-RU" sz="2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письменного согласия родителей или иных законных представителей. </a:t>
            </a:r>
          </a:p>
          <a:p>
            <a:pPr marL="0" indent="0">
              <a:buNone/>
            </a:pP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Совместное обсуждение результатов с родителями, при желании, другими значимыми лицами.</a:t>
            </a:r>
          </a:p>
          <a:p>
            <a:pPr marL="0" indent="0">
              <a:buNone/>
            </a:pP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рамках психолого-педагогического сопровождения предусматривается помощь родителям или иным законным представителям в вопросах воспитания и развития обучающихся с особыми образовательными потребностями.</a:t>
            </a:r>
          </a:p>
          <a:p>
            <a:pPr marL="0" indent="0">
              <a:buNone/>
            </a:pP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9908691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D50233-2277-4561-7E7D-276E20A499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F7C35E2-E806-F339-EDCB-959FD76A87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624" y="207454"/>
            <a:ext cx="11353800" cy="1325563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Шаг №5.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консилиума (или педагогического совета школы по конкретному ребёнку). Необходимо совместно проанализировать сильные стороны и трудности, определить приоритеты и риски, согласовать форматы и методы поддержки и критерии успеха</a:t>
            </a: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51DD820-56A2-EC3E-4322-89C55AE413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4504" y="1533017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Ответственные: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заместитель директора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учебно-воспитательной работе координирует работу;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классный руководитель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инициирует и ведёт протокол;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вносит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педагогические рекомендации;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социальный педагог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представляет социальный контекст и ресурсы;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медицинский работник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дает информацию об ограничениях и допусках;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учителя-предметники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готовят рекомендации по учебной адаптации;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заместитель директора по воспитательной работе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интегрирует воспитательные меры.</a:t>
            </a:r>
          </a:p>
        </p:txBody>
      </p:sp>
    </p:spTree>
    <p:extLst>
      <p:ext uri="{BB962C8B-B14F-4D97-AF65-F5344CB8AC3E}">
        <p14:creationId xmlns:p14="http://schemas.microsoft.com/office/powerpoint/2010/main" val="71265395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</TotalTime>
  <Words>2390</Words>
  <Application>Microsoft Office PowerPoint</Application>
  <PresentationFormat>Широкоэкранный</PresentationFormat>
  <Paragraphs>164</Paragraphs>
  <Slides>21</Slides>
  <Notes>11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7" baseType="lpstr">
      <vt:lpstr>Arial</vt:lpstr>
      <vt:lpstr>Calibri</vt:lpstr>
      <vt:lpstr>Calibri Light</vt:lpstr>
      <vt:lpstr>Times New Roman</vt:lpstr>
      <vt:lpstr>Wingdings</vt:lpstr>
      <vt:lpstr>Тема Office</vt:lpstr>
      <vt:lpstr>     </vt:lpstr>
      <vt:lpstr>Правовая база для разработки Типового алгоритма</vt:lpstr>
      <vt:lpstr>Презентация PowerPoint</vt:lpstr>
      <vt:lpstr>Презентация PowerPoint</vt:lpstr>
      <vt:lpstr>Шаг № 1. Получение данных о ребёнке с ООП. Необходимо подтвердить наличие и специфику образовательных потребностей, определить правовые основания и границы адаптаций, собрать исходные данные для планирования поддержки, а именно: заключение ПМПК, медицинские документы, сведения от родителей, информация от психолога и социального педагога. </vt:lpstr>
      <vt:lpstr>Шаг №2. Регистрация информации в личном деле ученика (конфиденциально). Необходимо обеспечить законный и безопасный доступ к данным, а также сформировать официальную основу для индивидуального сопровождения; исключить утрату и искажение информации</vt:lpstr>
      <vt:lpstr>Шаг №3. Оповещение педагогов о необходимости учёта ООП. Необходимо своевременно адаптировать требования и методы, предупредить риски перегрузки, синхронизировать работу учителей-предметников, службы сопровождения и воспитательных мероприятий</vt:lpstr>
      <vt:lpstr>Шаг №4. Служба психолого-педагогического сопровождения детей с особыми образовательными потребностями (далее - Служба). Необходимо закрепить роли и зоны ответственности, обеспечить регулярную коммуникацию и ускорить принятие решений по ребёнку. </vt:lpstr>
      <vt:lpstr>Шаг №5. Проведение консилиума (или педагогического совета школы по конкретному ребёнку). Необходимо совместно проанализировать сильные стороны и трудности, определить приоритеты и риски, согласовать форматы и методы поддержки и критерии успеха.</vt:lpstr>
      <vt:lpstr>Шаг №6. Разработка индивидуального плана сопровождения (ИПС). Необходимо оформить персонализированную траекторию: адаптированную программу, формы контроля, поддержку и мероприятия по социализации, задать сроки и показатели</vt:lpstr>
      <vt:lpstr>Шаг №7. Обеспечение ребенка с ООП адаптированными материалами учителями‑предметниками. Необходимо обеспечить доступность содержания и оценивания, фиксировать динамику и корректировать подходы, а также предупреждать академическую неуспеваемость.</vt:lpstr>
      <vt:lpstr>Шаг №8. Диагностика и коррекционные занятия специальных педагогов и психолога. Необходимо выявить эмоциональные и поведенческие факторы, влияющие на обучение, необходимо снизить тревожность и стресс, а также развивать навыки саморегуляции и коммуникации.</vt:lpstr>
      <vt:lpstr>Шаг №9. Социально бытовая поддержка семьи социальным педагогом.  Необходимо устранить внешние барьеры обучаемости, обеспечить доступ к мерам социальной поддержки и наладить взаимодействие с внешними службами.  «Ведение кейса» социальным педагогом – это сопровождение ребёнка, нуждающегося в социальной поддержке: специалист выясняет ситуацию, планирует, как помочь, координирует работу с учителями, психологом и другими службами, при необходимости организует поддержку – от бесплатного питания, одежды и учебных материалов до консультаций, помощи в семье и защиты прав ребёнка, следит за выполнением плана и ведёт документы, пока ситуация не стабилизируется.</vt:lpstr>
      <vt:lpstr>Шаг №10. Ограничения, рекомендации, контроль условий, осуществляемый медицинским работником организации образования. Необходимо защитить здоровье ребёнка, адаптировать нагрузку и условия; определить алгоритмы действий при обострениях.</vt:lpstr>
      <vt:lpstr>Шаг №11. Обеспечение комфортного взаимодействия ребенка с ООП с одноклассниками всеми членами команды. Необходимо информировать класс в тактичной форме о необходимых правилах поддержки и помощи, без раскрытия конфиденциальной информации. Рекомендуется обучать детей навыкам уважительного общения, организовать совместные, но безопасные для здоровья мероприятия, вовлекать одноклассников в помощь в учёбе и участии в школьных делах (при согласии ребёнка и родителей). Обратить внимание на профилактику возможных конфликтов и проявлений дискриминации. </vt:lpstr>
      <vt:lpstr>Презентация PowerPoint</vt:lpstr>
      <vt:lpstr>Презентация PowerPoint</vt:lpstr>
      <vt:lpstr>ОБЩИЕ РЕКОМЕНДАЦИИ: </vt:lpstr>
      <vt:lpstr> РЕКОМЕНДАЦИИ ДЛЯ ПЕДАГОГОВ:  </vt:lpstr>
      <vt:lpstr> РЕКОМЕНДАЦИИ ДЛЯ РОДИТЕЛЕЙ: </vt:lpstr>
      <vt:lpstr> РЕКОМЕНДАЦИИ ДЛЯ ПРЕДСТАВИТЕЛЕЙ ОБЩЕСТВА: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ASRock</dc:creator>
  <cp:lastModifiedBy>ASRock</cp:lastModifiedBy>
  <cp:revision>4</cp:revision>
  <dcterms:created xsi:type="dcterms:W3CDTF">2025-09-10T04:20:16Z</dcterms:created>
  <dcterms:modified xsi:type="dcterms:W3CDTF">2025-09-18T11:32:27Z</dcterms:modified>
</cp:coreProperties>
</file>