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4082" r:id="rId1"/>
  </p:sldMasterIdLst>
  <p:notesMasterIdLst>
    <p:notesMasterId r:id="rId25"/>
  </p:notesMasterIdLst>
  <p:sldIdLst>
    <p:sldId id="349" r:id="rId2"/>
    <p:sldId id="261" r:id="rId3"/>
    <p:sldId id="370" r:id="rId4"/>
    <p:sldId id="371" r:id="rId5"/>
    <p:sldId id="679" r:id="rId6"/>
    <p:sldId id="686" r:id="rId7"/>
    <p:sldId id="680" r:id="rId8"/>
    <p:sldId id="346" r:id="rId9"/>
    <p:sldId id="372" r:id="rId10"/>
    <p:sldId id="355" r:id="rId11"/>
    <p:sldId id="356" r:id="rId12"/>
    <p:sldId id="357" r:id="rId13"/>
    <p:sldId id="363" r:id="rId14"/>
    <p:sldId id="358" r:id="rId15"/>
    <p:sldId id="368" r:id="rId16"/>
    <p:sldId id="342" r:id="rId17"/>
    <p:sldId id="359" r:id="rId18"/>
    <p:sldId id="361" r:id="rId19"/>
    <p:sldId id="360" r:id="rId20"/>
    <p:sldId id="683" r:id="rId21"/>
    <p:sldId id="684" r:id="rId22"/>
    <p:sldId id="685" r:id="rId23"/>
    <p:sldId id="34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73072" autoAdjust="0"/>
  </p:normalViewPr>
  <p:slideViewPr>
    <p:cSldViewPr>
      <p:cViewPr varScale="1">
        <p:scale>
          <a:sx n="66" d="100"/>
          <a:sy n="66" d="100"/>
        </p:scale>
        <p:origin x="12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85DBE-27E1-4D3F-AB65-888F1D246377}" type="datetimeFigureOut">
              <a:rPr lang="ru-KZ" smtClean="0"/>
              <a:t>02.05.2025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599C7-4DB9-43FC-87A1-4AB2702E5A6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33464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CEA96-FD7C-7A6F-8348-1426B3B0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BE7F718-8895-8F1D-A42A-8465AC9FA1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4932B0E-2241-B94D-8BA7-59F397F4CF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10FC9E-9A9C-9022-9106-E40BD0ED8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599C7-4DB9-43FC-87A1-4AB2702E5A69}" type="slidenum">
              <a:rPr lang="ru-KZ" smtClean="0"/>
              <a:t>15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29543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2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5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27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49E0BE-84F6-094B-BBF2-726C47192BB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Graphics here</a:t>
            </a:r>
          </a:p>
        </p:txBody>
      </p:sp>
    </p:spTree>
    <p:extLst>
      <p:ext uri="{BB962C8B-B14F-4D97-AF65-F5344CB8AC3E}">
        <p14:creationId xmlns:p14="http://schemas.microsoft.com/office/powerpoint/2010/main" val="145019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01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2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3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97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85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922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77A274A4-1471-41D9-946C-FA194FD8CA80}" type="datetimeFigureOut">
              <a:rPr lang="ru-RU" smtClean="0"/>
              <a:pPr/>
              <a:t>02.05.2025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3527C38B-DF0B-44AF-BF60-1203B4504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21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91264" cy="264206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ҰЙЫМДАРЫНДАҒЫ ТАМАҚТАНУ СТАНДАРТЫ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Мектептік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бақылауға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құжаттама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Дети-повара на кухне — стоковый вектор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3384"/>
          <a:stretch/>
        </p:blipFill>
        <p:spPr bwMode="auto">
          <a:xfrm>
            <a:off x="2915816" y="3573017"/>
            <a:ext cx="3096344" cy="2849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022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E2C921-8655-43FD-BA83-9F298DDAD12D}"/>
              </a:ext>
            </a:extLst>
          </p:cNvPr>
          <p:cNvSpPr txBox="1"/>
          <p:nvPr/>
        </p:nvSpPr>
        <p:spPr>
          <a:xfrm>
            <a:off x="549561" y="836712"/>
            <a:ext cx="8244917" cy="5397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Тағамды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Кәді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сәбізді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қайнап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тұрған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суға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жабық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ыдыста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баяу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толық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піскенше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қайнатады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сүзеді.Дайындалған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етті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кесіп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еттартқыштан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өткізеді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үстіне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салқындатылған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пісірілген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ұсақталған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кәді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сәбізді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қосады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қосып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жақсылап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араластырып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бірнеше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шайқайды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Котлет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массасынан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котлеттер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пішіндеп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өсімдік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майымен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майланған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ыдысқа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орналастырады.Оларды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250–280 °С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қыздырылған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шкафта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15–20 минут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180 °С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температурадағы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жылу-булану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режимінде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конвектоматта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10–12 минут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пісіреді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дайын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болғанға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r>
              <a:rPr lang="ru-RU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Тұтыну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шарттары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+65–75 °C.</a:t>
            </a: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endParaRPr lang="ru-RU" sz="1400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котлет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сопақша-жалпақ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Консистенциясы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шырынды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үлпілдеген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біркелкі</a:t>
            </a: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Түсі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қабығы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қоңыр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көкөніс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бөлшектерімен</a:t>
            </a: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Дәмі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тұздығы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көкөніс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дәмі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сезіледі</a:t>
            </a: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Иісі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өнімдерге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иіс</a:t>
            </a:r>
            <a:endParaRPr lang="ru-KZ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E5717C-1EFD-4438-9FB0-01A9B2A85A8F}"/>
              </a:ext>
            </a:extLst>
          </p:cNvPr>
          <p:cNvSpPr txBox="1">
            <a:spLocks/>
          </p:cNvSpPr>
          <p:nvPr/>
        </p:nvSpPr>
        <p:spPr>
          <a:xfrm>
            <a:off x="532209" y="265077"/>
            <a:ext cx="8079581" cy="60445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Тағамның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картасының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жалғасы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92258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381" y="207241"/>
            <a:ext cx="8003232" cy="1008112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ct val="100000"/>
              </a:lnSpc>
            </a:pPr>
            <a:br>
              <a:rPr lang="ru-RU" sz="1800" b="1" dirty="0">
                <a:solidFill>
                  <a:srgbClr val="002060"/>
                </a:solidFill>
              </a:rPr>
            </a:b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нормаларының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орындалуын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тізімдемесі</a:t>
            </a:r>
            <a:r>
              <a:rPr lang="ru-RU" sz="1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________ ж. </a:t>
            </a:r>
            <a:r>
              <a:rPr lang="ru-RU" sz="1800" b="1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br>
              <a:rPr lang="ru-RU" sz="120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20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/>
            </a:br>
            <a:br>
              <a:rPr lang="ru-RU" sz="1200" dirty="0"/>
            </a:br>
            <a:endParaRPr lang="ru-RU" sz="1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050489"/>
              </p:ext>
            </p:extLst>
          </p:nvPr>
        </p:nvGraphicFramePr>
        <p:xfrm>
          <a:off x="457200" y="1196752"/>
          <a:ext cx="8229595" cy="355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329321"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өнімдерінің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адамға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грамм г (брутто)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өнімдерінің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нормасы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Күндер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нақты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берілген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өнімдерінің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брутто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мөлшері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адамға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шаққанда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граммен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тамақтанушылар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саны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күн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ішінде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адамға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брутто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есебімен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берілген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өнімдерінің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мөлшері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адамға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тәулігіне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орташа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есеппен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Нормадан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ауытқу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% (+/-)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7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8522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970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97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-3гр</a:t>
                      </a: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400" b="1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239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376" y="252519"/>
            <a:ext cx="8147248" cy="164136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2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 бұзылатын тағам өнімдері мен жартылай дүмбіл өнімдерге арналған бракераж журналы</a:t>
            </a:r>
            <a:br>
              <a:rPr lang="kk-KZ" sz="20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*: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есептен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қайтару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көрсетіледі</a:t>
            </a:r>
            <a:r>
              <a:rPr lang="ru-RU" sz="1800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rgbClr val="002060"/>
                </a:solidFill>
              </a:rPr>
            </a:b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689145"/>
              </p:ext>
            </p:extLst>
          </p:nvPr>
        </p:nvGraphicFramePr>
        <p:xfrm>
          <a:off x="354360" y="1916832"/>
          <a:ext cx="8435280" cy="414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4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marL="76835" marR="12573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жеткізілген күні мен уақыты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7239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Тағам өнімінің атауы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10477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Келіп түскен азық-түлік шикізаты мен тағам өнімдерінің мөлшері (килограмммен, литрмен, дана бойынша)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8953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Келіп түскен азық-түлік шикізаты мен тағам өнімдерінің органолептикалық бағалау нәтижелері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8572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соңғы өткізу мерзімі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9144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нақты өткізілген күні мен уақыты (күндер бойынша)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Т.А.Ә. (бар болған жағдайда) және жауапты тұлғаның қолы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9779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(Бар болған жағдайда) ескерту * 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 marL="7683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23.04.24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200" spc="1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11-40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kk-KZ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Сиыр еті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кг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Мұздатылған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бозқызыл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түсті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бөгде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иіссіз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жабысқақ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емес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майы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ақ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түсті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28.04.22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24.04. -10 кг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25.04 -16 кг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554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60995"/>
            <a:ext cx="8147248" cy="1641364"/>
          </a:xfrm>
        </p:spPr>
        <p:txBody>
          <a:bodyPr>
            <a:normAutofit/>
          </a:bodyPr>
          <a:lstStyle/>
          <a:p>
            <a:pPr algn="r"/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стандарттарына</a:t>
            </a: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 </a:t>
            </a:r>
            <a:r>
              <a:rPr lang="ru-RU" sz="16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br>
              <a:rPr lang="ru-RU" sz="1600" b="1" i="0" u="none" strike="noStrike" spc="0" baseline="0" dirty="0">
                <a:solidFill>
                  <a:schemeClr val="tx1"/>
                </a:solidFill>
                <a:latin typeface="TimesNewRomanPSMT"/>
              </a:rPr>
            </a:br>
            <a:br>
              <a:rPr lang="ru-RU" sz="1600" b="1" i="0" u="none" strike="noStrike" spc="0" baseline="0" dirty="0">
                <a:solidFill>
                  <a:schemeClr val="tx1"/>
                </a:solidFill>
                <a:latin typeface="TimesNewRomanPSMT"/>
              </a:rPr>
            </a:br>
            <a:endParaRPr lang="ru-RU" sz="1600" b="1" spc="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352529"/>
              </p:ext>
            </p:extLst>
          </p:nvPr>
        </p:nvGraphicFramePr>
        <p:xfrm>
          <a:off x="457200" y="1988840"/>
          <a:ext cx="8229600" cy="396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30778">
                <a:tc>
                  <a:txBody>
                    <a:bodyPr/>
                    <a:lstStyle/>
                    <a:p>
                      <a:pPr marL="76835" marR="12573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жеткізілген күні мен уақыты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7239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Тағам өнімінің атауы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10477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Келіп түскен азық-түлік шикізаты мен тағам өнімдерінің мөлшері (килограмммен, литрмен, дана бойынша)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8953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Келіп түскен азық-түлік шикізаты мен тағам өнімдерінің органолептикалық бағалау нәтижелері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85725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соңғы өткізу мерзімі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9144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Азық-түлік шикізаты мен тағам өнімдерінің нақты өткізілген күні мен уақыты (күндер бойынша)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Т.А.Ә. (бар болған жағдайда) және жауапты тұлғаның қолы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97790">
                        <a:lnSpc>
                          <a:spcPct val="116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(Бар болған жағдайда) ескерту * 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 marL="7683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23.04.24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</a:t>
                      </a:r>
                      <a:r>
                        <a:rPr lang="kk-KZ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ғат</a:t>
                      </a:r>
                      <a:r>
                        <a:rPr lang="kk-KZ" sz="1200" spc="1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11-40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Картоп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кг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Бүтін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орташа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мөлшерлі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құрғақ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бөгде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иіссіз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жабысқақ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емес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28.04.22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24.04. -10 кг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25.04 -16 кг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ts val="1425"/>
                        </a:lnSpc>
                        <a:spcAft>
                          <a:spcPts val="1800"/>
                        </a:spcAft>
                      </a:pP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т.б</a:t>
                      </a:r>
                      <a:r>
                        <a:rPr lang="ru-RU" sz="1200" spc="1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EEF918-16CD-4DFC-9C9C-20ECB5CDD3C3}"/>
              </a:ext>
            </a:extLst>
          </p:cNvPr>
          <p:cNvSpPr txBox="1"/>
          <p:nvPr/>
        </p:nvSpPr>
        <p:spPr>
          <a:xfrm>
            <a:off x="2279374" y="2865063"/>
            <a:ext cx="4585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6F56F2-A5B9-C7EC-C579-3C2A6D7DC77F}"/>
              </a:ext>
            </a:extLst>
          </p:cNvPr>
          <p:cNvSpPr txBox="1"/>
          <p:nvPr/>
        </p:nvSpPr>
        <p:spPr>
          <a:xfrm>
            <a:off x="215008" y="1397679"/>
            <a:ext cx="8928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Келіп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түсетін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тағам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өнімдері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азық-түлік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шикізатын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есепке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алу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NewRomanPSMT"/>
              </a:rPr>
              <a:t>жұмсау</a:t>
            </a:r>
            <a:r>
              <a:rPr lang="ru-RU" sz="1600" b="1" dirty="0">
                <a:solidFill>
                  <a:srgbClr val="002060"/>
                </a:solidFill>
                <a:latin typeface="TimesNewRomanPSMT"/>
              </a:rPr>
              <a:t> журналы</a:t>
            </a:r>
            <a:endParaRPr lang="ru-KZ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6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116632"/>
            <a:ext cx="8733656" cy="792088"/>
          </a:xfrm>
        </p:spPr>
        <p:txBody>
          <a:bodyPr>
            <a:normAutofit fontScale="90000"/>
          </a:bodyPr>
          <a:lstStyle/>
          <a:p>
            <a:pPr algn="ctr"/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r>
              <a:rPr lang="kk-KZ" sz="2000" b="1" spc="0" dirty="0">
                <a:solidFill>
                  <a:srgbClr val="0461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Ұйымдасқан ұжымдарды тамақтандыратын және олар үшін тағам дайындайтын қоғамдық тамақтану нысандарындағы тағамдар мен аспаздық өнімдердің сапасын органолептикалық бағалау журналы</a:t>
            </a: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br>
              <a:rPr lang="kk-KZ" sz="1800" b="1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274188"/>
              </p:ext>
            </p:extLst>
          </p:nvPr>
        </p:nvGraphicFramePr>
        <p:xfrm>
          <a:off x="212780" y="908720"/>
          <a:ext cx="8823718" cy="4135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2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18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40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00200">
                <a:tc>
                  <a:txBody>
                    <a:bodyPr/>
                    <a:lstStyle/>
                    <a:p>
                      <a:pPr marL="76835" marR="100330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Тағамды, аспаздық өнімді дайындаған күні мен уақыты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98425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Тағамның, аспаздық өнімнің атауы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marR="95250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Дайын тағамдар мен аспаздық өнімдердің сапасын, оның ішінде пісу дәрежесін органолептикалық бағалау нәтижелері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75" marR="137160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Тағамды, аспаздық өнімді өткізуге рұқсат (уақыты)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67945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Жауапты орындаушы (тегі, аты, әкесінің аты (бар болған жағдайда), лауазымы)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152400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Бракераж жүргізген тұлғалардың тегі, аты, әкесінің аты (бар болған жағдайда), қолдары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280" marR="85090">
                        <a:lnSpc>
                          <a:spcPts val="115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Порциялық тағамдарды өлшеу нәтижелері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 marR="66675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Ескерту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7342"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Дүйсенбі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Таңғы</a:t>
                      </a:r>
                      <a:r>
                        <a:rPr lang="ru-RU" sz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ас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8-00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Сүтті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күріш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ботқасы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Дәндері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жақсы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піскен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сүттің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дәмі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сезіледі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қанттылығы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қалыпты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бөгде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қоспаларсыз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Рұқсат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етілді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Аспазшы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____-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Медбике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Сәйкес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немесе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нақты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көрсету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  <a:p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200,0</a:t>
                      </a:r>
                    </a:p>
                    <a:p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т.б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C13CCB-EC8D-4119-97B3-97357F8E1A85}"/>
              </a:ext>
            </a:extLst>
          </p:cNvPr>
          <p:cNvSpPr txBox="1"/>
          <p:nvPr/>
        </p:nvSpPr>
        <p:spPr>
          <a:xfrm>
            <a:off x="308212" y="5192272"/>
            <a:ext cx="87849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Тағамдарды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b="1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органолептикалық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b="1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бағалау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b="1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барысында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дайын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тағамдар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мен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аспаздық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,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кремсіз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ұннан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жасалған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кондитерлік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және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нан-тоқаш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өнімдері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сыртқы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түрі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,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консистенциясы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,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түсі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,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иісі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және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дәмі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бойынша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бағаланады.Сынама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алынғаннан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кейін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тағамдарды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органолептикалық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бағалау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журналында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дайындалған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тағамның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сапасы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туралы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белгі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қойылады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, бракераж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жүргізілген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уақыт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көрсетіледі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және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әр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дайын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тағамды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жеке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өткізуге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рұқсат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журналда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қол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қойылғаннан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кейін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беріледі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NewRomanPSMT"/>
              </a:rPr>
              <a:t>.</a:t>
            </a:r>
            <a:endParaRPr lang="ru-RU" sz="1600" i="0" u="none" strike="noStrike" baseline="0" dirty="0">
              <a:solidFill>
                <a:schemeClr val="accent1">
                  <a:lumMod val="50000"/>
                </a:schemeClr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4260134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B73BF-C264-CC12-3400-1FB8D0088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EBEAA13-E862-9245-7F34-6EBEB5D46859}"/>
              </a:ext>
            </a:extLst>
          </p:cNvPr>
          <p:cNvSpPr txBox="1"/>
          <p:nvPr/>
        </p:nvSpPr>
        <p:spPr>
          <a:xfrm>
            <a:off x="251520" y="2644170"/>
            <a:ext cx="2088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рационының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</a:t>
            </a:r>
          </a:p>
          <a:p>
            <a:pPr algn="ctr" fontAlgn="ctr"/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7–10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сәуір</a:t>
            </a:r>
            <a:endParaRPr lang="ru-RU" sz="1600" b="1" i="0" u="none" strike="noStrike" dirty="0">
              <a:solidFill>
                <a:srgbClr val="002060"/>
              </a:solidFill>
              <a:latin typeface="Times New Roman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A980B7C-2D03-44A0-BF51-64460309A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954152"/>
              </p:ext>
            </p:extLst>
          </p:nvPr>
        </p:nvGraphicFramePr>
        <p:xfrm>
          <a:off x="2339751" y="-155031"/>
          <a:ext cx="6624738" cy="7168062"/>
        </p:xfrm>
        <a:graphic>
          <a:graphicData uri="http://schemas.openxmlformats.org/drawingml/2006/table">
            <a:tbl>
              <a:tblPr/>
              <a:tblGrid>
                <a:gridCol w="216025">
                  <a:extLst>
                    <a:ext uri="{9D8B030D-6E8A-4147-A177-3AD203B41FA5}">
                      <a16:colId xmlns:a16="http://schemas.microsoft.com/office/drawing/2014/main" val="297977398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426332263"/>
                    </a:ext>
                  </a:extLst>
                </a:gridCol>
                <a:gridCol w="752513">
                  <a:extLst>
                    <a:ext uri="{9D8B030D-6E8A-4147-A177-3AD203B41FA5}">
                      <a16:colId xmlns:a16="http://schemas.microsoft.com/office/drawing/2014/main" val="298402046"/>
                    </a:ext>
                  </a:extLst>
                </a:gridCol>
                <a:gridCol w="611744">
                  <a:extLst>
                    <a:ext uri="{9D8B030D-6E8A-4147-A177-3AD203B41FA5}">
                      <a16:colId xmlns:a16="http://schemas.microsoft.com/office/drawing/2014/main" val="1884556511"/>
                    </a:ext>
                  </a:extLst>
                </a:gridCol>
                <a:gridCol w="626665">
                  <a:extLst>
                    <a:ext uri="{9D8B030D-6E8A-4147-A177-3AD203B41FA5}">
                      <a16:colId xmlns:a16="http://schemas.microsoft.com/office/drawing/2014/main" val="131382505"/>
                    </a:ext>
                  </a:extLst>
                </a:gridCol>
                <a:gridCol w="596825">
                  <a:extLst>
                    <a:ext uri="{9D8B030D-6E8A-4147-A177-3AD203B41FA5}">
                      <a16:colId xmlns:a16="http://schemas.microsoft.com/office/drawing/2014/main" val="3518579114"/>
                    </a:ext>
                  </a:extLst>
                </a:gridCol>
                <a:gridCol w="940646">
                  <a:extLst>
                    <a:ext uri="{9D8B030D-6E8A-4147-A177-3AD203B41FA5}">
                      <a16:colId xmlns:a16="http://schemas.microsoft.com/office/drawing/2014/main" val="71277247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997662019"/>
                    </a:ext>
                  </a:extLst>
                </a:gridCol>
              </a:tblGrid>
              <a:tr h="164271"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618230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7-11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Тәул.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944579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062505"/>
                  </a:ext>
                </a:extLst>
              </a:tr>
              <a:tr h="119477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мөлшерден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565174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81286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Таңғы</a:t>
                      </a:r>
                      <a:r>
                        <a:rPr lang="ru-RU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850930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Сүтті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күріш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ботқасы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439257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Мейіз қосылған сүзбелі пісірме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623454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Сары май</a:t>
                      </a: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8149711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Ірімшік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34,4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480427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Каркаде</a:t>
                      </a:r>
                      <a:r>
                        <a:rPr lang="kk-KZ" sz="11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шайы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44918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749629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566,3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93020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2-інші</a:t>
                      </a:r>
                      <a:r>
                        <a:rPr lang="ru-RU" sz="1100" b="1" i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таңғы</a:t>
                      </a:r>
                      <a:r>
                        <a:rPr lang="ru-RU" sz="1100" b="1" i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</a:t>
                      </a:r>
                      <a:endParaRPr lang="ru-RU" sz="11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091428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Мандариндар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55954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Дәруменді</a:t>
                      </a:r>
                      <a:r>
                        <a:rPr lang="ru-RU" sz="11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сусыны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42,8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67523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76647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Түскі</a:t>
                      </a:r>
                      <a:r>
                        <a:rPr lang="ru-RU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16513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Көкөністер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салат</a:t>
                      </a: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682670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Жасымық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сорпасы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627034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етінен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сірне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850207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k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Жидекті</a:t>
                      </a:r>
                      <a:r>
                        <a:rPr lang="kk-KZ" sz="11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нәрсу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65802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610451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12458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Бесін</a:t>
                      </a:r>
                      <a:r>
                        <a:rPr lang="ru-RU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851216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Пробиотикалық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Йогурт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816687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Круассан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0084556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Лимонды</a:t>
                      </a:r>
                      <a:r>
                        <a:rPr lang="ru-RU" sz="11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сусын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35,2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278002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253229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Кешкі</a:t>
                      </a:r>
                      <a:r>
                        <a:rPr lang="ru-RU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9096922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Тауық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етінен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кірпілер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141,1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305832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Қызанақ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қаймақ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тұздығы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28249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Көкөністермен</a:t>
                      </a:r>
                      <a:r>
                        <a:rPr lang="ru-RU" sz="11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макарон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25,8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529139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Кептірілген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жемістерден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нәрсу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69144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074845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540,8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480486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420248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106,6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000786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Хлебцы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13784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073974"/>
                  </a:ext>
                </a:extLst>
              </a:tr>
              <a:tr h="164271"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Күнге</a:t>
                      </a:r>
                      <a:r>
                        <a:rPr lang="kk-KZ" sz="1100" b="1" i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БАРЛЫҒЫ</a:t>
                      </a:r>
                      <a:endParaRPr lang="ru-RU" sz="1100" b="1" i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68,6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308,2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2254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02" marR="3102" marT="3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20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367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435280" cy="1250595"/>
          </a:xfrm>
        </p:spPr>
        <p:txBody>
          <a:bodyPr>
            <a:normAutofit/>
          </a:bodyPr>
          <a:lstStyle/>
          <a:p>
            <a:pPr algn="ctr"/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топтарына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мен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4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</a:t>
            </a:r>
            <a:endParaRPr lang="ru-RU" sz="2400" b="1" spc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235020"/>
              </p:ext>
            </p:extLst>
          </p:nvPr>
        </p:nvGraphicFramePr>
        <p:xfrm>
          <a:off x="631088" y="1988840"/>
          <a:ext cx="7776000" cy="2875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Жасы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 ккал/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тәул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Нәруыздар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Майлар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Көмірсулар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барлығы,г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калориялық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мөлшердің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%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үлесі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г/кг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барлығы,г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калориялық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мөлшердің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%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үлесі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барлығы,г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калориялық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мөлшердің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%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үлесі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7-10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12,0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11-14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41159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15-18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2700 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671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78D7F0F-64F6-43D2-9FE6-5FCA21A1C34D}"/>
              </a:ext>
            </a:extLst>
          </p:cNvPr>
          <p:cNvSpPr txBox="1"/>
          <p:nvPr/>
        </p:nvSpPr>
        <p:spPr>
          <a:xfrm>
            <a:off x="760748" y="5101550"/>
            <a:ext cx="7848872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маусымдағы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 69-НҚ БҰЙРЫҚ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топтарына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энергия мен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тағамдық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заттарға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қажеттілік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нормалары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ұсынымдарын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https://www.gov.kz/memleket/entities/ksek/documents/details/485484?lang=ru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kk-KZ" sz="2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 – дәрумендеу» журналы</a:t>
            </a:r>
            <a:br>
              <a:rPr lang="ru-RU" sz="28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spc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44658"/>
              </p:ext>
            </p:extLst>
          </p:nvPr>
        </p:nvGraphicFramePr>
        <p:xfrm>
          <a:off x="433790" y="2143116"/>
          <a:ext cx="8229600" cy="2702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9501">
                <a:tc>
                  <a:txBody>
                    <a:bodyPr/>
                    <a:lstStyle/>
                    <a:p>
                      <a:pPr marL="76835" marR="13906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Тағам дайындалған күні мен уақыты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marR="2082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Тағамның атауы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1809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Қосылған дәруменнің жалпы мөлшері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1333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Бір порциядағы «С» дәруменінің мөлшері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marR="3111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Жауапты тұлғаның қолы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03"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91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810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22.06.24, 12-30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Нәрсу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1,3 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81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k-KZ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697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817" y="429123"/>
            <a:ext cx="8435280" cy="1560806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spc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үй қызметкерлерін медициналық қарап-тексеру нәтижелері журналы</a:t>
            </a: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dirty="0"/>
            </a:br>
            <a:r>
              <a:rPr lang="ru-RU" sz="1200" dirty="0"/>
              <a:t> 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E47E2-E463-41B5-B631-D160D9D03B99}"/>
              </a:ext>
            </a:extLst>
          </p:cNvPr>
          <p:cNvSpPr txBox="1"/>
          <p:nvPr/>
        </p:nvSpPr>
        <p:spPr>
          <a:xfrm>
            <a:off x="539552" y="5167370"/>
            <a:ext cx="7488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С- </a:t>
            </a:r>
            <a:r>
              <a:rPr lang="ru-RU" sz="1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ауру, ЖШ- </a:t>
            </a:r>
            <a:r>
              <a:rPr lang="ru-RU" sz="1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жұмыстан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шеттетілген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-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Санитарлық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өңдеуден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ДК –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br>
              <a:rPr lang="ru-RU" sz="18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53A79120-12A7-4E07-B187-C16AD31F1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9566265"/>
              </p:ext>
            </p:extLst>
          </p:nvPr>
        </p:nvGraphicFramePr>
        <p:xfrm>
          <a:off x="-122837" y="1333014"/>
          <a:ext cx="8987053" cy="3422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66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57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57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32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40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90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907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655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655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73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898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576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8798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8656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423630">
                <a:tc rowSpan="2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Тегі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әкесінің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(бар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жағдайда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Лауазымы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6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 / </a:t>
                      </a:r>
                      <a:r>
                        <a:rPr lang="ru-RU" sz="15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күндер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8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*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17… 30</a:t>
                      </a:r>
                      <a:endParaRPr lang="ru-RU" sz="15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630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Беляева</a:t>
                      </a:r>
                      <a:r>
                        <a:rPr lang="ru-RU" sz="14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Аспазшы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630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Хайдарова С. 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таратушы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ЖШ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ЖШ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ЖШ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ЖШ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490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CCD26-77DC-44A2-98E3-92E77DD5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8640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</a:t>
            </a:r>
            <a:r>
              <a:rPr lang="ru-RU" sz="2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жабдықтарының</a:t>
            </a:r>
            <a:r>
              <a:rPr lang="ru-RU" sz="2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температураларын</a:t>
            </a:r>
            <a:r>
              <a:rPr lang="ru-RU" sz="2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2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</a:t>
            </a:r>
            <a:endParaRPr lang="ru-KZ" sz="28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258EA2D-8BF2-4B96-97BA-5E60381C70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776102"/>
              </p:ext>
            </p:extLst>
          </p:nvPr>
        </p:nvGraphicFramePr>
        <p:xfrm>
          <a:off x="323528" y="885606"/>
          <a:ext cx="8568952" cy="249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>
                  <a:extLst>
                    <a:ext uri="{9D8B030D-6E8A-4147-A177-3AD203B41FA5}">
                      <a16:colId xmlns:a16="http://schemas.microsoft.com/office/drawing/2014/main" val="3478461704"/>
                    </a:ext>
                  </a:extLst>
                </a:gridCol>
                <a:gridCol w="2142238">
                  <a:extLst>
                    <a:ext uri="{9D8B030D-6E8A-4147-A177-3AD203B41FA5}">
                      <a16:colId xmlns:a16="http://schemas.microsoft.com/office/drawing/2014/main" val="1922134350"/>
                    </a:ext>
                  </a:extLst>
                </a:gridCol>
                <a:gridCol w="2142238">
                  <a:extLst>
                    <a:ext uri="{9D8B030D-6E8A-4147-A177-3AD203B41FA5}">
                      <a16:colId xmlns:a16="http://schemas.microsoft.com/office/drawing/2014/main" val="698021391"/>
                    </a:ext>
                  </a:extLst>
                </a:gridCol>
                <a:gridCol w="2142238">
                  <a:extLst>
                    <a:ext uri="{9D8B030D-6E8A-4147-A177-3AD203B41FA5}">
                      <a16:colId xmlns:a16="http://schemas.microsoft.com/office/drawing/2014/main" val="2051171347"/>
                    </a:ext>
                  </a:extLst>
                </a:gridCol>
              </a:tblGrid>
              <a:tr h="51469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Күні</a:t>
                      </a:r>
                      <a:endParaRPr lang="ru-KZ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Таңертең</a:t>
                      </a: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(7-00)</a:t>
                      </a:r>
                      <a:endParaRPr lang="ru-KZ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Кешкі</a:t>
                      </a:r>
                      <a:r>
                        <a:rPr lang="ru-RU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(19-00)</a:t>
                      </a:r>
                      <a:endParaRPr lang="ru-KZ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Ескерту</a:t>
                      </a:r>
                      <a:endParaRPr lang="ru-KZ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019768"/>
                  </a:ext>
                </a:extLst>
              </a:tr>
              <a:tr h="51469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23.04.2024ж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+ 3℃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+5℃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020727"/>
                  </a:ext>
                </a:extLst>
              </a:tr>
              <a:tr h="126103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24.04.2024 ж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+9℃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Тоңазытқыш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жабдықтарына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жауапты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маман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шебер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шақырылды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65267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DD7C6A8-650E-44D5-94FC-9B40FD652497}"/>
              </a:ext>
            </a:extLst>
          </p:cNvPr>
          <p:cNvSpPr txBox="1"/>
          <p:nvPr/>
        </p:nvSpPr>
        <p:spPr>
          <a:xfrm>
            <a:off x="473759" y="5026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1800" b="1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</a:t>
            </a:r>
            <a:endParaRPr lang="ru-K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AD44D0-0141-4BB4-B337-3741CE9FD404}"/>
              </a:ext>
            </a:extLst>
          </p:cNvPr>
          <p:cNvSpPr txBox="1"/>
          <p:nvPr/>
        </p:nvSpPr>
        <p:spPr>
          <a:xfrm>
            <a:off x="323528" y="3168158"/>
            <a:ext cx="8172908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endParaRPr kumimoji="0" lang="kk-KZ" sz="1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  <a:tabLst>
                <a:tab pos="879475" algn="l"/>
              </a:tabLst>
              <a:defRPr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 жабдықтары мен тоңазытқыш камералары </a:t>
            </a:r>
            <a:r>
              <a:rPr lang="kk-KZ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 өнімдерінің сақтау температуралық режимін бақылау және тіркеу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 термометрлермен немесе автоматты бақылау және тіркеу құралдарымен жабдықталады.</a:t>
            </a:r>
            <a:endParaRPr kumimoji="0" lang="ru-RU" sz="20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defRPr/>
            </a:pPr>
            <a:r>
              <a:rPr kumimoji="0" lang="kk-KZ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 белгілеген тағам өнімдерін сақтау шарттарының сақталуын бақылау мақсатында тоңазытқыш жабдықтарда, тоңазытқыш камераларда және қойма бөлмелерінде сақтау кезіндегі температуралық-ылғалдылық режиміне күнделікті бақылау жүргізіледі және бұл мәліметтер </a:t>
            </a:r>
            <a:r>
              <a:rPr lang="kk-KZ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есептік құжаттамада қағаз және (немесе) электрондық тасымалдағыштарда тіркеледі.</a:t>
            </a:r>
            <a:endParaRPr kumimoji="0" lang="ru-RU" sz="200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02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99392"/>
            <a:ext cx="8229600" cy="1498178"/>
          </a:xfrm>
        </p:spPr>
        <p:txBody>
          <a:bodyPr>
            <a:normAutofit/>
          </a:bodyPr>
          <a:lstStyle/>
          <a:p>
            <a:pPr algn="r"/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стандарттарына</a:t>
            </a: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r>
              <a:rPr lang="ru-RU" sz="1200" spc="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endParaRPr lang="ru-RU" sz="1200" u="sng" spc="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C49C0F7-4460-4BFD-91ED-71F9B537F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196752"/>
            <a:ext cx="8034064" cy="583264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ұйымдастыруға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ұйымындағы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Мәзір-бөліс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өнімдерге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карталар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тізімдемесі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	Тез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бұзылатын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дүмбіл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өнімдерге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бракераж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аспаздық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өнімдердің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органолептикалық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рационының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	"С-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дәрумендеу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	Ас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қызметкерлерін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қарап-тексеру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нәтижелерінің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Тоңазытқыш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жабдықтарының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температуралық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	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Бактерицидтік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	Ас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тазалау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39B19F2-3892-4397-8944-DDC3514E0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Бактерицидтік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шамның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</a:t>
            </a:r>
            <a:endParaRPr lang="ru-KZ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FDE7E429-B490-4CAF-A4B9-C34D38780E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97247"/>
              </p:ext>
            </p:extLst>
          </p:nvPr>
        </p:nvGraphicFramePr>
        <p:xfrm>
          <a:off x="395536" y="1993900"/>
          <a:ext cx="8176957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485">
                  <a:extLst>
                    <a:ext uri="{9D8B030D-6E8A-4147-A177-3AD203B41FA5}">
                      <a16:colId xmlns:a16="http://schemas.microsoft.com/office/drawing/2014/main" val="4134870785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3905753875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2436838393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3351430974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941323895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4152885428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601214695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2005758229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173634369"/>
                    </a:ext>
                  </a:extLst>
                </a:gridCol>
                <a:gridCol w="806608">
                  <a:extLst>
                    <a:ext uri="{9D8B030D-6E8A-4147-A177-3AD203B41FA5}">
                      <a16:colId xmlns:a16="http://schemas.microsoft.com/office/drawing/2014/main" val="11731561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Ай,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Бактерицидтік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шамдардың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тазалау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Ағымдағы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тазалау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Жауапты тұлғаның қолы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істеу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сағаттарының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саны (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қорытынды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919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Қосылды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Сөндірілді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Қосылды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Сөндірілді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пайдалануға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берілген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сәттен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бастап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айға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жылға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625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11.10.2024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№1, 2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6.30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8.00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765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12.10.2024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№1, 2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6.30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8.45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33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458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02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B117F-33EB-4E25-84E7-1B8D92E49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тазалау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</a:t>
            </a:r>
            <a:br>
              <a:rPr lang="ru-KZ" b="1" dirty="0"/>
            </a:br>
            <a:endParaRPr lang="ru-KZ" b="1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10062C3-803B-4448-BFE5-17DE78B16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341413"/>
              </p:ext>
            </p:extLst>
          </p:nvPr>
        </p:nvGraphicFramePr>
        <p:xfrm>
          <a:off x="506413" y="2517140"/>
          <a:ext cx="806608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347">
                  <a:extLst>
                    <a:ext uri="{9D8B030D-6E8A-4147-A177-3AD203B41FA5}">
                      <a16:colId xmlns:a16="http://schemas.microsoft.com/office/drawing/2014/main" val="2142450493"/>
                    </a:ext>
                  </a:extLst>
                </a:gridCol>
                <a:gridCol w="1344347">
                  <a:extLst>
                    <a:ext uri="{9D8B030D-6E8A-4147-A177-3AD203B41FA5}">
                      <a16:colId xmlns:a16="http://schemas.microsoft.com/office/drawing/2014/main" val="741333925"/>
                    </a:ext>
                  </a:extLst>
                </a:gridCol>
                <a:gridCol w="1344347">
                  <a:extLst>
                    <a:ext uri="{9D8B030D-6E8A-4147-A177-3AD203B41FA5}">
                      <a16:colId xmlns:a16="http://schemas.microsoft.com/office/drawing/2014/main" val="1453562785"/>
                    </a:ext>
                  </a:extLst>
                </a:gridCol>
                <a:gridCol w="1344347">
                  <a:extLst>
                    <a:ext uri="{9D8B030D-6E8A-4147-A177-3AD203B41FA5}">
                      <a16:colId xmlns:a16="http://schemas.microsoft.com/office/drawing/2014/main" val="633656819"/>
                    </a:ext>
                  </a:extLst>
                </a:gridCol>
                <a:gridCol w="1344347">
                  <a:extLst>
                    <a:ext uri="{9D8B030D-6E8A-4147-A177-3AD203B41FA5}">
                      <a16:colId xmlns:a16="http://schemas.microsoft.com/office/drawing/2014/main" val="2824876020"/>
                    </a:ext>
                  </a:extLst>
                </a:gridCol>
                <a:gridCol w="1344347">
                  <a:extLst>
                    <a:ext uri="{9D8B030D-6E8A-4147-A177-3AD203B41FA5}">
                      <a16:colId xmlns:a16="http://schemas.microsoft.com/office/drawing/2014/main" val="4035434906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Ай,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тазалау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Ағымдағы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тазалау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Жауапты тұлғаның қолы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6840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Дез.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құрал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Дез.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құрал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78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наурыз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ж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0,015%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-хлор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ерітіндісі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18.00-19.00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180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наурыз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ж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0,015%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-хлор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ерітіндісі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18.30-19.00</a:t>
                      </a:r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879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33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514C6-B435-4546-8994-7D550E732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18" y="313579"/>
            <a:ext cx="8504287" cy="3876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тағамдарды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жеткізушіге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қайтару</a:t>
            </a:r>
            <a:endParaRPr lang="ru-KZ" sz="3200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CA82B55-DBBD-44D4-B395-73F7ADE588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920726"/>
              </p:ext>
            </p:extLst>
          </p:nvPr>
        </p:nvGraphicFramePr>
        <p:xfrm>
          <a:off x="251520" y="2420888"/>
          <a:ext cx="7310168" cy="4220802"/>
        </p:xfrm>
        <a:graphic>
          <a:graphicData uri="http://schemas.openxmlformats.org/drawingml/2006/table">
            <a:tbl>
              <a:tblPr/>
              <a:tblGrid>
                <a:gridCol w="403269">
                  <a:extLst>
                    <a:ext uri="{9D8B030D-6E8A-4147-A177-3AD203B41FA5}">
                      <a16:colId xmlns:a16="http://schemas.microsoft.com/office/drawing/2014/main" val="1224399175"/>
                    </a:ext>
                  </a:extLst>
                </a:gridCol>
                <a:gridCol w="1001044">
                  <a:extLst>
                    <a:ext uri="{9D8B030D-6E8A-4147-A177-3AD203B41FA5}">
                      <a16:colId xmlns:a16="http://schemas.microsoft.com/office/drawing/2014/main" val="1632132012"/>
                    </a:ext>
                  </a:extLst>
                </a:gridCol>
                <a:gridCol w="1566233">
                  <a:extLst>
                    <a:ext uri="{9D8B030D-6E8A-4147-A177-3AD203B41FA5}">
                      <a16:colId xmlns:a16="http://schemas.microsoft.com/office/drawing/2014/main" val="1333606315"/>
                    </a:ext>
                  </a:extLst>
                </a:gridCol>
                <a:gridCol w="1150131">
                  <a:extLst>
                    <a:ext uri="{9D8B030D-6E8A-4147-A177-3AD203B41FA5}">
                      <a16:colId xmlns:a16="http://schemas.microsoft.com/office/drawing/2014/main" val="998654000"/>
                    </a:ext>
                  </a:extLst>
                </a:gridCol>
                <a:gridCol w="807661">
                  <a:extLst>
                    <a:ext uri="{9D8B030D-6E8A-4147-A177-3AD203B41FA5}">
                      <a16:colId xmlns:a16="http://schemas.microsoft.com/office/drawing/2014/main" val="4165603917"/>
                    </a:ext>
                  </a:extLst>
                </a:gridCol>
                <a:gridCol w="913636">
                  <a:extLst>
                    <a:ext uri="{9D8B030D-6E8A-4147-A177-3AD203B41FA5}">
                      <a16:colId xmlns:a16="http://schemas.microsoft.com/office/drawing/2014/main" val="981759739"/>
                    </a:ext>
                  </a:extLst>
                </a:gridCol>
                <a:gridCol w="727646">
                  <a:extLst>
                    <a:ext uri="{9D8B030D-6E8A-4147-A177-3AD203B41FA5}">
                      <a16:colId xmlns:a16="http://schemas.microsoft.com/office/drawing/2014/main" val="875198071"/>
                    </a:ext>
                  </a:extLst>
                </a:gridCol>
                <a:gridCol w="740548">
                  <a:extLst>
                    <a:ext uri="{9D8B030D-6E8A-4147-A177-3AD203B41FA5}">
                      <a16:colId xmlns:a16="http://schemas.microsoft.com/office/drawing/2014/main" val="3334209185"/>
                    </a:ext>
                  </a:extLst>
                </a:gridCol>
              </a:tblGrid>
              <a:tr h="33494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kk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үні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Өнімнің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атауы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көлемі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Сапасыздық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талап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етілетін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параметрлерге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келмеу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фактісі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анықталған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Қайтару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ауыстыру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себебі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Қайтару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уақыты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Ауыстыру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уақыты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Тамақтануды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ұйымдастыруға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жауапты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тұлғаның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қолы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Экспедитордың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қолы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8612050"/>
                  </a:ext>
                </a:extLst>
              </a:tr>
              <a:tr h="466005"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1-санаттағы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10 кг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24.04.2024, 10.00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Еттің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құрғаған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күңгірт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иісі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ескірген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еттің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иісі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ұстағанда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жабысқақ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24.04.2024, 10.10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24.04.2025, 15.00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868555"/>
                  </a:ext>
                </a:extLst>
              </a:tr>
              <a:tr h="932009"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етінен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дайындалған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котлет, 80 г, 30 дана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26.04.2024, 12.00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Бөгде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иісі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котлеттеріне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емес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котлетті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бөліп</a:t>
                      </a:r>
                      <a:r>
                        <a:rPr lang="ru-RU" sz="12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қарағанда</a:t>
                      </a:r>
                      <a:r>
                        <a:rPr lang="ru-RU" sz="12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ішкі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жағы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қызғылт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түсті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піспегенін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көрсетеді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26.04.2024, 12.15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KZ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26.04.2024, 13.30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18152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670B0A7-3552-4518-A78A-44A3F39496C8}"/>
              </a:ext>
            </a:extLst>
          </p:cNvPr>
          <p:cNvSpPr txBox="1"/>
          <p:nvPr/>
        </p:nvSpPr>
        <p:spPr>
          <a:xfrm>
            <a:off x="7561688" y="2133075"/>
            <a:ext cx="16908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стандарттарына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br>
              <a:rPr lang="ru-RU" sz="1200" b="1" dirty="0">
                <a:latin typeface="TimesNewRomanPSMT"/>
              </a:rPr>
            </a:br>
            <a:br>
              <a:rPr lang="ru-RU" sz="1200" b="1" dirty="0">
                <a:latin typeface="TimesNewRomanPSMT"/>
              </a:rPr>
            </a:br>
            <a:endParaRPr lang="ru-KZ" sz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F0A6CE-D177-4F46-BDCF-0982DBB5C30F}"/>
              </a:ext>
            </a:extLst>
          </p:cNvPr>
          <p:cNvSpPr txBox="1"/>
          <p:nvPr/>
        </p:nvSpPr>
        <p:spPr>
          <a:xfrm>
            <a:off x="251520" y="908720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Сапасыздық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етілетін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келмеу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жеткізушіге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қайтарылады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қайтарылған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кешіктірілмей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етілуі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журналында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тіркеледі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380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5" name="Прямоугольник 1"/>
          <p:cNvSpPr>
            <a:spLocks noChangeAspect="1" noChangeArrowheads="1"/>
          </p:cNvSpPr>
          <p:nvPr/>
        </p:nvSpPr>
        <p:spPr bwMode="auto">
          <a:xfrm>
            <a:off x="0" y="457200"/>
            <a:ext cx="307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14413" y="208965"/>
            <a:ext cx="6715173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kumimoji="0" lang="ru-RU" sz="3600" b="1" i="1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600" b="1" i="1" u="none" strike="noStrike" cap="none" normalizeH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Мектептік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маманы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Уливанова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В.Г.</a:t>
            </a:r>
            <a:endParaRPr lang="ru-RU" sz="36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8E136-E65C-4168-8435-AE3D9A40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536" y="188641"/>
            <a:ext cx="8079581" cy="792088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F1E707-DEFF-4ABE-9A32-9089365FD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536" y="1088740"/>
            <a:ext cx="8065294" cy="4680520"/>
          </a:xfrm>
        </p:spPr>
        <p:txBody>
          <a:bodyPr>
            <a:normAutofit fontScale="85000" lnSpcReduction="20000"/>
          </a:bodyPr>
          <a:lstStyle/>
          <a:p>
            <a:pPr marL="0" indent="358775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1825" algn="l"/>
              </a:tabLst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1825" algn="l"/>
              </a:tabLst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тартылған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тамақпен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етілетін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kk-KZ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ғамдық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358775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1825" algn="l"/>
              </a:tabLst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алмастыратын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тұлғаға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8775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31825" algn="l"/>
              </a:tabLst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ұйымдастыруға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басшысының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тағайындалады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78048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8E136-E65C-4168-8435-AE3D9A40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22" y="332656"/>
            <a:ext cx="8720111" cy="870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Перспективалық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апталық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маусымдық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700CE4-66F3-4D78-AF6B-584E4F57537D}"/>
              </a:ext>
            </a:extLst>
          </p:cNvPr>
          <p:cNvSpPr txBox="1"/>
          <p:nvPr/>
        </p:nvSpPr>
        <p:spPr>
          <a:xfrm>
            <a:off x="500062" y="1461025"/>
            <a:ext cx="8327553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порция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тәрбиеленушілердің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жаз-күз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дәрумендер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микроэлементтерге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ескереді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Aft>
                <a:spcPts val="600"/>
              </a:spcAft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мәзірге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тағамға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сусынға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карталар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өнімдердің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тағамның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шығымы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көрсетіледі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0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942BA156-F8B5-45A2-9293-FCEF424C9B7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874716994"/>
              </p:ext>
            </p:extLst>
          </p:nvPr>
        </p:nvGraphicFramePr>
        <p:xfrm>
          <a:off x="102475" y="373903"/>
          <a:ext cx="8939050" cy="6435046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437077">
                  <a:extLst>
                    <a:ext uri="{9D8B030D-6E8A-4147-A177-3AD203B41FA5}">
                      <a16:colId xmlns:a16="http://schemas.microsoft.com/office/drawing/2014/main" val="169258339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842110099"/>
                    </a:ext>
                  </a:extLst>
                </a:gridCol>
                <a:gridCol w="524927">
                  <a:extLst>
                    <a:ext uri="{9D8B030D-6E8A-4147-A177-3AD203B41FA5}">
                      <a16:colId xmlns:a16="http://schemas.microsoft.com/office/drawing/2014/main" val="3419066079"/>
                    </a:ext>
                  </a:extLst>
                </a:gridCol>
                <a:gridCol w="391720">
                  <a:extLst>
                    <a:ext uri="{9D8B030D-6E8A-4147-A177-3AD203B41FA5}">
                      <a16:colId xmlns:a16="http://schemas.microsoft.com/office/drawing/2014/main" val="72254869"/>
                    </a:ext>
                  </a:extLst>
                </a:gridCol>
                <a:gridCol w="443950">
                  <a:extLst>
                    <a:ext uri="{9D8B030D-6E8A-4147-A177-3AD203B41FA5}">
                      <a16:colId xmlns:a16="http://schemas.microsoft.com/office/drawing/2014/main" val="4073677047"/>
                    </a:ext>
                  </a:extLst>
                </a:gridCol>
                <a:gridCol w="404777">
                  <a:extLst>
                    <a:ext uri="{9D8B030D-6E8A-4147-A177-3AD203B41FA5}">
                      <a16:colId xmlns:a16="http://schemas.microsoft.com/office/drawing/2014/main" val="3575072676"/>
                    </a:ext>
                  </a:extLst>
                </a:gridCol>
                <a:gridCol w="470063">
                  <a:extLst>
                    <a:ext uri="{9D8B030D-6E8A-4147-A177-3AD203B41FA5}">
                      <a16:colId xmlns:a16="http://schemas.microsoft.com/office/drawing/2014/main" val="2541410513"/>
                    </a:ext>
                  </a:extLst>
                </a:gridCol>
                <a:gridCol w="470063">
                  <a:extLst>
                    <a:ext uri="{9D8B030D-6E8A-4147-A177-3AD203B41FA5}">
                      <a16:colId xmlns:a16="http://schemas.microsoft.com/office/drawing/2014/main" val="2084369238"/>
                    </a:ext>
                  </a:extLst>
                </a:gridCol>
                <a:gridCol w="443950">
                  <a:extLst>
                    <a:ext uri="{9D8B030D-6E8A-4147-A177-3AD203B41FA5}">
                      <a16:colId xmlns:a16="http://schemas.microsoft.com/office/drawing/2014/main" val="3438957477"/>
                    </a:ext>
                  </a:extLst>
                </a:gridCol>
                <a:gridCol w="569300">
                  <a:extLst>
                    <a:ext uri="{9D8B030D-6E8A-4147-A177-3AD203B41FA5}">
                      <a16:colId xmlns:a16="http://schemas.microsoft.com/office/drawing/2014/main" val="2091836926"/>
                    </a:ext>
                  </a:extLst>
                </a:gridCol>
                <a:gridCol w="430892">
                  <a:extLst>
                    <a:ext uri="{9D8B030D-6E8A-4147-A177-3AD203B41FA5}">
                      <a16:colId xmlns:a16="http://schemas.microsoft.com/office/drawing/2014/main" val="3142888901"/>
                    </a:ext>
                  </a:extLst>
                </a:gridCol>
                <a:gridCol w="457006">
                  <a:extLst>
                    <a:ext uri="{9D8B030D-6E8A-4147-A177-3AD203B41FA5}">
                      <a16:colId xmlns:a16="http://schemas.microsoft.com/office/drawing/2014/main" val="3862062088"/>
                    </a:ext>
                  </a:extLst>
                </a:gridCol>
                <a:gridCol w="505920">
                  <a:extLst>
                    <a:ext uri="{9D8B030D-6E8A-4147-A177-3AD203B41FA5}">
                      <a16:colId xmlns:a16="http://schemas.microsoft.com/office/drawing/2014/main" val="1243252511"/>
                    </a:ext>
                  </a:extLst>
                </a:gridCol>
                <a:gridCol w="395036">
                  <a:extLst>
                    <a:ext uri="{9D8B030D-6E8A-4147-A177-3AD203B41FA5}">
                      <a16:colId xmlns:a16="http://schemas.microsoft.com/office/drawing/2014/main" val="4236605981"/>
                    </a:ext>
                  </a:extLst>
                </a:gridCol>
                <a:gridCol w="443950">
                  <a:extLst>
                    <a:ext uri="{9D8B030D-6E8A-4147-A177-3AD203B41FA5}">
                      <a16:colId xmlns:a16="http://schemas.microsoft.com/office/drawing/2014/main" val="2699491325"/>
                    </a:ext>
                  </a:extLst>
                </a:gridCol>
                <a:gridCol w="417835">
                  <a:extLst>
                    <a:ext uri="{9D8B030D-6E8A-4147-A177-3AD203B41FA5}">
                      <a16:colId xmlns:a16="http://schemas.microsoft.com/office/drawing/2014/main" val="2579176724"/>
                    </a:ext>
                  </a:extLst>
                </a:gridCol>
                <a:gridCol w="548408">
                  <a:extLst>
                    <a:ext uri="{9D8B030D-6E8A-4147-A177-3AD203B41FA5}">
                      <a16:colId xmlns:a16="http://schemas.microsoft.com/office/drawing/2014/main" val="2935792355"/>
                    </a:ext>
                  </a:extLst>
                </a:gridCol>
              </a:tblGrid>
              <a:tr h="65152">
                <a:tc gridSpan="17"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апта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1күн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 неделя 1 день</a:t>
                      </a:r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8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 </a:t>
                      </a:r>
                      <a:r>
                        <a:rPr lang="ru-RU" sz="11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Возраст 7-10 лет</a:t>
                      </a:r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11-14 </a:t>
                      </a:r>
                      <a:r>
                        <a:rPr lang="ru-RU" sz="11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Возраст 11-14 лет</a:t>
                      </a:r>
                      <a:endParaRPr lang="ru-KZ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15-18 </a:t>
                      </a:r>
                      <a:r>
                        <a:rPr lang="ru-RU" sz="11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Возраст 15-18 лет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KZ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43146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192155"/>
                  </a:ext>
                </a:extLst>
              </a:tr>
              <a:tr h="14115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433408"/>
                  </a:ext>
                </a:extLst>
              </a:tr>
              <a:tr h="93223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388463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Қияр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қызанақ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тілімдері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886870"/>
                  </a:ext>
                </a:extLst>
              </a:tr>
              <a:tr h="2823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пияз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рулеті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756196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Асбұршақ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рагуы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176,3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176,32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553723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Итмұрын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сусыны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12,99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436459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110-1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Йогурт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қантсыз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1,5%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820226"/>
                  </a:ext>
                </a:extLst>
              </a:tr>
              <a:tr h="468581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Алмұрт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261533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116-117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285483"/>
                  </a:ext>
                </a:extLst>
              </a:tr>
              <a:tr h="225840"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55,9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446,5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72,91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656,3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27,62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667,02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205361"/>
                  </a:ext>
                </a:extLst>
              </a:tr>
              <a:tr h="171319"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</a:p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02292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654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Дәрумендер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А, мкг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D, мкг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К, мкг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В6,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В9, мкг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В12, мкг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844392"/>
                  </a:ext>
                </a:extLst>
              </a:tr>
              <a:tr h="217433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58,7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347,1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984311"/>
                  </a:ext>
                </a:extLst>
              </a:tr>
              <a:tr h="248424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11-14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783,9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355,3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356682"/>
                  </a:ext>
                </a:extLst>
              </a:tr>
              <a:tr h="248424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15-18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783,9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355,3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218353"/>
                  </a:ext>
                </a:extLst>
              </a:tr>
              <a:tr h="67016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Минералдар</a:t>
                      </a:r>
                      <a:endParaRPr lang="ru-KZ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Na, мг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Тағамдық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талшықтар</a:t>
                      </a: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пищевые волокна, г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752" marR="67752" marT="0" marB="0"/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23236"/>
                  </a:ext>
                </a:extLst>
              </a:tr>
              <a:tr h="197798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</a:t>
                      </a:r>
                      <a:r>
                        <a:rPr lang="ru-RU" sz="11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1023,4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428,4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308,5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16,0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752" marR="67752" marT="0" marB="0"/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833799"/>
                  </a:ext>
                </a:extLst>
              </a:tr>
              <a:tr h="273331"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11-14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1296,7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281,8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136,5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458,0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18,6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18,6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752" marR="67752" marT="0" marB="0"/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975"/>
                  </a:ext>
                </a:extLst>
              </a:tr>
              <a:tr h="248424"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15-18 </a:t>
                      </a:r>
                      <a:r>
                        <a:rPr lang="ru-RU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1310,4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283,0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139,7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543,6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71,7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479,1</a:t>
                      </a:r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19,0</a:t>
                      </a:r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19,0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752" marR="67752" marT="0" marB="0"/>
                </a:tc>
                <a:tc>
                  <a:txBody>
                    <a:bodyPr/>
                    <a:lstStyle/>
                    <a:p>
                      <a:endParaRPr lang="ru-KZ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883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9702283-6686-44DE-95CC-8F6A87E68326}"/>
              </a:ext>
            </a:extLst>
          </p:cNvPr>
          <p:cNvSpPr txBox="1"/>
          <p:nvPr/>
        </p:nvSpPr>
        <p:spPr>
          <a:xfrm>
            <a:off x="1331640" y="-4014"/>
            <a:ext cx="6758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апталық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мәзірдің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lang="ru-KZ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2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562846-281B-4C95-B3DA-49F5BBAE1DAB}"/>
              </a:ext>
            </a:extLst>
          </p:cNvPr>
          <p:cNvSpPr txBox="1"/>
          <p:nvPr/>
        </p:nvSpPr>
        <p:spPr>
          <a:xfrm>
            <a:off x="1043608" y="1196752"/>
            <a:ext cx="7344816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тамақтанатын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мәзір-бөліс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тарапынан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асханасында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интернет-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Смайлик-эмодзи ❗ 'Красный восклицательный знак' ВК (ВКонтакте), Инстаграм,  Ватсап: код смайла, значение и расшифровка">
            <a:extLst>
              <a:ext uri="{FF2B5EF4-FFF2-40B4-BE49-F238E27FC236}">
                <a16:creationId xmlns:a16="http://schemas.microsoft.com/office/drawing/2014/main" id="{6485F548-4432-481E-B73D-1317C3842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" y="3657401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AC3B4-F4B7-4437-8998-A8E224E1A225}"/>
              </a:ext>
            </a:extLst>
          </p:cNvPr>
          <p:cNvSpPr txBox="1"/>
          <p:nvPr/>
        </p:nvSpPr>
        <p:spPr>
          <a:xfrm>
            <a:off x="1122999" y="3757681"/>
            <a:ext cx="74887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жеткізуші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ұйымдастырған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мәзір-бөліс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объектісінің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кәсіпкерлік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басшысымен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келісіледі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118D4FB-E819-4D98-A051-23CED37EB0DF}"/>
              </a:ext>
            </a:extLst>
          </p:cNvPr>
          <p:cNvSpPr txBox="1">
            <a:spLocks/>
          </p:cNvSpPr>
          <p:nvPr/>
        </p:nvSpPr>
        <p:spPr>
          <a:xfrm>
            <a:off x="827584" y="330329"/>
            <a:ext cx="8079581" cy="87017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и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мәзірлер(нақты мәзір)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79751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18B1670-44C2-403A-9C16-0D288081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208236"/>
              </p:ext>
            </p:extLst>
          </p:nvPr>
        </p:nvGraphicFramePr>
        <p:xfrm>
          <a:off x="1547664" y="1356360"/>
          <a:ext cx="5832648" cy="390144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166251">
                  <a:extLst>
                    <a:ext uri="{9D8B030D-6E8A-4147-A177-3AD203B41FA5}">
                      <a16:colId xmlns:a16="http://schemas.microsoft.com/office/drawing/2014/main" val="2547532569"/>
                    </a:ext>
                  </a:extLst>
                </a:gridCol>
                <a:gridCol w="1604631">
                  <a:extLst>
                    <a:ext uri="{9D8B030D-6E8A-4147-A177-3AD203B41FA5}">
                      <a16:colId xmlns:a16="http://schemas.microsoft.com/office/drawing/2014/main" val="4291966994"/>
                    </a:ext>
                  </a:extLst>
                </a:gridCol>
                <a:gridCol w="697980">
                  <a:extLst>
                    <a:ext uri="{9D8B030D-6E8A-4147-A177-3AD203B41FA5}">
                      <a16:colId xmlns:a16="http://schemas.microsoft.com/office/drawing/2014/main" val="1648146169"/>
                    </a:ext>
                  </a:extLst>
                </a:gridCol>
                <a:gridCol w="681893">
                  <a:extLst>
                    <a:ext uri="{9D8B030D-6E8A-4147-A177-3AD203B41FA5}">
                      <a16:colId xmlns:a16="http://schemas.microsoft.com/office/drawing/2014/main" val="237201720"/>
                    </a:ext>
                  </a:extLst>
                </a:gridCol>
                <a:gridCol w="681893">
                  <a:extLst>
                    <a:ext uri="{9D8B030D-6E8A-4147-A177-3AD203B41FA5}">
                      <a16:colId xmlns:a16="http://schemas.microsoft.com/office/drawing/2014/main" val="2564227496"/>
                    </a:ext>
                  </a:extLst>
                </a:gridCol>
              </a:tblGrid>
              <a:tr h="225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Аллергендер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2196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11-14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15-18 </a:t>
                      </a:r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5364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Қияр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қызанақ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тілімдері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861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пияз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рулеті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9042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Асбұршақ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рагуы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3830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Итмұрын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сусыны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7010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Йогурт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қантсыз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1,5%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29243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kk-KZ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Алмұрт</a:t>
                      </a:r>
                      <a:endParaRPr lang="ru-RU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19385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600" b="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03167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F61673-1A0F-4199-B708-8A8726598F46}"/>
              </a:ext>
            </a:extLst>
          </p:cNvPr>
          <p:cNvSpPr txBox="1"/>
          <p:nvPr/>
        </p:nvSpPr>
        <p:spPr>
          <a:xfrm>
            <a:off x="1922444" y="5643242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*Ж –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 – лактоза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 - глютен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A374E-5D31-4E0E-B96D-DE38747F985C}"/>
              </a:ext>
            </a:extLst>
          </p:cNvPr>
          <p:cNvSpPr txBox="1"/>
          <p:nvPr/>
        </p:nvSpPr>
        <p:spPr>
          <a:xfrm>
            <a:off x="3106623" y="799259"/>
            <a:ext cx="353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25.01.2025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8F49AFB-9966-4A54-9CD5-EE50ED592067}"/>
              </a:ext>
            </a:extLst>
          </p:cNvPr>
          <p:cNvSpPr txBox="1">
            <a:spLocks/>
          </p:cNvSpPr>
          <p:nvPr/>
        </p:nvSpPr>
        <p:spPr>
          <a:xfrm>
            <a:off x="500062" y="110558"/>
            <a:ext cx="8079581" cy="165819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3E9AC81-76E2-4C8B-A08D-A7DE534D9C4F}"/>
              </a:ext>
            </a:extLst>
          </p:cNvPr>
          <p:cNvSpPr txBox="1">
            <a:spLocks/>
          </p:cNvSpPr>
          <p:nvPr/>
        </p:nvSpPr>
        <p:spPr>
          <a:xfrm>
            <a:off x="652462" y="262958"/>
            <a:ext cx="8079581" cy="646331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мәзірдің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5023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535738"/>
              </p:ext>
            </p:extLst>
          </p:nvPr>
        </p:nvGraphicFramePr>
        <p:xfrm>
          <a:off x="107504" y="627322"/>
          <a:ext cx="8874731" cy="6138886"/>
        </p:xfrm>
        <a:graphic>
          <a:graphicData uri="http://schemas.openxmlformats.org/drawingml/2006/table">
            <a:tbl>
              <a:tblPr/>
              <a:tblGrid>
                <a:gridCol w="134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31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6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69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5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95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8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02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06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695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4927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444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0434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946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4444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184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8803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62343"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 саны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қаймақ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ірімшік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kk-KZ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наны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Өсімдік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қызылша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қияр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сәбіз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пияз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томат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Кепт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жемістер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69043"/>
                  </a:ext>
                </a:extLst>
              </a:tr>
              <a:tr h="14400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Ірімшік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қызылша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салаты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13/0,3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17/0,2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390">
                <a:tc rowSpan="3"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Етпен</a:t>
                      </a:r>
                      <a:r>
                        <a:rPr lang="kk-KZ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котлеттер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Тұздық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Қайнатылған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36/10,1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47/0,94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54/0,54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Кептірілген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жемістерден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нәрсу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7968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 </a:t>
                      </a:r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</a:t>
                      </a:r>
                      <a:r>
                        <a:rPr lang="ru-RU" sz="105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</a:t>
                      </a:r>
                      <a:endParaRPr lang="ru-RU" sz="105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7156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Ірімшік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қосылған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қызылша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салаты 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13/0,39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7/0,07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Етпен</a:t>
                      </a:r>
                      <a:r>
                        <a:rPr lang="kk-KZ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котлеттер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kk-KZ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Тұздық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Қайнатылған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макарон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36/9,0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47/1,4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54/0,54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Кептірілген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жемістерден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нәрсу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05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</a:t>
                      </a:r>
                      <a:r>
                        <a:rPr lang="ru-RU" sz="105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</a:t>
                      </a:r>
                      <a:r>
                        <a:rPr lang="ru-RU" sz="105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кейін</a:t>
                      </a:r>
                      <a:endParaRPr lang="ru-RU" sz="105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10,94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2,57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күнге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sz="105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22,52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5193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D3D7677-FD4D-4286-8481-39600D10CEE1}"/>
              </a:ext>
            </a:extLst>
          </p:cNvPr>
          <p:cNvSpPr txBox="1"/>
          <p:nvPr/>
        </p:nvSpPr>
        <p:spPr>
          <a:xfrm>
            <a:off x="2297804" y="-4522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Мәзір-бөлістің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lang="ru-K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C0ACE-F484-469A-B633-CDB0BB396FB1}"/>
              </a:ext>
            </a:extLst>
          </p:cNvPr>
          <p:cNvSpPr txBox="1"/>
          <p:nvPr/>
        </p:nvSpPr>
        <p:spPr>
          <a:xfrm>
            <a:off x="107504" y="365712"/>
            <a:ext cx="4248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0" u="none" strike="noStrik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ж_____________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</a:t>
            </a:r>
            <a:endParaRPr lang="ru-KZ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B2F3D-3654-47D5-A844-093300E34F95}"/>
              </a:ext>
            </a:extLst>
          </p:cNvPr>
          <p:cNvSpPr txBox="1"/>
          <p:nvPr/>
        </p:nvSpPr>
        <p:spPr>
          <a:xfrm>
            <a:off x="6372200" y="347191"/>
            <a:ext cx="2520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саны- 600</a:t>
            </a:r>
            <a:endParaRPr lang="ru-KZ" sz="11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88023-1F1B-401B-9AA9-2A3EE1B7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09" y="-1"/>
            <a:ext cx="8079581" cy="6044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Тағамның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картасының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lang="ru-KZ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7C4984-2866-4B64-BD26-10F4F69E3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63" y="583327"/>
            <a:ext cx="8065294" cy="4130778"/>
          </a:xfrm>
        </p:spPr>
        <p:txBody>
          <a:bodyPr/>
          <a:lstStyle/>
          <a:p>
            <a:pPr algn="ctr"/>
            <a: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5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карта </a:t>
            </a:r>
            <a:br>
              <a:rPr lang="ru-KZ" sz="2000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Сиыр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ет-көкөніс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котлеті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Бекітемін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  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1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0D5DB8E-E43D-4DD8-9D39-2EC97B38C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900234"/>
              </p:ext>
            </p:extLst>
          </p:nvPr>
        </p:nvGraphicFramePr>
        <p:xfrm>
          <a:off x="655784" y="1571752"/>
          <a:ext cx="8095348" cy="2885105"/>
        </p:xfrm>
        <a:graphic>
          <a:graphicData uri="http://schemas.openxmlformats.org/drawingml/2006/table">
            <a:tbl>
              <a:tblPr/>
              <a:tblGrid>
                <a:gridCol w="3108033">
                  <a:extLst>
                    <a:ext uri="{9D8B030D-6E8A-4147-A177-3AD203B41FA5}">
                      <a16:colId xmlns:a16="http://schemas.microsoft.com/office/drawing/2014/main" val="3908743110"/>
                    </a:ext>
                  </a:extLst>
                </a:gridCol>
                <a:gridCol w="898727">
                  <a:extLst>
                    <a:ext uri="{9D8B030D-6E8A-4147-A177-3AD203B41FA5}">
                      <a16:colId xmlns:a16="http://schemas.microsoft.com/office/drawing/2014/main" val="615304960"/>
                    </a:ext>
                  </a:extLst>
                </a:gridCol>
                <a:gridCol w="892912">
                  <a:extLst>
                    <a:ext uri="{9D8B030D-6E8A-4147-A177-3AD203B41FA5}">
                      <a16:colId xmlns:a16="http://schemas.microsoft.com/office/drawing/2014/main" val="1857504882"/>
                    </a:ext>
                  </a:extLst>
                </a:gridCol>
                <a:gridCol w="863745">
                  <a:extLst>
                    <a:ext uri="{9D8B030D-6E8A-4147-A177-3AD203B41FA5}">
                      <a16:colId xmlns:a16="http://schemas.microsoft.com/office/drawing/2014/main" val="244672370"/>
                    </a:ext>
                  </a:extLst>
                </a:gridCol>
                <a:gridCol w="768877">
                  <a:extLst>
                    <a:ext uri="{9D8B030D-6E8A-4147-A177-3AD203B41FA5}">
                      <a16:colId xmlns:a16="http://schemas.microsoft.com/office/drawing/2014/main" val="1636919445"/>
                    </a:ext>
                  </a:extLst>
                </a:gridCol>
                <a:gridCol w="768298">
                  <a:extLst>
                    <a:ext uri="{9D8B030D-6E8A-4147-A177-3AD203B41FA5}">
                      <a16:colId xmlns:a16="http://schemas.microsoft.com/office/drawing/2014/main" val="2032292623"/>
                    </a:ext>
                  </a:extLst>
                </a:gridCol>
                <a:gridCol w="794756">
                  <a:extLst>
                    <a:ext uri="{9D8B030D-6E8A-4147-A177-3AD203B41FA5}">
                      <a16:colId xmlns:a16="http://schemas.microsoft.com/office/drawing/2014/main" val="505567053"/>
                    </a:ext>
                  </a:extLst>
                </a:gridCol>
              </a:tblGrid>
              <a:tr h="17179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Тағамның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Брутто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салмағы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Нетто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салмағы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Химиялық</a:t>
                      </a:r>
                      <a:r>
                        <a:rPr lang="ru-RU" sz="1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құрамы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049097"/>
                  </a:ext>
                </a:extLst>
              </a:tr>
              <a:tr h="87640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Нәруыздар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Майлар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Көмірсулар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405339"/>
                  </a:ext>
                </a:extLst>
              </a:tr>
              <a:tr h="1531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еті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сүбесі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Шикі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кәді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Сәбіз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Тауық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жұмыртқасы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Күнбағыс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майы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Йодталған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тұз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Жартылай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фабрикат </a:t>
                      </a: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массасы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1/6</a:t>
                      </a:r>
                      <a:r>
                        <a:rPr lang="ru-RU" sz="14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дана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378452"/>
                  </a:ext>
                </a:extLst>
              </a:tr>
              <a:tr h="263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Шығымы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52219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1912D35-CFC3-4631-8FB0-062FD8687B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748101"/>
              </p:ext>
            </p:extLst>
          </p:nvPr>
        </p:nvGraphicFramePr>
        <p:xfrm>
          <a:off x="1086955" y="4627677"/>
          <a:ext cx="7524835" cy="1725528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324805">
                  <a:extLst>
                    <a:ext uri="{9D8B030D-6E8A-4147-A177-3AD203B41FA5}">
                      <a16:colId xmlns:a16="http://schemas.microsoft.com/office/drawing/2014/main" val="4228217076"/>
                    </a:ext>
                  </a:extLst>
                </a:gridCol>
                <a:gridCol w="943446">
                  <a:extLst>
                    <a:ext uri="{9D8B030D-6E8A-4147-A177-3AD203B41FA5}">
                      <a16:colId xmlns:a16="http://schemas.microsoft.com/office/drawing/2014/main" val="291871530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736656194"/>
                    </a:ext>
                  </a:extLst>
                </a:gridCol>
                <a:gridCol w="918104">
                  <a:extLst>
                    <a:ext uri="{9D8B030D-6E8A-4147-A177-3AD203B41FA5}">
                      <a16:colId xmlns:a16="http://schemas.microsoft.com/office/drawing/2014/main" val="2901665348"/>
                    </a:ext>
                  </a:extLst>
                </a:gridCol>
                <a:gridCol w="1026112">
                  <a:extLst>
                    <a:ext uri="{9D8B030D-6E8A-4147-A177-3AD203B41FA5}">
                      <a16:colId xmlns:a16="http://schemas.microsoft.com/office/drawing/2014/main" val="311571972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097859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906119808"/>
                    </a:ext>
                  </a:extLst>
                </a:gridCol>
              </a:tblGrid>
              <a:tr h="45720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Дәрумендер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 м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Тағамдық талшықтар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365220"/>
                  </a:ext>
                </a:extLst>
              </a:tr>
              <a:tr h="23200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763926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В6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В9 мкг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В12 мкг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685407"/>
                  </a:ext>
                </a:extLst>
              </a:tr>
              <a:tr h="6056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51742"/>
                  </a:ext>
                </a:extLst>
              </a:tr>
              <a:tr h="20842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Минералдар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141328"/>
                  </a:ext>
                </a:extLst>
              </a:tr>
              <a:tr h="14532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8345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52C077C-FED2-486D-8BC4-C79739CFD6A0}"/>
              </a:ext>
            </a:extLst>
          </p:cNvPr>
          <p:cNvSpPr txBox="1"/>
          <p:nvPr/>
        </p:nvSpPr>
        <p:spPr>
          <a:xfrm>
            <a:off x="1050950" y="6345258"/>
            <a:ext cx="7560840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Тағамда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аллергендердің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 (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KZ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72784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5436</TotalTime>
  <Words>3725</Words>
  <Application>Microsoft Office PowerPoint</Application>
  <PresentationFormat>Экран (4:3)</PresentationFormat>
  <Paragraphs>1806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Constantia</vt:lpstr>
      <vt:lpstr>Courier New</vt:lpstr>
      <vt:lpstr>Times New Roman</vt:lpstr>
      <vt:lpstr>TimesNewRomanPSMT</vt:lpstr>
      <vt:lpstr>Метрополия</vt:lpstr>
      <vt:lpstr>БІЛІМ БЕРУ ҰЙЫМДАРЫНДАҒЫ ТАМАҚТАНУ СТАНДАРТЫ  Мектептік тамақтануды ұйымдастыру мен бақылауға қажетті құжаттама</vt:lpstr>
      <vt:lpstr>Денсаулық сақтау және  білім беру ұйымдарындағы  тамақтану стандарттарына  №2 қосымша</vt:lpstr>
      <vt:lpstr>Тамақтануды ұйымдастыру талаптары:</vt:lpstr>
      <vt:lpstr>Перспективалық төрт апталық маусымдық мәзір:</vt:lpstr>
      <vt:lpstr>Презентация PowerPoint</vt:lpstr>
      <vt:lpstr>Презентация PowerPoint</vt:lpstr>
      <vt:lpstr>Презентация PowerPoint</vt:lpstr>
      <vt:lpstr>Презентация PowerPoint</vt:lpstr>
      <vt:lpstr>Тағамның технологиялық картасының мысалы</vt:lpstr>
      <vt:lpstr>Презентация PowerPoint</vt:lpstr>
      <vt:lpstr>  Тағам өнімдері нормаларының орындалуын бақылау тізімдемесі ________ ж. бойынша     </vt:lpstr>
      <vt:lpstr>Тез бұзылатын тағам өнімдері мен жартылай дүмбіл өнімдерге арналған бракераж журналы  Ескерту*: Тағам өнімдерін есептен шығару, қайтару және басқа да жағдайлар көрсетіледі.  </vt:lpstr>
      <vt:lpstr>Денсаулық сақтау және  білім беру ұйымдарындағы  тамақтану стандарттарына  № 5 қосымша  </vt:lpstr>
      <vt:lpstr>        Ұйымдасқан ұжымдарды тамақтандыратын және олар үшін тағам дайындайтын қоғамдық тамақтану нысандарындағы тағамдар мен аспаздық өнімдердің сапасын органолептикалық бағалау журналы      </vt:lpstr>
      <vt:lpstr>Презентация PowerPoint</vt:lpstr>
      <vt:lpstr>Қазақстан Республикасы халқының әртүрлі топтарына арналған энергия мен тағамдық заттарға физиологиялық қажеттілік нормалары</vt:lpstr>
      <vt:lpstr> «С – дәрумендеу» журналы </vt:lpstr>
      <vt:lpstr>  Ас үй қызметкерлерін медициналық қарап-тексеру нәтижелері журналы       </vt:lpstr>
      <vt:lpstr>Тоңазытқыш жабдықтарының температураларын есепке алу журналы</vt:lpstr>
      <vt:lpstr>Бактерицидтік шамның жұмысын есепке алу журналы</vt:lpstr>
      <vt:lpstr>Ас үйде жүргізілетін жалпы тазалау жұмыстарын есепке алу және бақылау журналы </vt:lpstr>
      <vt:lpstr>Өнімдер мен дайын тағамдарды жеткізушіге қайтару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пищеблока</dc:title>
  <dc:creator>ВЕРОНИКА</dc:creator>
  <cp:lastModifiedBy>Lena Kim</cp:lastModifiedBy>
  <cp:revision>134</cp:revision>
  <dcterms:created xsi:type="dcterms:W3CDTF">2023-09-05T15:42:24Z</dcterms:created>
  <dcterms:modified xsi:type="dcterms:W3CDTF">2025-05-02T09:06:36Z</dcterms:modified>
</cp:coreProperties>
</file>